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28"/>
    <p:restoredTop sz="94589"/>
  </p:normalViewPr>
  <p:slideViewPr>
    <p:cSldViewPr snapToGrid="0" snapToObjects="1">
      <p:cViewPr varScale="1">
        <p:scale>
          <a:sx n="160" d="100"/>
          <a:sy n="160" d="100"/>
        </p:scale>
        <p:origin x="83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0395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Hi everyone, welcome back. Today we meet the vowels — A, E, I, O, U. Just five letters, but they're special: every English word has at least one of them. We'll learn each one with a picture to help you remember, and we'll say every sound out loud together. Say it all with me, even on your phone. Ready? Let's meet the vowels.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Let's check your ears for a moment. I'll say a sound and a word, and you tell me which vowel it is. Listen: /aaa/… /aaa/… apple. Which vowel? (pause) …A. Yes. Now: /eh/… /eh/… egg. Which vowel? (pause) …E. Good. And: /ih/… insect. (pause) …I. Beautiful. You're hearing them.</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Now O — the letter name is "O," and the sound is /ahh/. Look — an octopus. Octopus starts with O. /ahh/. Make your mouth round and open — /ahh/. Say it with me: /ahh/, /ahh/, octopus. (pause) Good.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Chant O with me, three times. (Mouth round and open.) O! /ahh/, /ahh/, octopus! (pause) Now just you. (pause) Lovely. Round and open — /ahh/.</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And our last one, U — the letter name is "U," and the sound is /uh/. Look — an umbrella. Umbrella starts with U. /uh/. Keep your mouth relaxed and soft — /uh/. Say it with me: /uh/, /uh/, umbrella. (pause) Nice.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Chant U with me, three times. (Relaxed and soft.) U! /uh/, /uh/, umbrella! (pause) Now just you. (pause) Beautiful. Soft and relaxed — /uh/.</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Let's review all five together. Say the letter, the sound, and the word with me. A — /aaa/ — apple. (pause) E — /eh/ — egg. (pause) I — /ih/ — insect. (pause) O — /ahh/ — octopus. (pause) U — /uh/ — umbrella. (pause) Wonderful. All five vowels — that's a real accomplishment.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Here's something fun to finish. Your own name has a vowel in it — almost every name does. Look: Maria has three vowels. Murray — my name — has two, and a Y that's almost a vowel. Razia, three. Olena, three. Now you try — say your name slowly and listen for the vowels. (pause) How many did you find? (pause) Beautiful work today. You met all five vowels. Next time, we start putting letters together to read whole words. See you then.</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Here's something nice to know first. Every language has vowels — every single one. Look: English, Spanish, Farsi, Chinese, Ukrainian — they all have vowels. So this isn't some strange English trick. You already use vowels every day in your own language. Take a moment — how many vowels does YOUR language have? (pause) English has five vowel letters. Today, we just learn the five letters.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Here are the five vowel letters: A, E, I, O, U. Say the names with me, pointing along: A… E… I… O… U. (pause) One more time: A, E, I, O, U. (pause) Beautiful. These five letters are special all summer. And here's a little challenge — try to think of an English word with NO vowel. (pause) You can't! There isn't one. Every word needs a vowel.</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Let's start with A. The name of the letter is "A." But today we want its sound: /aaa/. Look — an apple. Apple starts with A. /aaa/. To make it, open your mouth nice and wide — /aaa/. Say it with me: /aaa/, /aaa/, apple. (pause) Good.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Now let's chant it, three times, out loud with me. A — the sound is /aaa/. (Mouth open wide.) Ready? A! /aaa/, /aaa/, apple! (pause) Now just you. (pause) Beautiful. Feel your mouth open wide? That's the A sound.</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Next, E. The name is "E," and the sound is /eh/. Look — an egg. Egg starts with E. /eh/. To make it, just a small smile — /eh/. Say it with me: /eh/, /eh/, egg. (pause) Nice.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Let's chant E, three times. (Small smile.) E! /eh/, /eh/, egg! (pause) Now just you. (pause) Lovely. A small smile — /eh/.</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Now I — the letter name is "I," and the sound is /ih/. Look — an insect. Insect starts with I. /ih/. It's a quick little sound — /ih/. Say it with me: /ih/, /ih/, insect. (pause) Good.</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Chant I with me, three times. (Quick and tiny.) I! /ih/, /ih/, insect! (pause) Now just you. (pause) Nice. A tiny, quick sound — /ih/.</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499274" y="173381"/>
            <a:ext cx="49708" cy="49708"/>
          </a:xfrm>
          <a:prstGeom prst="ellipse">
            <a:avLst/>
          </a:prstGeom>
          <a:solidFill>
            <a:srgbClr val="FFFFFF">
              <a:alpha val="49000"/>
            </a:srgbClr>
          </a:solidFill>
          <a:ln/>
        </p:spPr>
        <p:txBody>
          <a:bodyPr/>
          <a:lstStyle/>
          <a:p>
            <a:endParaRPr lang="en-US"/>
          </a:p>
        </p:txBody>
      </p:sp>
      <p:sp>
        <p:nvSpPr>
          <p:cNvPr id="3" name="Shape 1"/>
          <p:cNvSpPr/>
          <p:nvPr/>
        </p:nvSpPr>
        <p:spPr>
          <a:xfrm>
            <a:off x="6492852" y="265999"/>
            <a:ext cx="72184" cy="72184"/>
          </a:xfrm>
          <a:prstGeom prst="ellipse">
            <a:avLst/>
          </a:prstGeom>
          <a:solidFill>
            <a:srgbClr val="FFFFFF">
              <a:alpha val="39000"/>
            </a:srgbClr>
          </a:solidFill>
          <a:ln/>
        </p:spPr>
        <p:txBody>
          <a:bodyPr/>
          <a:lstStyle/>
          <a:p>
            <a:endParaRPr lang="en-US"/>
          </a:p>
        </p:txBody>
      </p:sp>
      <p:sp>
        <p:nvSpPr>
          <p:cNvPr id="4" name="Shape 2"/>
          <p:cNvSpPr/>
          <p:nvPr/>
        </p:nvSpPr>
        <p:spPr>
          <a:xfrm>
            <a:off x="2616320" y="709217"/>
            <a:ext cx="38329" cy="38329"/>
          </a:xfrm>
          <a:prstGeom prst="ellipse">
            <a:avLst/>
          </a:prstGeom>
          <a:solidFill>
            <a:srgbClr val="FFFFFF">
              <a:alpha val="38000"/>
            </a:srgbClr>
          </a:solidFill>
          <a:ln/>
        </p:spPr>
        <p:txBody>
          <a:bodyPr/>
          <a:lstStyle/>
          <a:p>
            <a:endParaRPr lang="en-US"/>
          </a:p>
        </p:txBody>
      </p:sp>
      <p:sp>
        <p:nvSpPr>
          <p:cNvPr id="5" name="Shape 3"/>
          <p:cNvSpPr/>
          <p:nvPr/>
        </p:nvSpPr>
        <p:spPr>
          <a:xfrm>
            <a:off x="3439550" y="655722"/>
            <a:ext cx="44822" cy="44822"/>
          </a:xfrm>
          <a:prstGeom prst="ellipse">
            <a:avLst/>
          </a:prstGeom>
          <a:solidFill>
            <a:srgbClr val="FFFFFF">
              <a:alpha val="36000"/>
            </a:srgbClr>
          </a:solidFill>
          <a:ln/>
        </p:spPr>
        <p:txBody>
          <a:bodyPr/>
          <a:lstStyle/>
          <a:p>
            <a:endParaRPr lang="en-US"/>
          </a:p>
        </p:txBody>
      </p:sp>
      <p:sp>
        <p:nvSpPr>
          <p:cNvPr id="6" name="Shape 4"/>
          <p:cNvSpPr/>
          <p:nvPr/>
        </p:nvSpPr>
        <p:spPr>
          <a:xfrm>
            <a:off x="1303401" y="429051"/>
            <a:ext cx="31819" cy="31819"/>
          </a:xfrm>
          <a:prstGeom prst="ellipse">
            <a:avLst/>
          </a:prstGeom>
          <a:solidFill>
            <a:srgbClr val="FFFFFF">
              <a:alpha val="30000"/>
            </a:srgbClr>
          </a:solidFill>
          <a:ln/>
        </p:spPr>
        <p:txBody>
          <a:bodyPr/>
          <a:lstStyle/>
          <a:p>
            <a:endParaRPr lang="en-US"/>
          </a:p>
        </p:txBody>
      </p:sp>
      <p:sp>
        <p:nvSpPr>
          <p:cNvPr id="7" name="Shape 5"/>
          <p:cNvSpPr/>
          <p:nvPr/>
        </p:nvSpPr>
        <p:spPr>
          <a:xfrm>
            <a:off x="8716564" y="337870"/>
            <a:ext cx="56526" cy="56526"/>
          </a:xfrm>
          <a:prstGeom prst="ellipse">
            <a:avLst/>
          </a:prstGeom>
          <a:solidFill>
            <a:srgbClr val="FFFFFF">
              <a:alpha val="46000"/>
            </a:srgbClr>
          </a:solidFill>
          <a:ln/>
        </p:spPr>
        <p:txBody>
          <a:bodyPr/>
          <a:lstStyle/>
          <a:p>
            <a:endParaRPr lang="en-US"/>
          </a:p>
        </p:txBody>
      </p:sp>
      <p:sp>
        <p:nvSpPr>
          <p:cNvPr id="8" name="Shape 6"/>
          <p:cNvSpPr/>
          <p:nvPr/>
        </p:nvSpPr>
        <p:spPr>
          <a:xfrm>
            <a:off x="8499971" y="4087532"/>
            <a:ext cx="50442" cy="50442"/>
          </a:xfrm>
          <a:prstGeom prst="ellipse">
            <a:avLst/>
          </a:prstGeom>
          <a:solidFill>
            <a:srgbClr val="FFFFFF">
              <a:alpha val="45000"/>
            </a:srgbClr>
          </a:solidFill>
          <a:ln/>
        </p:spPr>
        <p:txBody>
          <a:bodyPr/>
          <a:lstStyle/>
          <a:p>
            <a:endParaRPr lang="en-US"/>
          </a:p>
        </p:txBody>
      </p:sp>
      <p:sp>
        <p:nvSpPr>
          <p:cNvPr id="9" name="Shape 7"/>
          <p:cNvSpPr/>
          <p:nvPr/>
        </p:nvSpPr>
        <p:spPr>
          <a:xfrm>
            <a:off x="4841136" y="4681700"/>
            <a:ext cx="43939" cy="43939"/>
          </a:xfrm>
          <a:prstGeom prst="ellipse">
            <a:avLst/>
          </a:prstGeom>
          <a:solidFill>
            <a:srgbClr val="FFFFFF">
              <a:alpha val="41000"/>
            </a:srgbClr>
          </a:solidFill>
          <a:ln/>
        </p:spPr>
        <p:txBody>
          <a:bodyPr/>
          <a:lstStyle/>
          <a:p>
            <a:endParaRPr lang="en-US"/>
          </a:p>
        </p:txBody>
      </p:sp>
      <p:sp>
        <p:nvSpPr>
          <p:cNvPr id="10" name="Shape 8"/>
          <p:cNvSpPr/>
          <p:nvPr/>
        </p:nvSpPr>
        <p:spPr>
          <a:xfrm>
            <a:off x="2016141" y="4499196"/>
            <a:ext cx="28268" cy="28268"/>
          </a:xfrm>
          <a:prstGeom prst="ellipse">
            <a:avLst/>
          </a:prstGeom>
          <a:solidFill>
            <a:srgbClr val="FFFFFF">
              <a:alpha val="35000"/>
            </a:srgbClr>
          </a:solidFill>
          <a:ln/>
        </p:spPr>
        <p:txBody>
          <a:bodyPr/>
          <a:lstStyle/>
          <a:p>
            <a:endParaRPr lang="en-US"/>
          </a:p>
        </p:txBody>
      </p:sp>
      <p:sp>
        <p:nvSpPr>
          <p:cNvPr id="11" name="Shape 9"/>
          <p:cNvSpPr/>
          <p:nvPr/>
        </p:nvSpPr>
        <p:spPr>
          <a:xfrm>
            <a:off x="3675012" y="536950"/>
            <a:ext cx="44306" cy="44306"/>
          </a:xfrm>
          <a:prstGeom prst="ellipse">
            <a:avLst/>
          </a:prstGeom>
          <a:solidFill>
            <a:srgbClr val="FFFFFF">
              <a:alpha val="65000"/>
            </a:srgbClr>
          </a:solidFill>
          <a:ln/>
        </p:spPr>
        <p:txBody>
          <a:bodyPr/>
          <a:lstStyle/>
          <a:p>
            <a:endParaRPr lang="en-US"/>
          </a:p>
        </p:txBody>
      </p:sp>
      <p:sp>
        <p:nvSpPr>
          <p:cNvPr id="12" name="Shape 10"/>
          <p:cNvSpPr/>
          <p:nvPr/>
        </p:nvSpPr>
        <p:spPr>
          <a:xfrm>
            <a:off x="8453609" y="642005"/>
            <a:ext cx="59349" cy="59349"/>
          </a:xfrm>
          <a:prstGeom prst="ellipse">
            <a:avLst/>
          </a:prstGeom>
          <a:solidFill>
            <a:srgbClr val="FFFFFF">
              <a:alpha val="29000"/>
            </a:srgbClr>
          </a:solidFill>
          <a:ln/>
        </p:spPr>
        <p:txBody>
          <a:bodyPr/>
          <a:lstStyle/>
          <a:p>
            <a:endParaRPr lang="en-US"/>
          </a:p>
        </p:txBody>
      </p:sp>
      <p:sp>
        <p:nvSpPr>
          <p:cNvPr id="13" name="Shape 11"/>
          <p:cNvSpPr/>
          <p:nvPr/>
        </p:nvSpPr>
        <p:spPr>
          <a:xfrm>
            <a:off x="2964937" y="98688"/>
            <a:ext cx="54476" cy="54476"/>
          </a:xfrm>
          <a:prstGeom prst="ellipse">
            <a:avLst/>
          </a:prstGeom>
          <a:solidFill>
            <a:srgbClr val="FFFFFF">
              <a:alpha val="69000"/>
            </a:srgbClr>
          </a:solidFill>
          <a:ln/>
        </p:spPr>
        <p:txBody>
          <a:bodyPr/>
          <a:lstStyle/>
          <a:p>
            <a:endParaRPr lang="en-US"/>
          </a:p>
        </p:txBody>
      </p:sp>
      <p:sp>
        <p:nvSpPr>
          <p:cNvPr id="14" name="Shape 12"/>
          <p:cNvSpPr/>
          <p:nvPr/>
        </p:nvSpPr>
        <p:spPr>
          <a:xfrm>
            <a:off x="8013056" y="4709952"/>
            <a:ext cx="61159" cy="61159"/>
          </a:xfrm>
          <a:prstGeom prst="ellipse">
            <a:avLst/>
          </a:prstGeom>
          <a:solidFill>
            <a:srgbClr val="FFFFFF">
              <a:alpha val="49000"/>
            </a:srgbClr>
          </a:solidFill>
          <a:ln/>
        </p:spPr>
        <p:txBody>
          <a:bodyPr/>
          <a:lstStyle/>
          <a:p>
            <a:endParaRPr lang="en-US"/>
          </a:p>
        </p:txBody>
      </p:sp>
      <p:sp>
        <p:nvSpPr>
          <p:cNvPr id="15" name="Shape 13"/>
          <p:cNvSpPr/>
          <p:nvPr/>
        </p:nvSpPr>
        <p:spPr>
          <a:xfrm>
            <a:off x="4863235" y="477696"/>
            <a:ext cx="35907" cy="35907"/>
          </a:xfrm>
          <a:prstGeom prst="ellipse">
            <a:avLst/>
          </a:prstGeom>
          <a:solidFill>
            <a:srgbClr val="FFFFFF">
              <a:alpha val="50000"/>
            </a:srgbClr>
          </a:solidFill>
          <a:ln/>
        </p:spPr>
        <p:txBody>
          <a:bodyPr/>
          <a:lstStyle/>
          <a:p>
            <a:endParaRPr lang="en-US"/>
          </a:p>
        </p:txBody>
      </p:sp>
      <p:sp>
        <p:nvSpPr>
          <p:cNvPr id="16" name="Shape 14"/>
          <p:cNvSpPr/>
          <p:nvPr/>
        </p:nvSpPr>
        <p:spPr>
          <a:xfrm>
            <a:off x="8267168" y="29045"/>
            <a:ext cx="57859" cy="57859"/>
          </a:xfrm>
          <a:prstGeom prst="ellipse">
            <a:avLst/>
          </a:prstGeom>
          <a:solidFill>
            <a:srgbClr val="FFFFFF">
              <a:alpha val="77000"/>
            </a:srgbClr>
          </a:solidFill>
          <a:ln/>
        </p:spPr>
        <p:txBody>
          <a:bodyPr/>
          <a:lstStyle/>
          <a:p>
            <a:endParaRPr lang="en-US"/>
          </a:p>
        </p:txBody>
      </p:sp>
      <p:sp>
        <p:nvSpPr>
          <p:cNvPr id="17" name="Shape 15"/>
          <p:cNvSpPr/>
          <p:nvPr/>
        </p:nvSpPr>
        <p:spPr>
          <a:xfrm>
            <a:off x="342217" y="4449663"/>
            <a:ext cx="58715" cy="58715"/>
          </a:xfrm>
          <a:prstGeom prst="ellipse">
            <a:avLst/>
          </a:prstGeom>
          <a:solidFill>
            <a:srgbClr val="FFFFFF">
              <a:alpha val="71000"/>
            </a:srgbClr>
          </a:solidFill>
          <a:ln/>
        </p:spPr>
        <p:txBody>
          <a:bodyPr/>
          <a:lstStyle/>
          <a:p>
            <a:endParaRPr lang="en-US"/>
          </a:p>
        </p:txBody>
      </p:sp>
      <p:sp>
        <p:nvSpPr>
          <p:cNvPr id="18" name="Shape 16"/>
          <p:cNvSpPr/>
          <p:nvPr/>
        </p:nvSpPr>
        <p:spPr>
          <a:xfrm>
            <a:off x="462602" y="4830414"/>
            <a:ext cx="68202" cy="68202"/>
          </a:xfrm>
          <a:prstGeom prst="ellipse">
            <a:avLst/>
          </a:prstGeom>
          <a:solidFill>
            <a:srgbClr val="FFFFFF">
              <a:alpha val="28000"/>
            </a:srgbClr>
          </a:solidFill>
          <a:ln/>
        </p:spPr>
        <p:txBody>
          <a:bodyPr/>
          <a:lstStyle/>
          <a:p>
            <a:endParaRPr lang="en-US"/>
          </a:p>
        </p:txBody>
      </p:sp>
      <p:sp>
        <p:nvSpPr>
          <p:cNvPr id="19" name="Shape 17"/>
          <p:cNvSpPr/>
          <p:nvPr/>
        </p:nvSpPr>
        <p:spPr>
          <a:xfrm>
            <a:off x="3169361" y="4791450"/>
            <a:ext cx="67900" cy="67900"/>
          </a:xfrm>
          <a:prstGeom prst="ellipse">
            <a:avLst/>
          </a:prstGeom>
          <a:solidFill>
            <a:srgbClr val="FFFFFF">
              <a:alpha val="78000"/>
            </a:srgbClr>
          </a:solidFill>
          <a:ln/>
        </p:spPr>
        <p:txBody>
          <a:bodyPr/>
          <a:lstStyle/>
          <a:p>
            <a:endParaRPr lang="en-US"/>
          </a:p>
        </p:txBody>
      </p:sp>
      <p:sp>
        <p:nvSpPr>
          <p:cNvPr id="20" name="Shape 18"/>
          <p:cNvSpPr/>
          <p:nvPr/>
        </p:nvSpPr>
        <p:spPr>
          <a:xfrm>
            <a:off x="3999358" y="609473"/>
            <a:ext cx="39396" cy="39396"/>
          </a:xfrm>
          <a:prstGeom prst="ellipse">
            <a:avLst/>
          </a:prstGeom>
          <a:solidFill>
            <a:srgbClr val="FFFFFF">
              <a:alpha val="55000"/>
            </a:srgbClr>
          </a:solidFill>
          <a:ln/>
        </p:spPr>
        <p:txBody>
          <a:bodyPr/>
          <a:lstStyle/>
          <a:p>
            <a:endParaRPr lang="en-US"/>
          </a:p>
        </p:txBody>
      </p:sp>
      <p:sp>
        <p:nvSpPr>
          <p:cNvPr id="21" name="Shape 19"/>
          <p:cNvSpPr/>
          <p:nvPr/>
        </p:nvSpPr>
        <p:spPr>
          <a:xfrm>
            <a:off x="3856147" y="4566097"/>
            <a:ext cx="40039" cy="40039"/>
          </a:xfrm>
          <a:prstGeom prst="ellipse">
            <a:avLst/>
          </a:prstGeom>
          <a:solidFill>
            <a:srgbClr val="FFFFFF">
              <a:alpha val="60000"/>
            </a:srgbClr>
          </a:solidFill>
          <a:ln/>
        </p:spPr>
        <p:txBody>
          <a:bodyPr/>
          <a:lstStyle/>
          <a:p>
            <a:endParaRPr lang="en-US"/>
          </a:p>
        </p:txBody>
      </p:sp>
      <p:sp>
        <p:nvSpPr>
          <p:cNvPr id="22" name="Shape 20"/>
          <p:cNvSpPr/>
          <p:nvPr/>
        </p:nvSpPr>
        <p:spPr>
          <a:xfrm>
            <a:off x="8196582" y="143708"/>
            <a:ext cx="69121" cy="69121"/>
          </a:xfrm>
          <a:prstGeom prst="ellipse">
            <a:avLst/>
          </a:prstGeom>
          <a:solidFill>
            <a:srgbClr val="FFFFFF">
              <a:alpha val="35000"/>
            </a:srgbClr>
          </a:solidFill>
          <a:ln/>
        </p:spPr>
        <p:txBody>
          <a:bodyPr/>
          <a:lstStyle/>
          <a:p>
            <a:endParaRPr lang="en-US"/>
          </a:p>
        </p:txBody>
      </p:sp>
      <p:sp>
        <p:nvSpPr>
          <p:cNvPr id="23" name="Shape 21"/>
          <p:cNvSpPr/>
          <p:nvPr/>
        </p:nvSpPr>
        <p:spPr>
          <a:xfrm>
            <a:off x="6170646" y="4423604"/>
            <a:ext cx="68719" cy="68719"/>
          </a:xfrm>
          <a:prstGeom prst="ellipse">
            <a:avLst/>
          </a:prstGeom>
          <a:solidFill>
            <a:srgbClr val="FFFFFF">
              <a:alpha val="47000"/>
            </a:srgbClr>
          </a:solidFill>
          <a:ln/>
        </p:spPr>
        <p:txBody>
          <a:bodyPr/>
          <a:lstStyle/>
          <a:p>
            <a:endParaRPr lang="en-US"/>
          </a:p>
        </p:txBody>
      </p:sp>
      <p:sp>
        <p:nvSpPr>
          <p:cNvPr id="24" name="Shape 22"/>
          <p:cNvSpPr/>
          <p:nvPr/>
        </p:nvSpPr>
        <p:spPr>
          <a:xfrm>
            <a:off x="4466576" y="4444561"/>
            <a:ext cx="29071" cy="29071"/>
          </a:xfrm>
          <a:prstGeom prst="ellipse">
            <a:avLst/>
          </a:prstGeom>
          <a:solidFill>
            <a:srgbClr val="FFFFFF">
              <a:alpha val="33000"/>
            </a:srgbClr>
          </a:solidFill>
          <a:ln/>
        </p:spPr>
        <p:txBody>
          <a:bodyPr/>
          <a:lstStyle/>
          <a:p>
            <a:endParaRPr lang="en-US"/>
          </a:p>
        </p:txBody>
      </p:sp>
      <p:sp>
        <p:nvSpPr>
          <p:cNvPr id="25" name="Shape 23"/>
          <p:cNvSpPr/>
          <p:nvPr/>
        </p:nvSpPr>
        <p:spPr>
          <a:xfrm>
            <a:off x="667807" y="4494779"/>
            <a:ext cx="34993" cy="34993"/>
          </a:xfrm>
          <a:prstGeom prst="ellipse">
            <a:avLst/>
          </a:prstGeom>
          <a:solidFill>
            <a:srgbClr val="FFFFFF">
              <a:alpha val="61000"/>
            </a:srgbClr>
          </a:solidFill>
          <a:ln/>
        </p:spPr>
        <p:txBody>
          <a:bodyPr/>
          <a:lstStyle/>
          <a:p>
            <a:endParaRPr lang="en-US"/>
          </a:p>
        </p:txBody>
      </p:sp>
      <p:sp>
        <p:nvSpPr>
          <p:cNvPr id="26" name="Shape 24"/>
          <p:cNvSpPr/>
          <p:nvPr/>
        </p:nvSpPr>
        <p:spPr>
          <a:xfrm>
            <a:off x="8766760" y="773129"/>
            <a:ext cx="57762" cy="57762"/>
          </a:xfrm>
          <a:prstGeom prst="ellipse">
            <a:avLst/>
          </a:prstGeom>
          <a:solidFill>
            <a:srgbClr val="FFFFFF">
              <a:alpha val="53000"/>
            </a:srgbClr>
          </a:solidFill>
          <a:ln/>
        </p:spPr>
        <p:txBody>
          <a:bodyPr/>
          <a:lstStyle/>
          <a:p>
            <a:endParaRPr lang="en-US"/>
          </a:p>
        </p:txBody>
      </p:sp>
      <p:sp>
        <p:nvSpPr>
          <p:cNvPr id="27" name="Shape 25"/>
          <p:cNvSpPr/>
          <p:nvPr/>
        </p:nvSpPr>
        <p:spPr>
          <a:xfrm>
            <a:off x="3670311" y="4194205"/>
            <a:ext cx="60727" cy="60727"/>
          </a:xfrm>
          <a:prstGeom prst="ellipse">
            <a:avLst/>
          </a:prstGeom>
          <a:solidFill>
            <a:srgbClr val="FFFFFF">
              <a:alpha val="27000"/>
            </a:srgbClr>
          </a:solidFill>
          <a:ln/>
        </p:spPr>
        <p:txBody>
          <a:bodyPr/>
          <a:lstStyle/>
          <a:p>
            <a:endParaRPr lang="en-US"/>
          </a:p>
        </p:txBody>
      </p:sp>
      <p:sp>
        <p:nvSpPr>
          <p:cNvPr id="28" name="Shape 26"/>
          <p:cNvSpPr/>
          <p:nvPr/>
        </p:nvSpPr>
        <p:spPr>
          <a:xfrm>
            <a:off x="8099528" y="4146421"/>
            <a:ext cx="56071" cy="56071"/>
          </a:xfrm>
          <a:prstGeom prst="ellipse">
            <a:avLst/>
          </a:prstGeom>
          <a:solidFill>
            <a:srgbClr val="FFFFFF">
              <a:alpha val="35000"/>
            </a:srgbClr>
          </a:solidFill>
          <a:ln/>
        </p:spPr>
        <p:txBody>
          <a:bodyPr/>
          <a:lstStyle/>
          <a:p>
            <a:endParaRPr lang="en-US"/>
          </a:p>
        </p:txBody>
      </p:sp>
      <p:sp>
        <p:nvSpPr>
          <p:cNvPr id="29" name="Shape 27"/>
          <p:cNvSpPr/>
          <p:nvPr/>
        </p:nvSpPr>
        <p:spPr>
          <a:xfrm>
            <a:off x="645070" y="4794302"/>
            <a:ext cx="36295" cy="36295"/>
          </a:xfrm>
          <a:prstGeom prst="ellipse">
            <a:avLst/>
          </a:prstGeom>
          <a:solidFill>
            <a:srgbClr val="FFFFFF">
              <a:alpha val="21000"/>
            </a:srgbClr>
          </a:solidFill>
          <a:ln/>
        </p:spPr>
        <p:txBody>
          <a:bodyPr/>
          <a:lstStyle/>
          <a:p>
            <a:endParaRPr lang="en-US"/>
          </a:p>
        </p:txBody>
      </p:sp>
      <p:sp>
        <p:nvSpPr>
          <p:cNvPr id="30" name="Shape 28"/>
          <p:cNvSpPr/>
          <p:nvPr/>
        </p:nvSpPr>
        <p:spPr>
          <a:xfrm>
            <a:off x="6926834" y="4218310"/>
            <a:ext cx="48862" cy="48862"/>
          </a:xfrm>
          <a:prstGeom prst="ellipse">
            <a:avLst/>
          </a:prstGeom>
          <a:solidFill>
            <a:srgbClr val="FFFFFF">
              <a:alpha val="29000"/>
            </a:srgbClr>
          </a:solidFill>
          <a:ln/>
        </p:spPr>
        <p:txBody>
          <a:bodyPr/>
          <a:lstStyle/>
          <a:p>
            <a:endParaRPr lang="en-US"/>
          </a:p>
        </p:txBody>
      </p:sp>
      <p:sp>
        <p:nvSpPr>
          <p:cNvPr id="31" name="Shape 29"/>
          <p:cNvSpPr/>
          <p:nvPr/>
        </p:nvSpPr>
        <p:spPr>
          <a:xfrm>
            <a:off x="4812398" y="717895"/>
            <a:ext cx="49227" cy="49227"/>
          </a:xfrm>
          <a:prstGeom prst="ellipse">
            <a:avLst/>
          </a:prstGeom>
          <a:solidFill>
            <a:srgbClr val="FFFFFF">
              <a:alpha val="56000"/>
            </a:srgbClr>
          </a:solidFill>
          <a:ln/>
        </p:spPr>
        <p:txBody>
          <a:bodyPr/>
          <a:lstStyle/>
          <a:p>
            <a:endParaRPr lang="en-US"/>
          </a:p>
        </p:txBody>
      </p:sp>
      <p:sp>
        <p:nvSpPr>
          <p:cNvPr id="32" name="Shape 30"/>
          <p:cNvSpPr/>
          <p:nvPr/>
        </p:nvSpPr>
        <p:spPr>
          <a:xfrm>
            <a:off x="8713693" y="4253193"/>
            <a:ext cx="41882" cy="41882"/>
          </a:xfrm>
          <a:prstGeom prst="ellipse">
            <a:avLst/>
          </a:prstGeom>
          <a:solidFill>
            <a:srgbClr val="FFFFFF">
              <a:alpha val="58000"/>
            </a:srgbClr>
          </a:solidFill>
          <a:ln/>
        </p:spPr>
        <p:txBody>
          <a:bodyPr/>
          <a:lstStyle/>
          <a:p>
            <a:endParaRPr lang="en-US"/>
          </a:p>
        </p:txBody>
      </p:sp>
      <p:sp>
        <p:nvSpPr>
          <p:cNvPr id="33" name="Shape 31"/>
          <p:cNvSpPr/>
          <p:nvPr/>
        </p:nvSpPr>
        <p:spPr>
          <a:xfrm>
            <a:off x="3192309" y="4096519"/>
            <a:ext cx="30309" cy="30309"/>
          </a:xfrm>
          <a:prstGeom prst="ellipse">
            <a:avLst/>
          </a:prstGeom>
          <a:solidFill>
            <a:srgbClr val="FFFFFF">
              <a:alpha val="68000"/>
            </a:srgbClr>
          </a:solidFill>
          <a:ln/>
        </p:spPr>
        <p:txBody>
          <a:bodyPr/>
          <a:lstStyle/>
          <a:p>
            <a:endParaRPr lang="en-US"/>
          </a:p>
        </p:txBody>
      </p:sp>
      <p:sp>
        <p:nvSpPr>
          <p:cNvPr id="34" name="Shape 32"/>
          <p:cNvSpPr/>
          <p:nvPr/>
        </p:nvSpPr>
        <p:spPr>
          <a:xfrm>
            <a:off x="1689596" y="5246"/>
            <a:ext cx="37967" cy="37967"/>
          </a:xfrm>
          <a:prstGeom prst="ellipse">
            <a:avLst/>
          </a:prstGeom>
          <a:solidFill>
            <a:srgbClr val="FFFFFF">
              <a:alpha val="75000"/>
            </a:srgbClr>
          </a:solidFill>
          <a:ln/>
        </p:spPr>
        <p:txBody>
          <a:bodyPr/>
          <a:lstStyle/>
          <a:p>
            <a:endParaRPr lang="en-US"/>
          </a:p>
        </p:txBody>
      </p:sp>
      <p:sp>
        <p:nvSpPr>
          <p:cNvPr id="35" name="Shape 33"/>
          <p:cNvSpPr/>
          <p:nvPr/>
        </p:nvSpPr>
        <p:spPr>
          <a:xfrm>
            <a:off x="8303612" y="4392489"/>
            <a:ext cx="55557" cy="55557"/>
          </a:xfrm>
          <a:prstGeom prst="ellipse">
            <a:avLst/>
          </a:prstGeom>
          <a:solidFill>
            <a:srgbClr val="FFFFFF">
              <a:alpha val="23000"/>
            </a:srgbClr>
          </a:solidFill>
          <a:ln/>
        </p:spPr>
        <p:txBody>
          <a:bodyPr/>
          <a:lstStyle/>
          <a:p>
            <a:endParaRPr lang="en-US"/>
          </a:p>
        </p:txBody>
      </p:sp>
      <p:sp>
        <p:nvSpPr>
          <p:cNvPr id="36" name="Shape 34"/>
          <p:cNvSpPr/>
          <p:nvPr/>
        </p:nvSpPr>
        <p:spPr>
          <a:xfrm>
            <a:off x="5691579" y="4682897"/>
            <a:ext cx="63843" cy="63843"/>
          </a:xfrm>
          <a:prstGeom prst="ellipse">
            <a:avLst/>
          </a:prstGeom>
          <a:solidFill>
            <a:srgbClr val="FFFFFF">
              <a:alpha val="32000"/>
            </a:srgbClr>
          </a:solidFill>
          <a:ln/>
        </p:spPr>
        <p:txBody>
          <a:bodyPr/>
          <a:lstStyle/>
          <a:p>
            <a:endParaRPr lang="en-US"/>
          </a:p>
        </p:txBody>
      </p:sp>
      <p:sp>
        <p:nvSpPr>
          <p:cNvPr id="37" name="Shape 35"/>
          <p:cNvSpPr/>
          <p:nvPr/>
        </p:nvSpPr>
        <p:spPr>
          <a:xfrm>
            <a:off x="967551" y="477041"/>
            <a:ext cx="46208" cy="46208"/>
          </a:xfrm>
          <a:prstGeom prst="ellipse">
            <a:avLst/>
          </a:prstGeom>
          <a:solidFill>
            <a:srgbClr val="FFFFFF">
              <a:alpha val="43000"/>
            </a:srgbClr>
          </a:solidFill>
          <a:ln/>
        </p:spPr>
        <p:txBody>
          <a:bodyPr/>
          <a:lstStyle/>
          <a:p>
            <a:endParaRPr lang="en-US"/>
          </a:p>
        </p:txBody>
      </p:sp>
      <p:sp>
        <p:nvSpPr>
          <p:cNvPr id="38" name="Shape 36"/>
          <p:cNvSpPr/>
          <p:nvPr/>
        </p:nvSpPr>
        <p:spPr>
          <a:xfrm>
            <a:off x="6422579" y="4430288"/>
            <a:ext cx="52107" cy="52107"/>
          </a:xfrm>
          <a:prstGeom prst="ellipse">
            <a:avLst/>
          </a:prstGeom>
          <a:solidFill>
            <a:srgbClr val="FFFFFF">
              <a:alpha val="55000"/>
            </a:srgbClr>
          </a:solidFill>
          <a:ln/>
        </p:spPr>
        <p:txBody>
          <a:bodyPr/>
          <a:lstStyle/>
          <a:p>
            <a:endParaRPr lang="en-US"/>
          </a:p>
        </p:txBody>
      </p:sp>
      <p:sp>
        <p:nvSpPr>
          <p:cNvPr id="39" name="Shape 37"/>
          <p:cNvSpPr/>
          <p:nvPr/>
        </p:nvSpPr>
        <p:spPr>
          <a:xfrm>
            <a:off x="1504733" y="207369"/>
            <a:ext cx="65235" cy="65235"/>
          </a:xfrm>
          <a:prstGeom prst="ellipse">
            <a:avLst/>
          </a:prstGeom>
          <a:solidFill>
            <a:srgbClr val="FFFFFF">
              <a:alpha val="80000"/>
            </a:srgbClr>
          </a:solidFill>
          <a:ln/>
        </p:spPr>
        <p:txBody>
          <a:bodyPr/>
          <a:lstStyle/>
          <a:p>
            <a:endParaRPr lang="en-US"/>
          </a:p>
        </p:txBody>
      </p:sp>
      <p:sp>
        <p:nvSpPr>
          <p:cNvPr id="40" name="Shape 38"/>
          <p:cNvSpPr/>
          <p:nvPr/>
        </p:nvSpPr>
        <p:spPr>
          <a:xfrm>
            <a:off x="6440344" y="228949"/>
            <a:ext cx="43659" cy="43659"/>
          </a:xfrm>
          <a:prstGeom prst="ellipse">
            <a:avLst/>
          </a:prstGeom>
          <a:solidFill>
            <a:srgbClr val="FFFFFF">
              <a:alpha val="65000"/>
            </a:srgbClr>
          </a:solidFill>
          <a:ln/>
        </p:spPr>
        <p:txBody>
          <a:bodyPr/>
          <a:lstStyle/>
          <a:p>
            <a:endParaRPr lang="en-US"/>
          </a:p>
        </p:txBody>
      </p:sp>
      <p:sp>
        <p:nvSpPr>
          <p:cNvPr id="41" name="Shape 39"/>
          <p:cNvSpPr/>
          <p:nvPr/>
        </p:nvSpPr>
        <p:spPr>
          <a:xfrm>
            <a:off x="1101805" y="4426237"/>
            <a:ext cx="47763" cy="47763"/>
          </a:xfrm>
          <a:prstGeom prst="ellipse">
            <a:avLst/>
          </a:prstGeom>
          <a:solidFill>
            <a:srgbClr val="FFFFFF">
              <a:alpha val="78000"/>
            </a:srgbClr>
          </a:solidFill>
          <a:ln/>
        </p:spPr>
        <p:txBody>
          <a:bodyPr/>
          <a:lstStyle/>
          <a:p>
            <a:endParaRPr lang="en-US"/>
          </a:p>
        </p:txBody>
      </p:sp>
      <p:sp>
        <p:nvSpPr>
          <p:cNvPr id="42" name="Text 40"/>
          <p:cNvSpPr/>
          <p:nvPr/>
        </p:nvSpPr>
        <p:spPr>
          <a:xfrm>
            <a:off x="0" y="868680"/>
            <a:ext cx="9144000" cy="365760"/>
          </a:xfrm>
          <a:prstGeom prst="rect">
            <a:avLst/>
          </a:prstGeom>
          <a:noFill/>
          <a:ln/>
        </p:spPr>
        <p:txBody>
          <a:bodyPr wrap="square" rtlCol="0" anchor="ctr"/>
          <a:lstStyle/>
          <a:p>
            <a:pPr marL="0" indent="0" algn="ctr">
              <a:buNone/>
            </a:pPr>
            <a:r>
              <a:rPr lang="en-US" sz="1500" kern="0" spc="400" dirty="0">
                <a:solidFill>
                  <a:srgbClr val="FFD23F"/>
                </a:solidFill>
                <a:latin typeface="Arial Rounded MT Bold" pitchFamily="34" charset="0"/>
                <a:ea typeface="Arial Rounded MT Bold" pitchFamily="34" charset="-122"/>
                <a:cs typeface="Arial Rounded MT Bold" pitchFamily="34" charset="-120"/>
              </a:rPr>
              <a:t>M U R R A Y ' S   E N G L I S H</a:t>
            </a:r>
            <a:endParaRPr lang="en-US" sz="1500" dirty="0"/>
          </a:p>
        </p:txBody>
      </p:sp>
      <p:sp>
        <p:nvSpPr>
          <p:cNvPr id="43" name="Text 41"/>
          <p:cNvSpPr/>
          <p:nvPr/>
        </p:nvSpPr>
        <p:spPr>
          <a:xfrm>
            <a:off x="0" y="1325880"/>
            <a:ext cx="9144000" cy="914400"/>
          </a:xfrm>
          <a:prstGeom prst="rect">
            <a:avLst/>
          </a:prstGeom>
          <a:noFill/>
          <a:ln/>
        </p:spPr>
        <p:txBody>
          <a:bodyPr wrap="square" rtlCol="0" anchor="ctr"/>
          <a:lstStyle/>
          <a:p>
            <a:pPr marL="0" indent="0" algn="ctr">
              <a:buNone/>
            </a:pPr>
            <a:r>
              <a:rPr lang="en-US" sz="4600" dirty="0">
                <a:solidFill>
                  <a:srgbClr val="FFFFFF"/>
                </a:solidFill>
                <a:latin typeface="Arial Rounded MT Bold" pitchFamily="34" charset="0"/>
                <a:ea typeface="Arial Rounded MT Bold" pitchFamily="34" charset="-122"/>
                <a:cs typeface="Arial Rounded MT Bold" pitchFamily="34" charset="-120"/>
              </a:rPr>
              <a:t>Vowels!</a:t>
            </a:r>
            <a:endParaRPr lang="en-US" sz="4600" dirty="0"/>
          </a:p>
        </p:txBody>
      </p:sp>
      <p:sp>
        <p:nvSpPr>
          <p:cNvPr id="44" name="Text 42"/>
          <p:cNvSpPr/>
          <p:nvPr/>
        </p:nvSpPr>
        <p:spPr>
          <a:xfrm>
            <a:off x="0" y="246888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A · E · I · O · U</a:t>
            </a:r>
            <a:endParaRPr lang="en-US" sz="2000" dirty="0"/>
          </a:p>
        </p:txBody>
      </p:sp>
      <p:sp>
        <p:nvSpPr>
          <p:cNvPr id="45" name="Shape 43"/>
          <p:cNvSpPr/>
          <p:nvPr/>
        </p:nvSpPr>
        <p:spPr>
          <a:xfrm>
            <a:off x="3749040" y="3200400"/>
            <a:ext cx="1645920" cy="685800"/>
          </a:xfrm>
          <a:prstGeom prst="roundRect">
            <a:avLst>
              <a:gd name="adj" fmla="val 49333"/>
            </a:avLst>
          </a:prstGeom>
          <a:solidFill>
            <a:srgbClr val="FFD23F"/>
          </a:solidFill>
          <a:ln/>
          <a:effectLst>
            <a:outerShdw blurRad="127000" dist="50800" dir="5400000" algn="bl" rotWithShape="0">
              <a:srgbClr val="000000">
                <a:alpha val="35000"/>
              </a:srgbClr>
            </a:outerShdw>
          </a:effectLst>
        </p:spPr>
        <p:txBody>
          <a:bodyPr/>
          <a:lstStyle/>
          <a:p>
            <a:endParaRPr lang="en-US"/>
          </a:p>
        </p:txBody>
      </p:sp>
      <p:sp>
        <p:nvSpPr>
          <p:cNvPr id="46" name="Text 44"/>
          <p:cNvSpPr/>
          <p:nvPr/>
        </p:nvSpPr>
        <p:spPr>
          <a:xfrm>
            <a:off x="3749040" y="3200400"/>
            <a:ext cx="1645920" cy="685800"/>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DAY 1</a:t>
            </a:r>
            <a:endParaRPr lang="en-US" sz="2600" dirty="0"/>
          </a:p>
        </p:txBody>
      </p:sp>
      <p:sp>
        <p:nvSpPr>
          <p:cNvPr id="47" name="Text 45"/>
          <p:cNvSpPr/>
          <p:nvPr/>
        </p:nvSpPr>
        <p:spPr>
          <a:xfrm>
            <a:off x="0" y="4617720"/>
            <a:ext cx="9144000" cy="320040"/>
          </a:xfrm>
          <a:prstGeom prst="rect">
            <a:avLst/>
          </a:prstGeom>
          <a:noFill/>
          <a:ln/>
        </p:spPr>
        <p:txBody>
          <a:bodyPr wrap="square" rtlCol="0" anchor="ctr"/>
          <a:lstStyle/>
          <a:p>
            <a:pPr marL="0" indent="0" algn="ctr">
              <a:buNone/>
            </a:pPr>
            <a:r>
              <a:rPr lang="en-US" sz="1300" dirty="0">
                <a:solidFill>
                  <a:srgbClr val="5A548A"/>
                </a:solidFill>
                <a:latin typeface="Helvetica Neue" pitchFamily="34" charset="0"/>
                <a:ea typeface="Helvetica Neue" pitchFamily="34" charset="-122"/>
                <a:cs typeface="Helvetica Neue" pitchFamily="34" charset="-120"/>
              </a:rPr>
              <a:t>murraycohen.com</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D23F"/>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241F4E"/>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WARM-UP</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Which vowel do you hear?</a:t>
            </a:r>
            <a:endParaRPr lang="en-US" sz="3000" dirty="0"/>
          </a:p>
        </p:txBody>
      </p:sp>
      <p:sp>
        <p:nvSpPr>
          <p:cNvPr id="7" name="Shape 5"/>
          <p:cNvSpPr/>
          <p:nvPr/>
        </p:nvSpPr>
        <p:spPr>
          <a:xfrm>
            <a:off x="1463040" y="164592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8" name="Text 6"/>
          <p:cNvSpPr/>
          <p:nvPr/>
        </p:nvSpPr>
        <p:spPr>
          <a:xfrm>
            <a:off x="1463040" y="164592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YOUR ANSWER IN THE CHAT</a:t>
            </a:r>
            <a:endParaRPr lang="en-US" sz="2000" dirty="0"/>
          </a:p>
        </p:txBody>
      </p:sp>
      <p:sp>
        <p:nvSpPr>
          <p:cNvPr id="9" name="Shape 7"/>
          <p:cNvSpPr/>
          <p:nvPr/>
        </p:nvSpPr>
        <p:spPr>
          <a:xfrm>
            <a:off x="1188720" y="2514600"/>
            <a:ext cx="6766560" cy="1051560"/>
          </a:xfrm>
          <a:prstGeom prst="roundRect">
            <a:avLst>
              <a:gd name="adj" fmla="val 13043"/>
            </a:avLst>
          </a:prstGeom>
          <a:solidFill>
            <a:srgbClr val="FFFFFF"/>
          </a:solidFill>
          <a:ln w="38100">
            <a:solidFill>
              <a:srgbClr val="9B8CFF"/>
            </a:solidFill>
            <a:prstDash val="solid"/>
          </a:ln>
        </p:spPr>
        <p:txBody>
          <a:bodyPr/>
          <a:lstStyle/>
          <a:p>
            <a:endParaRPr lang="en-US"/>
          </a:p>
        </p:txBody>
      </p:sp>
      <p:sp>
        <p:nvSpPr>
          <p:cNvPr id="10" name="Text 8"/>
          <p:cNvSpPr/>
          <p:nvPr/>
        </p:nvSpPr>
        <p:spPr>
          <a:xfrm>
            <a:off x="1188720" y="2514600"/>
            <a:ext cx="6766560" cy="1051560"/>
          </a:xfrm>
          <a:prstGeom prst="rect">
            <a:avLst/>
          </a:prstGeom>
          <a:noFill/>
          <a:ln/>
        </p:spPr>
        <p:txBody>
          <a:bodyPr wrap="square" rtlCol="0" anchor="ctr"/>
          <a:lstStyle/>
          <a:p>
            <a:pPr marL="0" indent="0" algn="ctr">
              <a:buNone/>
            </a:pPr>
            <a:r>
              <a:rPr lang="en-US" sz="2400" dirty="0">
                <a:solidFill>
                  <a:srgbClr val="241F4E"/>
                </a:solidFill>
                <a:latin typeface="Helvetica Neue" pitchFamily="34" charset="0"/>
                <a:ea typeface="Helvetica Neue" pitchFamily="34" charset="-122"/>
                <a:cs typeface="Helvetica Neue" pitchFamily="34" charset="-120"/>
              </a:rPr>
              <a:t>I say </a:t>
            </a:r>
            <a:r>
              <a:rPr lang="en-US" sz="2400" b="1" dirty="0">
                <a:solidFill>
                  <a:srgbClr val="FF5D5D"/>
                </a:solidFill>
                <a:latin typeface="Helvetica Neue" pitchFamily="34" charset="0"/>
                <a:ea typeface="Helvetica Neue" pitchFamily="34" charset="-122"/>
                <a:cs typeface="Helvetica Neue" pitchFamily="34" charset="-120"/>
              </a:rPr>
              <a:t>“a … a … apple”</a:t>
            </a:r>
            <a:r>
              <a:rPr lang="en-US" sz="2400" dirty="0">
                <a:solidFill>
                  <a:srgbClr val="241F4E"/>
                </a:solidFill>
                <a:latin typeface="Helvetica Neue" pitchFamily="34" charset="0"/>
                <a:ea typeface="Helvetica Neue" pitchFamily="34" charset="-122"/>
                <a:cs typeface="Helvetica Neue" pitchFamily="34" charset="-120"/>
              </a:rPr>
              <a:t>  →  you type </a:t>
            </a:r>
            <a:r>
              <a:rPr lang="en-US" sz="2400" b="1" dirty="0">
                <a:solidFill>
                  <a:srgbClr val="0E9488"/>
                </a:solidFill>
                <a:latin typeface="Arial Rounded MT Bold" pitchFamily="34" charset="0"/>
                <a:ea typeface="Arial Rounded MT Bold" pitchFamily="34" charset="-122"/>
                <a:cs typeface="Arial Rounded MT Bold" pitchFamily="34" charset="-120"/>
              </a:rPr>
              <a:t>A</a:t>
            </a:r>
            <a:endParaRPr lang="en-US" sz="2400" dirty="0"/>
          </a:p>
        </p:txBody>
      </p:sp>
      <p:sp>
        <p:nvSpPr>
          <p:cNvPr id="11" name="Text 9"/>
          <p:cNvSpPr/>
          <p:nvPr/>
        </p:nvSpPr>
        <p:spPr>
          <a:xfrm>
            <a:off x="0" y="3840480"/>
            <a:ext cx="9144000" cy="457200"/>
          </a:xfrm>
          <a:prstGeom prst="rect">
            <a:avLst/>
          </a:prstGeom>
          <a:noFill/>
          <a:ln/>
        </p:spPr>
        <p:txBody>
          <a:bodyPr wrap="square" rtlCol="0" anchor="ctr"/>
          <a:lstStyle/>
          <a:p>
            <a:pPr marL="0" indent="0" algn="ctr">
              <a:buNone/>
            </a:pPr>
            <a:r>
              <a:rPr lang="en-US" sz="1800" dirty="0">
                <a:solidFill>
                  <a:srgbClr val="5A548A"/>
                </a:solidFill>
                <a:latin typeface="Helvetica Neue" pitchFamily="34" charset="0"/>
                <a:ea typeface="Helvetica Neue" pitchFamily="34" charset="-122"/>
                <a:cs typeface="Helvetica Neue" pitchFamily="34" charset="-120"/>
              </a:rPr>
              <a:t>⭐ Stars: type the whole word!</a:t>
            </a:r>
            <a:endParaRPr lang="en-US"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O  says  /ɑ/</a:t>
            </a:r>
            <a:endParaRPr lang="en-US" sz="3000" dirty="0"/>
          </a:p>
        </p:txBody>
      </p:sp>
      <p:sp>
        <p:nvSpPr>
          <p:cNvPr id="7" name="Shape 5"/>
          <p:cNvSpPr/>
          <p:nvPr/>
        </p:nvSpPr>
        <p:spPr>
          <a:xfrm>
            <a:off x="2377440" y="1965960"/>
            <a:ext cx="4389120" cy="2395728"/>
          </a:xfrm>
          <a:prstGeom prst="roundRect">
            <a:avLst>
              <a:gd name="adj" fmla="val 7634"/>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2377440" y="1627632"/>
            <a:ext cx="438912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2377440" y="3611880"/>
            <a:ext cx="4389120" cy="548640"/>
          </a:xfrm>
          <a:prstGeom prst="rect">
            <a:avLst/>
          </a:prstGeom>
          <a:noFill/>
          <a:ln/>
        </p:spPr>
        <p:txBody>
          <a:bodyPr wrap="square" rtlCol="0" anchor="ctr"/>
          <a:lstStyle/>
          <a:p>
            <a:pPr marL="0" indent="0" algn="ctr">
              <a:buNone/>
            </a:pPr>
            <a:r>
              <a:rPr lang="en-US" sz="4400" dirty="0">
                <a:solidFill>
                  <a:srgbClr val="FFFFFF"/>
                </a:solidFill>
                <a:latin typeface="Arial Rounded MT Bold" pitchFamily="34" charset="0"/>
                <a:ea typeface="Arial Rounded MT Bold" pitchFamily="34" charset="-122"/>
                <a:cs typeface="Arial Rounded MT Bold" pitchFamily="34" charset="-120"/>
              </a:rPr>
              <a:t>octopus</a:t>
            </a:r>
            <a:endParaRPr lang="en-US" sz="4400" dirty="0"/>
          </a:p>
        </p:txBody>
      </p:sp>
      <p:sp>
        <p:nvSpPr>
          <p:cNvPr id="10" name="Text 8"/>
          <p:cNvSpPr/>
          <p:nvPr/>
        </p:nvSpPr>
        <p:spPr>
          <a:xfrm>
            <a:off x="0" y="4526280"/>
            <a:ext cx="9144000" cy="36576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Letter name: “O”   ·   Today's sound: /ɑ/</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CHANT</a:t>
            </a:r>
            <a:endParaRPr lang="en-US" sz="1400" dirty="0"/>
          </a:p>
        </p:txBody>
      </p:sp>
      <p:sp>
        <p:nvSpPr>
          <p:cNvPr id="6" name="Text 4"/>
          <p:cNvSpPr/>
          <p:nvPr/>
        </p:nvSpPr>
        <p:spPr>
          <a:xfrm>
            <a:off x="0" y="868680"/>
            <a:ext cx="9144000" cy="54864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  Mute ON — say it with me,  3 times!</a:t>
            </a:r>
            <a:endParaRPr lang="en-US" sz="2800" dirty="0"/>
          </a:p>
        </p:txBody>
      </p:sp>
      <p:sp>
        <p:nvSpPr>
          <p:cNvPr id="7" name="Shape 5"/>
          <p:cNvSpPr/>
          <p:nvPr/>
        </p:nvSpPr>
        <p:spPr>
          <a:xfrm>
            <a:off x="2103120" y="1737360"/>
            <a:ext cx="4937760" cy="1920240"/>
          </a:xfrm>
          <a:prstGeom prst="roundRect">
            <a:avLst>
              <a:gd name="adj" fmla="val 9524"/>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2103120" y="1737360"/>
            <a:ext cx="4937760" cy="1920240"/>
          </a:xfrm>
          <a:prstGeom prst="rect">
            <a:avLst/>
          </a:prstGeom>
          <a:noFill/>
          <a:ln/>
        </p:spPr>
        <p:txBody>
          <a:bodyPr wrap="square" rtlCol="0" anchor="ctr"/>
          <a:lstStyle/>
          <a:p>
            <a:pPr marL="0" indent="0" algn="ctr">
              <a:buNone/>
            </a:pPr>
            <a:r>
              <a:rPr lang="en-US" sz="11500" dirty="0">
                <a:solidFill>
                  <a:srgbClr val="FFFFFF"/>
                </a:solidFill>
                <a:latin typeface="Arial Rounded MT Bold" pitchFamily="34" charset="0"/>
                <a:ea typeface="Arial Rounded MT Bold" pitchFamily="34" charset="-122"/>
                <a:cs typeface="Arial Rounded MT Bold" pitchFamily="34" charset="-120"/>
              </a:rPr>
              <a:t>o  /ɑ/</a:t>
            </a:r>
            <a:endParaRPr lang="en-US" sz="11500" dirty="0"/>
          </a:p>
        </p:txBody>
      </p:sp>
      <p:sp>
        <p:nvSpPr>
          <p:cNvPr id="9" name="Text 7"/>
          <p:cNvSpPr/>
          <p:nvPr/>
        </p:nvSpPr>
        <p:spPr>
          <a:xfrm>
            <a:off x="0" y="3977640"/>
            <a:ext cx="9144000" cy="457200"/>
          </a:xfrm>
          <a:prstGeom prst="rect">
            <a:avLst/>
          </a:prstGeom>
          <a:noFill/>
          <a:ln/>
        </p:spPr>
        <p:txBody>
          <a:bodyPr wrap="square" rtlCol="0" anchor="ctr"/>
          <a:lstStyle/>
          <a:p>
            <a:pPr marL="0" indent="0" algn="ctr">
              <a:buNone/>
            </a:pPr>
            <a:r>
              <a:rPr lang="en-US" sz="1900" dirty="0">
                <a:solidFill>
                  <a:srgbClr val="5A548A"/>
                </a:solidFill>
                <a:latin typeface="Helvetica Neue" pitchFamily="34" charset="0"/>
                <a:ea typeface="Helvetica Neue" pitchFamily="34" charset="-122"/>
                <a:cs typeface="Helvetica Neue" pitchFamily="34" charset="-120"/>
              </a:rPr>
              <a:t>👄  Mouth round and open — o! o! octopus!</a:t>
            </a:r>
            <a:endParaRPr lang="en-US" sz="1900" dirty="0"/>
          </a:p>
        </p:txBody>
      </p:sp>
      <p:sp>
        <p:nvSpPr>
          <p:cNvPr id="10" name="Text 8"/>
          <p:cNvSpPr/>
          <p:nvPr/>
        </p:nvSpPr>
        <p:spPr>
          <a:xfrm>
            <a:off x="0" y="4480560"/>
            <a:ext cx="9144000" cy="41148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  = your turn! I will unmute 3 friends.</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U  says  /ʌ/</a:t>
            </a:r>
            <a:endParaRPr lang="en-US" sz="3000" dirty="0"/>
          </a:p>
        </p:txBody>
      </p:sp>
      <p:sp>
        <p:nvSpPr>
          <p:cNvPr id="7" name="Shape 5"/>
          <p:cNvSpPr/>
          <p:nvPr/>
        </p:nvSpPr>
        <p:spPr>
          <a:xfrm>
            <a:off x="2377440" y="1965960"/>
            <a:ext cx="4389120" cy="2395728"/>
          </a:xfrm>
          <a:prstGeom prst="roundRect">
            <a:avLst>
              <a:gd name="adj" fmla="val 7634"/>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2377440" y="1627632"/>
            <a:ext cx="438912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2377440" y="3611880"/>
            <a:ext cx="4389120" cy="548640"/>
          </a:xfrm>
          <a:prstGeom prst="rect">
            <a:avLst/>
          </a:prstGeom>
          <a:noFill/>
          <a:ln/>
        </p:spPr>
        <p:txBody>
          <a:bodyPr wrap="square" rtlCol="0" anchor="ctr"/>
          <a:lstStyle/>
          <a:p>
            <a:pPr marL="0" indent="0" algn="ctr">
              <a:buNone/>
            </a:pPr>
            <a:r>
              <a:rPr lang="en-US" sz="4400" dirty="0">
                <a:solidFill>
                  <a:srgbClr val="FFFFFF"/>
                </a:solidFill>
                <a:latin typeface="Arial Rounded MT Bold" pitchFamily="34" charset="0"/>
                <a:ea typeface="Arial Rounded MT Bold" pitchFamily="34" charset="-122"/>
                <a:cs typeface="Arial Rounded MT Bold" pitchFamily="34" charset="-120"/>
              </a:rPr>
              <a:t>umbrella</a:t>
            </a:r>
            <a:endParaRPr lang="en-US" sz="4400" dirty="0"/>
          </a:p>
        </p:txBody>
      </p:sp>
      <p:sp>
        <p:nvSpPr>
          <p:cNvPr id="10" name="Text 8"/>
          <p:cNvSpPr/>
          <p:nvPr/>
        </p:nvSpPr>
        <p:spPr>
          <a:xfrm>
            <a:off x="0" y="4526280"/>
            <a:ext cx="9144000" cy="36576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Letter name: “U”   ·   Today's sound: /ʌ/</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CHANT</a:t>
            </a:r>
            <a:endParaRPr lang="en-US" sz="1400" dirty="0"/>
          </a:p>
        </p:txBody>
      </p:sp>
      <p:sp>
        <p:nvSpPr>
          <p:cNvPr id="6" name="Text 4"/>
          <p:cNvSpPr/>
          <p:nvPr/>
        </p:nvSpPr>
        <p:spPr>
          <a:xfrm>
            <a:off x="0" y="868680"/>
            <a:ext cx="9144000" cy="54864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  Mute ON — say it with me,  3 times!</a:t>
            </a:r>
            <a:endParaRPr lang="en-US" sz="2800" dirty="0"/>
          </a:p>
        </p:txBody>
      </p:sp>
      <p:sp>
        <p:nvSpPr>
          <p:cNvPr id="7" name="Shape 5"/>
          <p:cNvSpPr/>
          <p:nvPr/>
        </p:nvSpPr>
        <p:spPr>
          <a:xfrm>
            <a:off x="2103120" y="1737360"/>
            <a:ext cx="4937760" cy="1920240"/>
          </a:xfrm>
          <a:prstGeom prst="roundRect">
            <a:avLst>
              <a:gd name="adj" fmla="val 9524"/>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2103120" y="1737360"/>
            <a:ext cx="4937760" cy="1920240"/>
          </a:xfrm>
          <a:prstGeom prst="rect">
            <a:avLst/>
          </a:prstGeom>
          <a:noFill/>
          <a:ln/>
        </p:spPr>
        <p:txBody>
          <a:bodyPr wrap="square" rtlCol="0" anchor="ctr"/>
          <a:lstStyle/>
          <a:p>
            <a:pPr marL="0" indent="0" algn="ctr">
              <a:buNone/>
            </a:pPr>
            <a:r>
              <a:rPr lang="en-US" sz="11500" dirty="0">
                <a:solidFill>
                  <a:srgbClr val="FFFFFF"/>
                </a:solidFill>
                <a:latin typeface="Arial Rounded MT Bold" pitchFamily="34" charset="0"/>
                <a:ea typeface="Arial Rounded MT Bold" pitchFamily="34" charset="-122"/>
                <a:cs typeface="Arial Rounded MT Bold" pitchFamily="34" charset="-120"/>
              </a:rPr>
              <a:t>u  /ʌ/</a:t>
            </a:r>
            <a:endParaRPr lang="en-US" sz="11500" dirty="0"/>
          </a:p>
        </p:txBody>
      </p:sp>
      <p:sp>
        <p:nvSpPr>
          <p:cNvPr id="9" name="Text 7"/>
          <p:cNvSpPr/>
          <p:nvPr/>
        </p:nvSpPr>
        <p:spPr>
          <a:xfrm>
            <a:off x="0" y="3977640"/>
            <a:ext cx="9144000" cy="457200"/>
          </a:xfrm>
          <a:prstGeom prst="rect">
            <a:avLst/>
          </a:prstGeom>
          <a:noFill/>
          <a:ln/>
        </p:spPr>
        <p:txBody>
          <a:bodyPr wrap="square" rtlCol="0" anchor="ctr"/>
          <a:lstStyle/>
          <a:p>
            <a:pPr marL="0" indent="0" algn="ctr">
              <a:buNone/>
            </a:pPr>
            <a:r>
              <a:rPr lang="en-US" sz="1900" dirty="0">
                <a:solidFill>
                  <a:srgbClr val="5A548A"/>
                </a:solidFill>
                <a:latin typeface="Helvetica Neue" pitchFamily="34" charset="0"/>
                <a:ea typeface="Helvetica Neue" pitchFamily="34" charset="-122"/>
                <a:cs typeface="Helvetica Neue" pitchFamily="34" charset="-120"/>
              </a:rPr>
              <a:t>👄  Relaxed — uh! uh! umbrella!</a:t>
            </a:r>
            <a:endParaRPr lang="en-US" sz="1900" dirty="0"/>
          </a:p>
        </p:txBody>
      </p:sp>
      <p:sp>
        <p:nvSpPr>
          <p:cNvPr id="10" name="Text 8"/>
          <p:cNvSpPr/>
          <p:nvPr/>
        </p:nvSpPr>
        <p:spPr>
          <a:xfrm>
            <a:off x="0" y="4480560"/>
            <a:ext cx="9144000" cy="41148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  = your turn! I will unmute 3 friends.</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REVIEW</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A · E · I · O · U</a:t>
            </a:r>
            <a:endParaRPr lang="en-US" sz="3000" dirty="0"/>
          </a:p>
        </p:txBody>
      </p:sp>
      <p:sp>
        <p:nvSpPr>
          <p:cNvPr id="7" name="Shape 5"/>
          <p:cNvSpPr/>
          <p:nvPr/>
        </p:nvSpPr>
        <p:spPr>
          <a:xfrm>
            <a:off x="411480" y="1828800"/>
            <a:ext cx="1536192" cy="2468880"/>
          </a:xfrm>
          <a:prstGeom prst="roundRect">
            <a:avLst>
              <a:gd name="adj" fmla="val 8929"/>
            </a:avLst>
          </a:prstGeom>
          <a:solidFill>
            <a:srgbClr val="FFFFFF"/>
          </a:solidFill>
          <a:ln w="38100">
            <a:solidFill>
              <a:srgbClr val="FF5D5D"/>
            </a:solidFill>
            <a:prstDash val="solid"/>
          </a:ln>
        </p:spPr>
        <p:txBody>
          <a:bodyPr/>
          <a:lstStyle/>
          <a:p>
            <a:endParaRPr lang="en-US"/>
          </a:p>
        </p:txBody>
      </p:sp>
      <p:sp>
        <p:nvSpPr>
          <p:cNvPr id="8" name="Text 6"/>
          <p:cNvSpPr/>
          <p:nvPr/>
        </p:nvSpPr>
        <p:spPr>
          <a:xfrm>
            <a:off x="411480" y="1920240"/>
            <a:ext cx="1536192" cy="731520"/>
          </a:xfrm>
          <a:prstGeom prst="rect">
            <a:avLst/>
          </a:prstGeom>
          <a:noFill/>
          <a:ln/>
        </p:spPr>
        <p:txBody>
          <a:bodyPr wrap="square" rtlCol="0" anchor="ctr"/>
          <a:lstStyle/>
          <a:p>
            <a:pPr marL="0" indent="0" algn="ctr">
              <a:buNone/>
            </a:pPr>
            <a:r>
              <a:rPr lang="en-US" sz="4600" dirty="0">
                <a:solidFill>
                  <a:srgbClr val="FF5D5D"/>
                </a:solidFill>
                <a:latin typeface="Arial Rounded MT Bold" pitchFamily="34" charset="0"/>
                <a:ea typeface="Arial Rounded MT Bold" pitchFamily="34" charset="-122"/>
                <a:cs typeface="Arial Rounded MT Bold" pitchFamily="34" charset="-120"/>
              </a:rPr>
              <a:t>A</a:t>
            </a:r>
            <a:endParaRPr lang="en-US" sz="4600" dirty="0"/>
          </a:p>
        </p:txBody>
      </p:sp>
      <p:sp>
        <p:nvSpPr>
          <p:cNvPr id="9" name="Text 7"/>
          <p:cNvSpPr/>
          <p:nvPr/>
        </p:nvSpPr>
        <p:spPr>
          <a:xfrm>
            <a:off x="411480" y="2651760"/>
            <a:ext cx="1536192" cy="822960"/>
          </a:xfrm>
          <a:prstGeom prst="rect">
            <a:avLst/>
          </a:prstGeom>
          <a:noFill/>
          <a:ln/>
        </p:spPr>
        <p:txBody>
          <a:bodyPr wrap="square" rtlCol="0" anchor="ctr"/>
          <a:lstStyle/>
          <a:p>
            <a:pPr marL="0" indent="0" algn="ctr">
              <a:buNone/>
            </a:pPr>
            <a:r>
              <a:rPr lang="en-US" sz="4400" dirty="0">
                <a:solidFill>
                  <a:srgbClr val="000000"/>
                </a:solidFill>
              </a:rPr>
              <a:t>🍎</a:t>
            </a:r>
            <a:endParaRPr lang="en-US" sz="4400" dirty="0"/>
          </a:p>
        </p:txBody>
      </p:sp>
      <p:sp>
        <p:nvSpPr>
          <p:cNvPr id="10" name="Text 8"/>
          <p:cNvSpPr/>
          <p:nvPr/>
        </p:nvSpPr>
        <p:spPr>
          <a:xfrm>
            <a:off x="411480" y="3520440"/>
            <a:ext cx="1536192" cy="457200"/>
          </a:xfrm>
          <a:prstGeom prst="rect">
            <a:avLst/>
          </a:prstGeom>
          <a:noFill/>
          <a:ln/>
        </p:spPr>
        <p:txBody>
          <a:bodyPr wrap="square" rtlCol="0" anchor="ctr"/>
          <a:lstStyle/>
          <a:p>
            <a:pPr marL="0" indent="0" algn="ctr">
              <a:buNone/>
            </a:pPr>
            <a:r>
              <a:rPr lang="en-US" sz="1500" dirty="0">
                <a:solidFill>
                  <a:srgbClr val="241F4E"/>
                </a:solidFill>
                <a:latin typeface="Helvetica Neue" pitchFamily="34" charset="0"/>
                <a:ea typeface="Helvetica Neue" pitchFamily="34" charset="-122"/>
                <a:cs typeface="Helvetica Neue" pitchFamily="34" charset="-120"/>
              </a:rPr>
              <a:t>apple</a:t>
            </a:r>
            <a:endParaRPr lang="en-US" sz="1500" dirty="0"/>
          </a:p>
        </p:txBody>
      </p:sp>
      <p:sp>
        <p:nvSpPr>
          <p:cNvPr id="11" name="Shape 9"/>
          <p:cNvSpPr/>
          <p:nvPr/>
        </p:nvSpPr>
        <p:spPr>
          <a:xfrm>
            <a:off x="2130552" y="1828800"/>
            <a:ext cx="1536192" cy="2468880"/>
          </a:xfrm>
          <a:prstGeom prst="roundRect">
            <a:avLst>
              <a:gd name="adj" fmla="val 8929"/>
            </a:avLst>
          </a:prstGeom>
          <a:solidFill>
            <a:srgbClr val="FFFFFF"/>
          </a:solidFill>
          <a:ln w="38100">
            <a:solidFill>
              <a:srgbClr val="FF5D5D"/>
            </a:solidFill>
            <a:prstDash val="solid"/>
          </a:ln>
        </p:spPr>
        <p:txBody>
          <a:bodyPr/>
          <a:lstStyle/>
          <a:p>
            <a:endParaRPr lang="en-US"/>
          </a:p>
        </p:txBody>
      </p:sp>
      <p:sp>
        <p:nvSpPr>
          <p:cNvPr id="12" name="Text 10"/>
          <p:cNvSpPr/>
          <p:nvPr/>
        </p:nvSpPr>
        <p:spPr>
          <a:xfrm>
            <a:off x="2130552" y="1920240"/>
            <a:ext cx="1536192" cy="731520"/>
          </a:xfrm>
          <a:prstGeom prst="rect">
            <a:avLst/>
          </a:prstGeom>
          <a:noFill/>
          <a:ln/>
        </p:spPr>
        <p:txBody>
          <a:bodyPr wrap="square" rtlCol="0" anchor="ctr"/>
          <a:lstStyle/>
          <a:p>
            <a:pPr marL="0" indent="0" algn="ctr">
              <a:buNone/>
            </a:pPr>
            <a:r>
              <a:rPr lang="en-US" sz="4600" dirty="0">
                <a:solidFill>
                  <a:srgbClr val="FF5D5D"/>
                </a:solidFill>
                <a:latin typeface="Arial Rounded MT Bold" pitchFamily="34" charset="0"/>
                <a:ea typeface="Arial Rounded MT Bold" pitchFamily="34" charset="-122"/>
                <a:cs typeface="Arial Rounded MT Bold" pitchFamily="34" charset="-120"/>
              </a:rPr>
              <a:t>E</a:t>
            </a:r>
            <a:endParaRPr lang="en-US" sz="4600" dirty="0"/>
          </a:p>
        </p:txBody>
      </p:sp>
      <p:sp>
        <p:nvSpPr>
          <p:cNvPr id="13" name="Text 11"/>
          <p:cNvSpPr/>
          <p:nvPr/>
        </p:nvSpPr>
        <p:spPr>
          <a:xfrm>
            <a:off x="2130552" y="2651760"/>
            <a:ext cx="1536192" cy="822960"/>
          </a:xfrm>
          <a:prstGeom prst="rect">
            <a:avLst/>
          </a:prstGeom>
          <a:noFill/>
          <a:ln/>
        </p:spPr>
        <p:txBody>
          <a:bodyPr wrap="square" rtlCol="0" anchor="ctr"/>
          <a:lstStyle/>
          <a:p>
            <a:pPr marL="0" indent="0" algn="ctr">
              <a:buNone/>
            </a:pPr>
            <a:r>
              <a:rPr lang="en-US" sz="4400" dirty="0">
                <a:solidFill>
                  <a:srgbClr val="000000"/>
                </a:solidFill>
              </a:rPr>
              <a:t>🥚</a:t>
            </a:r>
            <a:endParaRPr lang="en-US" sz="4400" dirty="0"/>
          </a:p>
        </p:txBody>
      </p:sp>
      <p:sp>
        <p:nvSpPr>
          <p:cNvPr id="14" name="Text 12"/>
          <p:cNvSpPr/>
          <p:nvPr/>
        </p:nvSpPr>
        <p:spPr>
          <a:xfrm>
            <a:off x="2130552" y="3520440"/>
            <a:ext cx="1536192" cy="457200"/>
          </a:xfrm>
          <a:prstGeom prst="rect">
            <a:avLst/>
          </a:prstGeom>
          <a:noFill/>
          <a:ln/>
        </p:spPr>
        <p:txBody>
          <a:bodyPr wrap="square" rtlCol="0" anchor="ctr"/>
          <a:lstStyle/>
          <a:p>
            <a:pPr marL="0" indent="0" algn="ctr">
              <a:buNone/>
            </a:pPr>
            <a:r>
              <a:rPr lang="en-US" sz="1500" dirty="0">
                <a:solidFill>
                  <a:srgbClr val="241F4E"/>
                </a:solidFill>
                <a:latin typeface="Helvetica Neue" pitchFamily="34" charset="0"/>
                <a:ea typeface="Helvetica Neue" pitchFamily="34" charset="-122"/>
                <a:cs typeface="Helvetica Neue" pitchFamily="34" charset="-120"/>
              </a:rPr>
              <a:t>egg</a:t>
            </a:r>
            <a:endParaRPr lang="en-US" sz="1500" dirty="0"/>
          </a:p>
        </p:txBody>
      </p:sp>
      <p:sp>
        <p:nvSpPr>
          <p:cNvPr id="15" name="Shape 13"/>
          <p:cNvSpPr/>
          <p:nvPr/>
        </p:nvSpPr>
        <p:spPr>
          <a:xfrm>
            <a:off x="3849624" y="1828800"/>
            <a:ext cx="1536192" cy="2468880"/>
          </a:xfrm>
          <a:prstGeom prst="roundRect">
            <a:avLst>
              <a:gd name="adj" fmla="val 8929"/>
            </a:avLst>
          </a:prstGeom>
          <a:solidFill>
            <a:srgbClr val="FFFFFF"/>
          </a:solidFill>
          <a:ln w="38100">
            <a:solidFill>
              <a:srgbClr val="FF5D5D"/>
            </a:solidFill>
            <a:prstDash val="solid"/>
          </a:ln>
        </p:spPr>
        <p:txBody>
          <a:bodyPr/>
          <a:lstStyle/>
          <a:p>
            <a:endParaRPr lang="en-US"/>
          </a:p>
        </p:txBody>
      </p:sp>
      <p:sp>
        <p:nvSpPr>
          <p:cNvPr id="16" name="Text 14"/>
          <p:cNvSpPr/>
          <p:nvPr/>
        </p:nvSpPr>
        <p:spPr>
          <a:xfrm>
            <a:off x="3849624" y="1920240"/>
            <a:ext cx="1536192" cy="731520"/>
          </a:xfrm>
          <a:prstGeom prst="rect">
            <a:avLst/>
          </a:prstGeom>
          <a:noFill/>
          <a:ln/>
        </p:spPr>
        <p:txBody>
          <a:bodyPr wrap="square" rtlCol="0" anchor="ctr"/>
          <a:lstStyle/>
          <a:p>
            <a:pPr marL="0" indent="0" algn="ctr">
              <a:buNone/>
            </a:pPr>
            <a:r>
              <a:rPr lang="en-US" sz="4600" dirty="0">
                <a:solidFill>
                  <a:srgbClr val="FF5D5D"/>
                </a:solidFill>
                <a:latin typeface="Arial Rounded MT Bold" pitchFamily="34" charset="0"/>
                <a:ea typeface="Arial Rounded MT Bold" pitchFamily="34" charset="-122"/>
                <a:cs typeface="Arial Rounded MT Bold" pitchFamily="34" charset="-120"/>
              </a:rPr>
              <a:t>I</a:t>
            </a:r>
            <a:endParaRPr lang="en-US" sz="4600" dirty="0"/>
          </a:p>
        </p:txBody>
      </p:sp>
      <p:sp>
        <p:nvSpPr>
          <p:cNvPr id="17" name="Text 15"/>
          <p:cNvSpPr/>
          <p:nvPr/>
        </p:nvSpPr>
        <p:spPr>
          <a:xfrm>
            <a:off x="3849624" y="2651760"/>
            <a:ext cx="1536192" cy="822960"/>
          </a:xfrm>
          <a:prstGeom prst="rect">
            <a:avLst/>
          </a:prstGeom>
          <a:noFill/>
          <a:ln/>
        </p:spPr>
        <p:txBody>
          <a:bodyPr wrap="square" rtlCol="0" anchor="ctr"/>
          <a:lstStyle/>
          <a:p>
            <a:pPr marL="0" indent="0" algn="ctr">
              <a:buNone/>
            </a:pPr>
            <a:r>
              <a:rPr lang="en-US" sz="4400" dirty="0">
                <a:solidFill>
                  <a:srgbClr val="000000"/>
                </a:solidFill>
              </a:rPr>
              <a:t>🐛</a:t>
            </a:r>
            <a:endParaRPr lang="en-US" sz="4400" dirty="0"/>
          </a:p>
        </p:txBody>
      </p:sp>
      <p:sp>
        <p:nvSpPr>
          <p:cNvPr id="18" name="Text 16"/>
          <p:cNvSpPr/>
          <p:nvPr/>
        </p:nvSpPr>
        <p:spPr>
          <a:xfrm>
            <a:off x="3849624" y="3520440"/>
            <a:ext cx="1536192" cy="457200"/>
          </a:xfrm>
          <a:prstGeom prst="rect">
            <a:avLst/>
          </a:prstGeom>
          <a:noFill/>
          <a:ln/>
        </p:spPr>
        <p:txBody>
          <a:bodyPr wrap="square" rtlCol="0" anchor="ctr"/>
          <a:lstStyle/>
          <a:p>
            <a:pPr marL="0" indent="0" algn="ctr">
              <a:buNone/>
            </a:pPr>
            <a:r>
              <a:rPr lang="en-US" sz="1500" dirty="0">
                <a:solidFill>
                  <a:srgbClr val="241F4E"/>
                </a:solidFill>
                <a:latin typeface="Helvetica Neue" pitchFamily="34" charset="0"/>
                <a:ea typeface="Helvetica Neue" pitchFamily="34" charset="-122"/>
                <a:cs typeface="Helvetica Neue" pitchFamily="34" charset="-120"/>
              </a:rPr>
              <a:t>insect</a:t>
            </a:r>
            <a:endParaRPr lang="en-US" sz="1500" dirty="0"/>
          </a:p>
        </p:txBody>
      </p:sp>
      <p:sp>
        <p:nvSpPr>
          <p:cNvPr id="19" name="Shape 17"/>
          <p:cNvSpPr/>
          <p:nvPr/>
        </p:nvSpPr>
        <p:spPr>
          <a:xfrm>
            <a:off x="5568696" y="1828800"/>
            <a:ext cx="1536192" cy="2468880"/>
          </a:xfrm>
          <a:prstGeom prst="roundRect">
            <a:avLst>
              <a:gd name="adj" fmla="val 8929"/>
            </a:avLst>
          </a:prstGeom>
          <a:solidFill>
            <a:srgbClr val="FFFFFF"/>
          </a:solidFill>
          <a:ln w="38100">
            <a:solidFill>
              <a:srgbClr val="FF5D5D"/>
            </a:solidFill>
            <a:prstDash val="solid"/>
          </a:ln>
        </p:spPr>
        <p:txBody>
          <a:bodyPr/>
          <a:lstStyle/>
          <a:p>
            <a:endParaRPr lang="en-US"/>
          </a:p>
        </p:txBody>
      </p:sp>
      <p:sp>
        <p:nvSpPr>
          <p:cNvPr id="20" name="Text 18"/>
          <p:cNvSpPr/>
          <p:nvPr/>
        </p:nvSpPr>
        <p:spPr>
          <a:xfrm>
            <a:off x="5568696" y="1920240"/>
            <a:ext cx="1536192" cy="731520"/>
          </a:xfrm>
          <a:prstGeom prst="rect">
            <a:avLst/>
          </a:prstGeom>
          <a:noFill/>
          <a:ln/>
        </p:spPr>
        <p:txBody>
          <a:bodyPr wrap="square" rtlCol="0" anchor="ctr"/>
          <a:lstStyle/>
          <a:p>
            <a:pPr marL="0" indent="0" algn="ctr">
              <a:buNone/>
            </a:pPr>
            <a:r>
              <a:rPr lang="en-US" sz="4600" dirty="0">
                <a:solidFill>
                  <a:srgbClr val="FF5D5D"/>
                </a:solidFill>
                <a:latin typeface="Arial Rounded MT Bold" pitchFamily="34" charset="0"/>
                <a:ea typeface="Arial Rounded MT Bold" pitchFamily="34" charset="-122"/>
                <a:cs typeface="Arial Rounded MT Bold" pitchFamily="34" charset="-120"/>
              </a:rPr>
              <a:t>O</a:t>
            </a:r>
            <a:endParaRPr lang="en-US" sz="4600" dirty="0"/>
          </a:p>
        </p:txBody>
      </p:sp>
      <p:sp>
        <p:nvSpPr>
          <p:cNvPr id="21" name="Text 19"/>
          <p:cNvSpPr/>
          <p:nvPr/>
        </p:nvSpPr>
        <p:spPr>
          <a:xfrm>
            <a:off x="5568696" y="2651760"/>
            <a:ext cx="1536192" cy="822960"/>
          </a:xfrm>
          <a:prstGeom prst="rect">
            <a:avLst/>
          </a:prstGeom>
          <a:noFill/>
          <a:ln/>
        </p:spPr>
        <p:txBody>
          <a:bodyPr wrap="square" rtlCol="0" anchor="ctr"/>
          <a:lstStyle/>
          <a:p>
            <a:pPr marL="0" indent="0" algn="ctr">
              <a:buNone/>
            </a:pPr>
            <a:r>
              <a:rPr lang="en-US" sz="4400" dirty="0">
                <a:solidFill>
                  <a:srgbClr val="000000"/>
                </a:solidFill>
              </a:rPr>
              <a:t>🐙</a:t>
            </a:r>
            <a:endParaRPr lang="en-US" sz="4400" dirty="0"/>
          </a:p>
        </p:txBody>
      </p:sp>
      <p:sp>
        <p:nvSpPr>
          <p:cNvPr id="22" name="Text 20"/>
          <p:cNvSpPr/>
          <p:nvPr/>
        </p:nvSpPr>
        <p:spPr>
          <a:xfrm>
            <a:off x="5568696" y="3520440"/>
            <a:ext cx="1536192" cy="457200"/>
          </a:xfrm>
          <a:prstGeom prst="rect">
            <a:avLst/>
          </a:prstGeom>
          <a:noFill/>
          <a:ln/>
        </p:spPr>
        <p:txBody>
          <a:bodyPr wrap="square" rtlCol="0" anchor="ctr"/>
          <a:lstStyle/>
          <a:p>
            <a:pPr marL="0" indent="0" algn="ctr">
              <a:buNone/>
            </a:pPr>
            <a:r>
              <a:rPr lang="en-US" sz="1500" dirty="0">
                <a:solidFill>
                  <a:srgbClr val="241F4E"/>
                </a:solidFill>
                <a:latin typeface="Helvetica Neue" pitchFamily="34" charset="0"/>
                <a:ea typeface="Helvetica Neue" pitchFamily="34" charset="-122"/>
                <a:cs typeface="Helvetica Neue" pitchFamily="34" charset="-120"/>
              </a:rPr>
              <a:t>octopus</a:t>
            </a:r>
            <a:endParaRPr lang="en-US" sz="1500" dirty="0"/>
          </a:p>
        </p:txBody>
      </p:sp>
      <p:sp>
        <p:nvSpPr>
          <p:cNvPr id="23" name="Shape 21"/>
          <p:cNvSpPr/>
          <p:nvPr/>
        </p:nvSpPr>
        <p:spPr>
          <a:xfrm>
            <a:off x="7287768" y="1828800"/>
            <a:ext cx="1536192" cy="2468880"/>
          </a:xfrm>
          <a:prstGeom prst="roundRect">
            <a:avLst>
              <a:gd name="adj" fmla="val 8929"/>
            </a:avLst>
          </a:prstGeom>
          <a:solidFill>
            <a:srgbClr val="FFFFFF"/>
          </a:solidFill>
          <a:ln w="38100">
            <a:solidFill>
              <a:srgbClr val="FF5D5D"/>
            </a:solidFill>
            <a:prstDash val="solid"/>
          </a:ln>
        </p:spPr>
        <p:txBody>
          <a:bodyPr/>
          <a:lstStyle/>
          <a:p>
            <a:endParaRPr lang="en-US"/>
          </a:p>
        </p:txBody>
      </p:sp>
      <p:sp>
        <p:nvSpPr>
          <p:cNvPr id="24" name="Text 22"/>
          <p:cNvSpPr/>
          <p:nvPr/>
        </p:nvSpPr>
        <p:spPr>
          <a:xfrm>
            <a:off x="7287768" y="1920240"/>
            <a:ext cx="1536192" cy="731520"/>
          </a:xfrm>
          <a:prstGeom prst="rect">
            <a:avLst/>
          </a:prstGeom>
          <a:noFill/>
          <a:ln/>
        </p:spPr>
        <p:txBody>
          <a:bodyPr wrap="square" rtlCol="0" anchor="ctr"/>
          <a:lstStyle/>
          <a:p>
            <a:pPr marL="0" indent="0" algn="ctr">
              <a:buNone/>
            </a:pPr>
            <a:r>
              <a:rPr lang="en-US" sz="4600" dirty="0">
                <a:solidFill>
                  <a:srgbClr val="FF5D5D"/>
                </a:solidFill>
                <a:latin typeface="Arial Rounded MT Bold" pitchFamily="34" charset="0"/>
                <a:ea typeface="Arial Rounded MT Bold" pitchFamily="34" charset="-122"/>
                <a:cs typeface="Arial Rounded MT Bold" pitchFamily="34" charset="-120"/>
              </a:rPr>
              <a:t>U</a:t>
            </a:r>
            <a:endParaRPr lang="en-US" sz="4600" dirty="0"/>
          </a:p>
        </p:txBody>
      </p:sp>
      <p:sp>
        <p:nvSpPr>
          <p:cNvPr id="25" name="Text 23"/>
          <p:cNvSpPr/>
          <p:nvPr/>
        </p:nvSpPr>
        <p:spPr>
          <a:xfrm>
            <a:off x="7287768" y="2651760"/>
            <a:ext cx="1536192" cy="822960"/>
          </a:xfrm>
          <a:prstGeom prst="rect">
            <a:avLst/>
          </a:prstGeom>
          <a:noFill/>
          <a:ln/>
        </p:spPr>
        <p:txBody>
          <a:bodyPr wrap="square" rtlCol="0" anchor="ctr"/>
          <a:lstStyle/>
          <a:p>
            <a:pPr marL="0" indent="0" algn="ctr">
              <a:buNone/>
            </a:pPr>
            <a:r>
              <a:rPr lang="en-US" sz="4400" dirty="0">
                <a:solidFill>
                  <a:srgbClr val="000000"/>
                </a:solidFill>
              </a:rPr>
              <a:t>☂️</a:t>
            </a:r>
            <a:endParaRPr lang="en-US" sz="4400" dirty="0"/>
          </a:p>
        </p:txBody>
      </p:sp>
      <p:sp>
        <p:nvSpPr>
          <p:cNvPr id="26" name="Text 24"/>
          <p:cNvSpPr/>
          <p:nvPr/>
        </p:nvSpPr>
        <p:spPr>
          <a:xfrm>
            <a:off x="7287768" y="3520440"/>
            <a:ext cx="1536192" cy="457200"/>
          </a:xfrm>
          <a:prstGeom prst="rect">
            <a:avLst/>
          </a:prstGeom>
          <a:noFill/>
          <a:ln/>
        </p:spPr>
        <p:txBody>
          <a:bodyPr wrap="square" rtlCol="0" anchor="ctr"/>
          <a:lstStyle/>
          <a:p>
            <a:pPr marL="0" indent="0" algn="ctr">
              <a:buNone/>
            </a:pPr>
            <a:r>
              <a:rPr lang="en-US" sz="1500" dirty="0">
                <a:solidFill>
                  <a:srgbClr val="241F4E"/>
                </a:solidFill>
                <a:latin typeface="Helvetica Neue" pitchFamily="34" charset="0"/>
                <a:ea typeface="Helvetica Neue" pitchFamily="34" charset="-122"/>
                <a:cs typeface="Helvetica Neue" pitchFamily="34" charset="-120"/>
              </a:rPr>
              <a:t>umbrella</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Your name has a vowel!</a:t>
            </a:r>
            <a:endParaRPr lang="en-US" sz="3000" dirty="0"/>
          </a:p>
        </p:txBody>
      </p:sp>
      <p:sp>
        <p:nvSpPr>
          <p:cNvPr id="7" name="Shape 5"/>
          <p:cNvSpPr/>
          <p:nvPr/>
        </p:nvSpPr>
        <p:spPr>
          <a:xfrm>
            <a:off x="1463040" y="173736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8" name="Text 6"/>
          <p:cNvSpPr/>
          <p:nvPr/>
        </p:nvSpPr>
        <p:spPr>
          <a:xfrm>
            <a:off x="1463040" y="173736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YOUR NAME — find the vowels!</a:t>
            </a:r>
            <a:endParaRPr lang="en-US" sz="2000" dirty="0"/>
          </a:p>
        </p:txBody>
      </p:sp>
      <p:sp>
        <p:nvSpPr>
          <p:cNvPr id="9" name="Text 7"/>
          <p:cNvSpPr/>
          <p:nvPr/>
        </p:nvSpPr>
        <p:spPr>
          <a:xfrm>
            <a:off x="0" y="2395728"/>
            <a:ext cx="9144000" cy="566928"/>
          </a:xfrm>
          <a:prstGeom prst="rect">
            <a:avLst/>
          </a:prstGeom>
          <a:noFill/>
          <a:ln/>
        </p:spPr>
        <p:txBody>
          <a:bodyPr wrap="square" rtlCol="0" anchor="ctr"/>
          <a:lstStyle/>
          <a:p>
            <a:pPr marL="0" indent="0" algn="ctr">
              <a:buNone/>
            </a:pPr>
            <a:r>
              <a:rPr lang="en-US" sz="3800" dirty="0">
                <a:solidFill>
                  <a:srgbClr val="241F4E"/>
                </a:solidFill>
                <a:latin typeface="Arial Rounded MT Bold" pitchFamily="34" charset="0"/>
                <a:ea typeface="Arial Rounded MT Bold" pitchFamily="34" charset="-122"/>
                <a:cs typeface="Arial Rounded MT Bold" pitchFamily="34" charset="-120"/>
              </a:rPr>
              <a:t>M</a:t>
            </a:r>
            <a:r>
              <a:rPr lang="en-US" sz="3800" b="1" dirty="0">
                <a:solidFill>
                  <a:srgbClr val="FF5D5D"/>
                </a:solidFill>
                <a:latin typeface="Arial Rounded MT Bold" pitchFamily="34" charset="0"/>
                <a:ea typeface="Arial Rounded MT Bold" pitchFamily="34" charset="-122"/>
                <a:cs typeface="Arial Rounded MT Bold" pitchFamily="34" charset="-120"/>
              </a:rPr>
              <a:t>a</a:t>
            </a:r>
            <a:r>
              <a:rPr lang="en-US" sz="3800" dirty="0">
                <a:solidFill>
                  <a:srgbClr val="241F4E"/>
                </a:solidFill>
                <a:latin typeface="Arial Rounded MT Bold" pitchFamily="34" charset="0"/>
                <a:ea typeface="Arial Rounded MT Bold" pitchFamily="34" charset="-122"/>
                <a:cs typeface="Arial Rounded MT Bold" pitchFamily="34" charset="-120"/>
              </a:rPr>
              <a:t>r</a:t>
            </a:r>
            <a:r>
              <a:rPr lang="en-US" sz="3800" b="1" dirty="0">
                <a:solidFill>
                  <a:srgbClr val="FF5D5D"/>
                </a:solidFill>
                <a:latin typeface="Arial Rounded MT Bold" pitchFamily="34" charset="0"/>
                <a:ea typeface="Arial Rounded MT Bold" pitchFamily="34" charset="-122"/>
                <a:cs typeface="Arial Rounded MT Bold" pitchFamily="34" charset="-120"/>
              </a:rPr>
              <a:t>ia</a:t>
            </a:r>
            <a:r>
              <a:rPr lang="en-US" sz="2600" dirty="0">
                <a:solidFill>
                  <a:srgbClr val="5A548A"/>
                </a:solidFill>
                <a:latin typeface="Arial Rounded MT Bold" pitchFamily="34" charset="0"/>
                <a:ea typeface="Arial Rounded MT Bold" pitchFamily="34" charset="-122"/>
                <a:cs typeface="Arial Rounded MT Bold" pitchFamily="34" charset="-120"/>
              </a:rPr>
              <a:t>   →   3 vowels!</a:t>
            </a:r>
            <a:endParaRPr lang="en-US" sz="3800" dirty="0"/>
          </a:p>
        </p:txBody>
      </p:sp>
      <p:sp>
        <p:nvSpPr>
          <p:cNvPr id="10" name="Text 8"/>
          <p:cNvSpPr/>
          <p:nvPr/>
        </p:nvSpPr>
        <p:spPr>
          <a:xfrm>
            <a:off x="0" y="2999232"/>
            <a:ext cx="9144000" cy="566928"/>
          </a:xfrm>
          <a:prstGeom prst="rect">
            <a:avLst/>
          </a:prstGeom>
          <a:noFill/>
          <a:ln/>
        </p:spPr>
        <p:txBody>
          <a:bodyPr wrap="square" rtlCol="0" anchor="ctr"/>
          <a:lstStyle/>
          <a:p>
            <a:pPr marL="0" indent="0" algn="ctr">
              <a:buNone/>
            </a:pPr>
            <a:r>
              <a:rPr lang="en-US" sz="3800" dirty="0">
                <a:solidFill>
                  <a:srgbClr val="241F4E"/>
                </a:solidFill>
                <a:latin typeface="Arial Rounded MT Bold" pitchFamily="34" charset="0"/>
                <a:ea typeface="Arial Rounded MT Bold" pitchFamily="34" charset="-122"/>
                <a:cs typeface="Arial Rounded MT Bold" pitchFamily="34" charset="-120"/>
              </a:rPr>
              <a:t>M</a:t>
            </a:r>
            <a:r>
              <a:rPr lang="en-US" sz="3800" b="1" dirty="0">
                <a:solidFill>
                  <a:srgbClr val="FF5D5D"/>
                </a:solidFill>
                <a:latin typeface="Arial Rounded MT Bold" pitchFamily="34" charset="0"/>
                <a:ea typeface="Arial Rounded MT Bold" pitchFamily="34" charset="-122"/>
                <a:cs typeface="Arial Rounded MT Bold" pitchFamily="34" charset="-120"/>
              </a:rPr>
              <a:t>u</a:t>
            </a:r>
            <a:r>
              <a:rPr lang="en-US" sz="3800" dirty="0">
                <a:solidFill>
                  <a:srgbClr val="241F4E"/>
                </a:solidFill>
                <a:latin typeface="Arial Rounded MT Bold" pitchFamily="34" charset="0"/>
                <a:ea typeface="Arial Rounded MT Bold" pitchFamily="34" charset="-122"/>
                <a:cs typeface="Arial Rounded MT Bold" pitchFamily="34" charset="-120"/>
              </a:rPr>
              <a:t>rr</a:t>
            </a:r>
            <a:r>
              <a:rPr lang="en-US" sz="3800" b="1" dirty="0">
                <a:solidFill>
                  <a:srgbClr val="FF5D5D"/>
                </a:solidFill>
                <a:latin typeface="Arial Rounded MT Bold" pitchFamily="34" charset="0"/>
                <a:ea typeface="Arial Rounded MT Bold" pitchFamily="34" charset="-122"/>
                <a:cs typeface="Arial Rounded MT Bold" pitchFamily="34" charset="-120"/>
              </a:rPr>
              <a:t>a</a:t>
            </a:r>
            <a:r>
              <a:rPr lang="en-US" sz="3800" b="1" dirty="0">
                <a:solidFill>
                  <a:srgbClr val="B8860B"/>
                </a:solidFill>
                <a:latin typeface="Arial Rounded MT Bold" pitchFamily="34" charset="0"/>
                <a:ea typeface="Arial Rounded MT Bold" pitchFamily="34" charset="-122"/>
                <a:cs typeface="Arial Rounded MT Bold" pitchFamily="34" charset="-120"/>
              </a:rPr>
              <a:t>y</a:t>
            </a:r>
            <a:r>
              <a:rPr lang="en-US" sz="2600" dirty="0">
                <a:solidFill>
                  <a:srgbClr val="5A548A"/>
                </a:solidFill>
                <a:latin typeface="Arial Rounded MT Bold" pitchFamily="34" charset="0"/>
                <a:ea typeface="Arial Rounded MT Bold" pitchFamily="34" charset="-122"/>
                <a:cs typeface="Arial Rounded MT Bold" pitchFamily="34" charset="-120"/>
              </a:rPr>
              <a:t>   →   2 vowels … and a y!</a:t>
            </a:r>
            <a:endParaRPr lang="en-US" sz="3800" dirty="0"/>
          </a:p>
        </p:txBody>
      </p:sp>
      <p:sp>
        <p:nvSpPr>
          <p:cNvPr id="11" name="Text 9"/>
          <p:cNvSpPr/>
          <p:nvPr/>
        </p:nvSpPr>
        <p:spPr>
          <a:xfrm>
            <a:off x="0" y="3602736"/>
            <a:ext cx="9144000" cy="566928"/>
          </a:xfrm>
          <a:prstGeom prst="rect">
            <a:avLst/>
          </a:prstGeom>
          <a:noFill/>
          <a:ln/>
        </p:spPr>
        <p:txBody>
          <a:bodyPr wrap="square" rtlCol="0" anchor="ctr"/>
          <a:lstStyle/>
          <a:p>
            <a:pPr marL="0" indent="0" algn="ctr">
              <a:buNone/>
            </a:pPr>
            <a:r>
              <a:rPr lang="en-US" sz="3800" dirty="0">
                <a:solidFill>
                  <a:srgbClr val="241F4E"/>
                </a:solidFill>
                <a:latin typeface="Arial Rounded MT Bold" pitchFamily="34" charset="0"/>
                <a:ea typeface="Arial Rounded MT Bold" pitchFamily="34" charset="-122"/>
                <a:cs typeface="Arial Rounded MT Bold" pitchFamily="34" charset="-120"/>
              </a:rPr>
              <a:t>R</a:t>
            </a:r>
            <a:r>
              <a:rPr lang="en-US" sz="3800" b="1" dirty="0">
                <a:solidFill>
                  <a:srgbClr val="FF5D5D"/>
                </a:solidFill>
                <a:latin typeface="Arial Rounded MT Bold" pitchFamily="34" charset="0"/>
                <a:ea typeface="Arial Rounded MT Bold" pitchFamily="34" charset="-122"/>
                <a:cs typeface="Arial Rounded MT Bold" pitchFamily="34" charset="-120"/>
              </a:rPr>
              <a:t>a</a:t>
            </a:r>
            <a:r>
              <a:rPr lang="en-US" sz="3800" dirty="0">
                <a:solidFill>
                  <a:srgbClr val="241F4E"/>
                </a:solidFill>
                <a:latin typeface="Arial Rounded MT Bold" pitchFamily="34" charset="0"/>
                <a:ea typeface="Arial Rounded MT Bold" pitchFamily="34" charset="-122"/>
                <a:cs typeface="Arial Rounded MT Bold" pitchFamily="34" charset="-120"/>
              </a:rPr>
              <a:t>z</a:t>
            </a:r>
            <a:r>
              <a:rPr lang="en-US" sz="3800" b="1" dirty="0">
                <a:solidFill>
                  <a:srgbClr val="FF5D5D"/>
                </a:solidFill>
                <a:latin typeface="Arial Rounded MT Bold" pitchFamily="34" charset="0"/>
                <a:ea typeface="Arial Rounded MT Bold" pitchFamily="34" charset="-122"/>
                <a:cs typeface="Arial Rounded MT Bold" pitchFamily="34" charset="-120"/>
              </a:rPr>
              <a:t>ia</a:t>
            </a:r>
            <a:r>
              <a:rPr lang="en-US" sz="2600" dirty="0">
                <a:solidFill>
                  <a:srgbClr val="5A548A"/>
                </a:solidFill>
                <a:latin typeface="Arial Rounded MT Bold" pitchFamily="34" charset="0"/>
                <a:ea typeface="Arial Rounded MT Bold" pitchFamily="34" charset="-122"/>
                <a:cs typeface="Arial Rounded MT Bold" pitchFamily="34" charset="-120"/>
              </a:rPr>
              <a:t>   →   3 vowels!</a:t>
            </a:r>
            <a:endParaRPr lang="en-US" sz="3800" dirty="0"/>
          </a:p>
        </p:txBody>
      </p:sp>
      <p:sp>
        <p:nvSpPr>
          <p:cNvPr id="12" name="Text 10"/>
          <p:cNvSpPr/>
          <p:nvPr/>
        </p:nvSpPr>
        <p:spPr>
          <a:xfrm>
            <a:off x="0" y="4206240"/>
            <a:ext cx="9144000" cy="566928"/>
          </a:xfrm>
          <a:prstGeom prst="rect">
            <a:avLst/>
          </a:prstGeom>
          <a:noFill/>
          <a:ln/>
        </p:spPr>
        <p:txBody>
          <a:bodyPr wrap="square" rtlCol="0" anchor="ctr"/>
          <a:lstStyle/>
          <a:p>
            <a:pPr marL="0" indent="0" algn="ctr">
              <a:buNone/>
            </a:pPr>
            <a:r>
              <a:rPr lang="en-US" sz="3800" b="1" dirty="0">
                <a:solidFill>
                  <a:srgbClr val="FF5D5D"/>
                </a:solidFill>
                <a:latin typeface="Arial Rounded MT Bold" pitchFamily="34" charset="0"/>
                <a:ea typeface="Arial Rounded MT Bold" pitchFamily="34" charset="-122"/>
                <a:cs typeface="Arial Rounded MT Bold" pitchFamily="34" charset="-120"/>
              </a:rPr>
              <a:t>O</a:t>
            </a:r>
            <a:r>
              <a:rPr lang="en-US" sz="3800" dirty="0">
                <a:solidFill>
                  <a:srgbClr val="241F4E"/>
                </a:solidFill>
                <a:latin typeface="Arial Rounded MT Bold" pitchFamily="34" charset="0"/>
                <a:ea typeface="Arial Rounded MT Bold" pitchFamily="34" charset="-122"/>
                <a:cs typeface="Arial Rounded MT Bold" pitchFamily="34" charset="-120"/>
              </a:rPr>
              <a:t>l</a:t>
            </a:r>
            <a:r>
              <a:rPr lang="en-US" sz="3800" b="1" dirty="0">
                <a:solidFill>
                  <a:srgbClr val="FF5D5D"/>
                </a:solidFill>
                <a:latin typeface="Arial Rounded MT Bold" pitchFamily="34" charset="0"/>
                <a:ea typeface="Arial Rounded MT Bold" pitchFamily="34" charset="-122"/>
                <a:cs typeface="Arial Rounded MT Bold" pitchFamily="34" charset="-120"/>
              </a:rPr>
              <a:t>e</a:t>
            </a:r>
            <a:r>
              <a:rPr lang="en-US" sz="3800" dirty="0">
                <a:solidFill>
                  <a:srgbClr val="241F4E"/>
                </a:solidFill>
                <a:latin typeface="Arial Rounded MT Bold" pitchFamily="34" charset="0"/>
                <a:ea typeface="Arial Rounded MT Bold" pitchFamily="34" charset="-122"/>
                <a:cs typeface="Arial Rounded MT Bold" pitchFamily="34" charset="-120"/>
              </a:rPr>
              <a:t>n</a:t>
            </a:r>
            <a:r>
              <a:rPr lang="en-US" sz="3800" b="1" dirty="0">
                <a:solidFill>
                  <a:srgbClr val="FF5D5D"/>
                </a:solidFill>
                <a:latin typeface="Arial Rounded MT Bold" pitchFamily="34" charset="0"/>
                <a:ea typeface="Arial Rounded MT Bold" pitchFamily="34" charset="-122"/>
                <a:cs typeface="Arial Rounded MT Bold" pitchFamily="34" charset="-120"/>
              </a:rPr>
              <a:t>a</a:t>
            </a:r>
            <a:r>
              <a:rPr lang="en-US" sz="2600" dirty="0">
                <a:solidFill>
                  <a:srgbClr val="5A548A"/>
                </a:solidFill>
                <a:latin typeface="Arial Rounded MT Bold" pitchFamily="34" charset="0"/>
                <a:ea typeface="Arial Rounded MT Bold" pitchFamily="34" charset="-122"/>
                <a:cs typeface="Arial Rounded MT Bold" pitchFamily="34" charset="-120"/>
              </a:rPr>
              <a:t>   →   3 vowels!</a:t>
            </a:r>
            <a:endParaRPr lang="en-US" sz="3800" dirty="0"/>
          </a:p>
        </p:txBody>
      </p:sp>
      <p:sp>
        <p:nvSpPr>
          <p:cNvPr id="13" name="Text 11"/>
          <p:cNvSpPr/>
          <p:nvPr/>
        </p:nvSpPr>
        <p:spPr>
          <a:xfrm>
            <a:off x="0" y="4736592"/>
            <a:ext cx="9144000" cy="36576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  Y is sometimes a vowel too — like in Murray!</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Every language has vowels!</a:t>
            </a:r>
            <a:endParaRPr lang="en-US" sz="3000" dirty="0"/>
          </a:p>
        </p:txBody>
      </p:sp>
      <p:sp>
        <p:nvSpPr>
          <p:cNvPr id="7" name="Text 5"/>
          <p:cNvSpPr/>
          <p:nvPr/>
        </p:nvSpPr>
        <p:spPr>
          <a:xfrm>
            <a:off x="822960" y="1691640"/>
            <a:ext cx="2011680" cy="502920"/>
          </a:xfrm>
          <a:prstGeom prst="rect">
            <a:avLst/>
          </a:prstGeom>
          <a:noFill/>
          <a:ln/>
        </p:spPr>
        <p:txBody>
          <a:bodyPr wrap="square" rtlCol="0" anchor="ctr"/>
          <a:lstStyle/>
          <a:p>
            <a:pPr marL="0" indent="0">
              <a:buNone/>
            </a:pPr>
            <a:r>
              <a:rPr lang="en-US" sz="1700" dirty="0">
                <a:solidFill>
                  <a:srgbClr val="5A548A"/>
                </a:solidFill>
                <a:latin typeface="Arial Rounded MT Bold" pitchFamily="34" charset="0"/>
                <a:ea typeface="Arial Rounded MT Bold" pitchFamily="34" charset="-122"/>
                <a:cs typeface="Arial Rounded MT Bold" pitchFamily="34" charset="-120"/>
              </a:rPr>
              <a:t>English</a:t>
            </a:r>
            <a:endParaRPr lang="en-US" sz="1700" dirty="0"/>
          </a:p>
        </p:txBody>
      </p:sp>
      <p:sp>
        <p:nvSpPr>
          <p:cNvPr id="8" name="Text 6"/>
          <p:cNvSpPr/>
          <p:nvPr/>
        </p:nvSpPr>
        <p:spPr>
          <a:xfrm>
            <a:off x="2926080" y="1691640"/>
            <a:ext cx="5486400" cy="502920"/>
          </a:xfrm>
          <a:prstGeom prst="rect">
            <a:avLst/>
          </a:prstGeom>
          <a:noFill/>
          <a:ln/>
        </p:spPr>
        <p:txBody>
          <a:bodyPr wrap="square" rtlCol="0" anchor="ctr"/>
          <a:lstStyle/>
          <a:p>
            <a:pPr marL="0" indent="0">
              <a:buNone/>
            </a:pPr>
            <a:r>
              <a:rPr lang="en-US" sz="1900" dirty="0">
                <a:solidFill>
                  <a:srgbClr val="241F4E"/>
                </a:solidFill>
                <a:latin typeface="Helvetica Neue" pitchFamily="34" charset="0"/>
                <a:ea typeface="Helvetica Neue" pitchFamily="34" charset="-122"/>
                <a:cs typeface="Helvetica Neue" pitchFamily="34" charset="-120"/>
              </a:rPr>
              <a:t>Every language has vowels</a:t>
            </a:r>
            <a:endParaRPr lang="en-US" sz="1900" dirty="0"/>
          </a:p>
        </p:txBody>
      </p:sp>
      <p:sp>
        <p:nvSpPr>
          <p:cNvPr id="9" name="Text 7"/>
          <p:cNvSpPr/>
          <p:nvPr/>
        </p:nvSpPr>
        <p:spPr>
          <a:xfrm>
            <a:off x="822960" y="2276856"/>
            <a:ext cx="2011680" cy="502920"/>
          </a:xfrm>
          <a:prstGeom prst="rect">
            <a:avLst/>
          </a:prstGeom>
          <a:noFill/>
          <a:ln/>
        </p:spPr>
        <p:txBody>
          <a:bodyPr wrap="square" rtlCol="0" anchor="ctr"/>
          <a:lstStyle/>
          <a:p>
            <a:pPr marL="0" indent="0">
              <a:buNone/>
            </a:pPr>
            <a:r>
              <a:rPr lang="en-US" sz="1700" dirty="0">
                <a:solidFill>
                  <a:srgbClr val="5A548A"/>
                </a:solidFill>
                <a:latin typeface="Arial Rounded MT Bold" pitchFamily="34" charset="0"/>
                <a:ea typeface="Arial Rounded MT Bold" pitchFamily="34" charset="-122"/>
                <a:cs typeface="Arial Rounded MT Bold" pitchFamily="34" charset="-120"/>
              </a:rPr>
              <a:t>español</a:t>
            </a:r>
            <a:endParaRPr lang="en-US" sz="1700" dirty="0"/>
          </a:p>
        </p:txBody>
      </p:sp>
      <p:sp>
        <p:nvSpPr>
          <p:cNvPr id="10" name="Text 8"/>
          <p:cNvSpPr/>
          <p:nvPr/>
        </p:nvSpPr>
        <p:spPr>
          <a:xfrm>
            <a:off x="2926080" y="2276856"/>
            <a:ext cx="5486400" cy="502920"/>
          </a:xfrm>
          <a:prstGeom prst="rect">
            <a:avLst/>
          </a:prstGeom>
          <a:noFill/>
          <a:ln/>
        </p:spPr>
        <p:txBody>
          <a:bodyPr wrap="square" rtlCol="0" anchor="ctr"/>
          <a:lstStyle/>
          <a:p>
            <a:pPr marL="0" indent="0">
              <a:buNone/>
            </a:pPr>
            <a:r>
              <a:rPr lang="en-US" sz="1900" dirty="0">
                <a:solidFill>
                  <a:srgbClr val="241F4E"/>
                </a:solidFill>
                <a:latin typeface="Helvetica Neue" pitchFamily="34" charset="0"/>
                <a:ea typeface="Helvetica Neue" pitchFamily="34" charset="-122"/>
                <a:cs typeface="Helvetica Neue" pitchFamily="34" charset="-120"/>
              </a:rPr>
              <a:t>Todos los idiomas tienen vocales</a:t>
            </a:r>
            <a:endParaRPr lang="en-US" sz="1900" dirty="0"/>
          </a:p>
        </p:txBody>
      </p:sp>
      <p:sp>
        <p:nvSpPr>
          <p:cNvPr id="11" name="Text 9"/>
          <p:cNvSpPr/>
          <p:nvPr/>
        </p:nvSpPr>
        <p:spPr>
          <a:xfrm>
            <a:off x="822960" y="2862072"/>
            <a:ext cx="2011680" cy="502920"/>
          </a:xfrm>
          <a:prstGeom prst="rect">
            <a:avLst/>
          </a:prstGeom>
          <a:noFill/>
          <a:ln/>
        </p:spPr>
        <p:txBody>
          <a:bodyPr wrap="square" rtlCol="0" anchor="ctr"/>
          <a:lstStyle/>
          <a:p>
            <a:pPr marL="0" indent="0">
              <a:buNone/>
            </a:pPr>
            <a:r>
              <a:rPr lang="en-US" sz="1700" dirty="0">
                <a:solidFill>
                  <a:srgbClr val="5A548A"/>
                </a:solidFill>
                <a:latin typeface="Arial Rounded MT Bold" pitchFamily="34" charset="0"/>
                <a:ea typeface="Arial Rounded MT Bold" pitchFamily="34" charset="-122"/>
                <a:cs typeface="Arial Rounded MT Bold" pitchFamily="34" charset="-120"/>
              </a:rPr>
              <a:t>فارسی</a:t>
            </a:r>
            <a:endParaRPr lang="en-US" sz="1700" dirty="0"/>
          </a:p>
        </p:txBody>
      </p:sp>
      <p:sp>
        <p:nvSpPr>
          <p:cNvPr id="12" name="Text 10"/>
          <p:cNvSpPr/>
          <p:nvPr/>
        </p:nvSpPr>
        <p:spPr>
          <a:xfrm>
            <a:off x="2926080" y="2862072"/>
            <a:ext cx="5486400" cy="502920"/>
          </a:xfrm>
          <a:prstGeom prst="rect">
            <a:avLst/>
          </a:prstGeom>
          <a:noFill/>
          <a:ln/>
        </p:spPr>
        <p:txBody>
          <a:bodyPr wrap="square" rtlCol="0" anchor="ctr"/>
          <a:lstStyle/>
          <a:p>
            <a:pPr marL="0" indent="0">
              <a:buNone/>
            </a:pPr>
            <a:r>
              <a:rPr lang="en-US" sz="1900" dirty="0">
                <a:solidFill>
                  <a:srgbClr val="241F4E"/>
                </a:solidFill>
                <a:latin typeface="Helvetica Neue" pitchFamily="34" charset="0"/>
                <a:ea typeface="Helvetica Neue" pitchFamily="34" charset="-122"/>
                <a:cs typeface="Helvetica Neue" pitchFamily="34" charset="-120"/>
              </a:rPr>
              <a:t>هر زبان گفتاری دارای حروف صدادار است</a:t>
            </a:r>
            <a:endParaRPr lang="en-US" sz="1900" dirty="0"/>
          </a:p>
        </p:txBody>
      </p:sp>
      <p:sp>
        <p:nvSpPr>
          <p:cNvPr id="13" name="Text 11"/>
          <p:cNvSpPr/>
          <p:nvPr/>
        </p:nvSpPr>
        <p:spPr>
          <a:xfrm>
            <a:off x="822960" y="3447288"/>
            <a:ext cx="2011680" cy="502920"/>
          </a:xfrm>
          <a:prstGeom prst="rect">
            <a:avLst/>
          </a:prstGeom>
          <a:noFill/>
          <a:ln/>
        </p:spPr>
        <p:txBody>
          <a:bodyPr wrap="square" rtlCol="0" anchor="ctr"/>
          <a:lstStyle/>
          <a:p>
            <a:pPr marL="0" indent="0">
              <a:buNone/>
            </a:pPr>
            <a:r>
              <a:rPr lang="en-US" sz="1700" dirty="0">
                <a:solidFill>
                  <a:srgbClr val="5A548A"/>
                </a:solidFill>
                <a:latin typeface="Arial Rounded MT Bold" pitchFamily="34" charset="0"/>
                <a:ea typeface="Arial Rounded MT Bold" pitchFamily="34" charset="-122"/>
                <a:cs typeface="Arial Rounded MT Bold" pitchFamily="34" charset="-120"/>
              </a:rPr>
              <a:t>中文</a:t>
            </a:r>
            <a:endParaRPr lang="en-US" sz="1700" dirty="0"/>
          </a:p>
        </p:txBody>
      </p:sp>
      <p:sp>
        <p:nvSpPr>
          <p:cNvPr id="14" name="Text 12"/>
          <p:cNvSpPr/>
          <p:nvPr/>
        </p:nvSpPr>
        <p:spPr>
          <a:xfrm>
            <a:off x="2926080" y="3447288"/>
            <a:ext cx="5486400" cy="502920"/>
          </a:xfrm>
          <a:prstGeom prst="rect">
            <a:avLst/>
          </a:prstGeom>
          <a:noFill/>
          <a:ln/>
        </p:spPr>
        <p:txBody>
          <a:bodyPr wrap="square" rtlCol="0" anchor="ctr"/>
          <a:lstStyle/>
          <a:p>
            <a:pPr marL="0" indent="0">
              <a:buNone/>
            </a:pPr>
            <a:r>
              <a:rPr lang="en-US" sz="1900" dirty="0">
                <a:solidFill>
                  <a:srgbClr val="241F4E"/>
                </a:solidFill>
                <a:latin typeface="Helvetica Neue" pitchFamily="34" charset="0"/>
                <a:ea typeface="Helvetica Neue" pitchFamily="34" charset="-122"/>
                <a:cs typeface="Helvetica Neue" pitchFamily="34" charset="-120"/>
              </a:rPr>
              <a:t>每种语言都有元音</a:t>
            </a:r>
            <a:endParaRPr lang="en-US" sz="1900" dirty="0"/>
          </a:p>
        </p:txBody>
      </p:sp>
      <p:sp>
        <p:nvSpPr>
          <p:cNvPr id="15" name="Text 13"/>
          <p:cNvSpPr/>
          <p:nvPr/>
        </p:nvSpPr>
        <p:spPr>
          <a:xfrm>
            <a:off x="822960" y="4032504"/>
            <a:ext cx="2011680" cy="502920"/>
          </a:xfrm>
          <a:prstGeom prst="rect">
            <a:avLst/>
          </a:prstGeom>
          <a:noFill/>
          <a:ln/>
        </p:spPr>
        <p:txBody>
          <a:bodyPr wrap="square" rtlCol="0" anchor="ctr"/>
          <a:lstStyle/>
          <a:p>
            <a:pPr marL="0" indent="0">
              <a:buNone/>
            </a:pPr>
            <a:r>
              <a:rPr lang="en-US" sz="1700" dirty="0">
                <a:solidFill>
                  <a:srgbClr val="5A548A"/>
                </a:solidFill>
                <a:latin typeface="Arial Rounded MT Bold" pitchFamily="34" charset="0"/>
                <a:ea typeface="Arial Rounded MT Bold" pitchFamily="34" charset="-122"/>
                <a:cs typeface="Arial Rounded MT Bold" pitchFamily="34" charset="-120"/>
              </a:rPr>
              <a:t>Українська</a:t>
            </a:r>
            <a:endParaRPr lang="en-US" sz="1700" dirty="0"/>
          </a:p>
        </p:txBody>
      </p:sp>
      <p:sp>
        <p:nvSpPr>
          <p:cNvPr id="16" name="Text 14"/>
          <p:cNvSpPr/>
          <p:nvPr/>
        </p:nvSpPr>
        <p:spPr>
          <a:xfrm>
            <a:off x="2926080" y="4032504"/>
            <a:ext cx="5486400" cy="502920"/>
          </a:xfrm>
          <a:prstGeom prst="rect">
            <a:avLst/>
          </a:prstGeom>
          <a:noFill/>
          <a:ln/>
        </p:spPr>
        <p:txBody>
          <a:bodyPr wrap="square" rtlCol="0" anchor="ctr"/>
          <a:lstStyle/>
          <a:p>
            <a:pPr marL="0" indent="0">
              <a:buNone/>
            </a:pPr>
            <a:r>
              <a:rPr lang="en-US" sz="1900" dirty="0">
                <a:solidFill>
                  <a:srgbClr val="241F4E"/>
                </a:solidFill>
                <a:latin typeface="Helvetica Neue" pitchFamily="34" charset="0"/>
                <a:ea typeface="Helvetica Neue" pitchFamily="34" charset="-122"/>
                <a:cs typeface="Helvetica Neue" pitchFamily="34" charset="-120"/>
              </a:rPr>
              <a:t>Кожна мова має голосні звуки</a:t>
            </a:r>
            <a:endParaRPr lang="en-US" sz="1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the 5 vowel letters</a:t>
            </a:r>
            <a:endParaRPr lang="en-US" sz="3000" dirty="0"/>
          </a:p>
        </p:txBody>
      </p:sp>
      <p:sp>
        <p:nvSpPr>
          <p:cNvPr id="7" name="Shape 5"/>
          <p:cNvSpPr/>
          <p:nvPr/>
        </p:nvSpPr>
        <p:spPr>
          <a:xfrm>
            <a:off x="411480" y="1828800"/>
            <a:ext cx="1536192" cy="2286000"/>
          </a:xfrm>
          <a:prstGeom prst="roundRect">
            <a:avLst>
              <a:gd name="adj" fmla="val 8929"/>
            </a:avLst>
          </a:prstGeom>
          <a:solidFill>
            <a:srgbClr val="FF5D5D"/>
          </a:solidFill>
          <a:ln/>
          <a:effectLst>
            <a:outerShdw blurRad="101600" dist="38100" dir="5400000" algn="bl" rotWithShape="0">
              <a:srgbClr val="000000">
                <a:alpha val="18000"/>
              </a:srgbClr>
            </a:outerShdw>
          </a:effectLst>
        </p:spPr>
        <p:txBody>
          <a:bodyPr/>
          <a:lstStyle/>
          <a:p>
            <a:endParaRPr lang="en-US"/>
          </a:p>
        </p:txBody>
      </p:sp>
      <p:sp>
        <p:nvSpPr>
          <p:cNvPr id="8" name="Text 6"/>
          <p:cNvSpPr/>
          <p:nvPr/>
        </p:nvSpPr>
        <p:spPr>
          <a:xfrm>
            <a:off x="411480" y="1965960"/>
            <a:ext cx="1536192" cy="1005840"/>
          </a:xfrm>
          <a:prstGeom prst="rect">
            <a:avLst/>
          </a:prstGeom>
          <a:noFill/>
          <a:ln/>
        </p:spPr>
        <p:txBody>
          <a:bodyPr wrap="square" rtlCol="0" anchor="ctr"/>
          <a:lstStyle/>
          <a:p>
            <a:pPr marL="0" indent="0" algn="ctr">
              <a:buNone/>
            </a:pPr>
            <a:r>
              <a:rPr lang="en-US" sz="6400" dirty="0">
                <a:solidFill>
                  <a:srgbClr val="FFFFFF"/>
                </a:solidFill>
                <a:latin typeface="Arial Rounded MT Bold" pitchFamily="34" charset="0"/>
                <a:ea typeface="Arial Rounded MT Bold" pitchFamily="34" charset="-122"/>
                <a:cs typeface="Arial Rounded MT Bold" pitchFamily="34" charset="-120"/>
              </a:rPr>
              <a:t>A</a:t>
            </a:r>
            <a:endParaRPr lang="en-US" sz="6400" dirty="0"/>
          </a:p>
        </p:txBody>
      </p:sp>
      <p:sp>
        <p:nvSpPr>
          <p:cNvPr id="9" name="Text 7"/>
          <p:cNvSpPr/>
          <p:nvPr/>
        </p:nvSpPr>
        <p:spPr>
          <a:xfrm>
            <a:off x="411480" y="3108960"/>
            <a:ext cx="1536192" cy="868680"/>
          </a:xfrm>
          <a:prstGeom prst="rect">
            <a:avLst/>
          </a:prstGeom>
          <a:noFill/>
          <a:ln/>
        </p:spPr>
        <p:txBody>
          <a:bodyPr wrap="square" rtlCol="0" anchor="ctr"/>
          <a:lstStyle/>
          <a:p>
            <a:pPr marL="0" indent="0" algn="ctr">
              <a:buNone/>
            </a:pPr>
            <a:r>
              <a:rPr lang="en-US" sz="5200" dirty="0">
                <a:solidFill>
                  <a:srgbClr val="000000"/>
                </a:solidFill>
              </a:rPr>
              <a:t>🍎</a:t>
            </a:r>
            <a:endParaRPr lang="en-US" sz="5200" dirty="0"/>
          </a:p>
        </p:txBody>
      </p:sp>
      <p:sp>
        <p:nvSpPr>
          <p:cNvPr id="10" name="Shape 8"/>
          <p:cNvSpPr/>
          <p:nvPr/>
        </p:nvSpPr>
        <p:spPr>
          <a:xfrm>
            <a:off x="2130552" y="1828800"/>
            <a:ext cx="1536192" cy="2286000"/>
          </a:xfrm>
          <a:prstGeom prst="roundRect">
            <a:avLst>
              <a:gd name="adj" fmla="val 8929"/>
            </a:avLst>
          </a:prstGeom>
          <a:solidFill>
            <a:srgbClr val="FF5D5D"/>
          </a:solidFill>
          <a:ln/>
          <a:effectLst>
            <a:outerShdw blurRad="101600" dist="38100" dir="5400000" algn="bl" rotWithShape="0">
              <a:srgbClr val="000000">
                <a:alpha val="18000"/>
              </a:srgbClr>
            </a:outerShdw>
          </a:effectLst>
        </p:spPr>
        <p:txBody>
          <a:bodyPr/>
          <a:lstStyle/>
          <a:p>
            <a:endParaRPr lang="en-US"/>
          </a:p>
        </p:txBody>
      </p:sp>
      <p:sp>
        <p:nvSpPr>
          <p:cNvPr id="11" name="Text 9"/>
          <p:cNvSpPr/>
          <p:nvPr/>
        </p:nvSpPr>
        <p:spPr>
          <a:xfrm>
            <a:off x="2130552" y="1965960"/>
            <a:ext cx="1536192" cy="1005840"/>
          </a:xfrm>
          <a:prstGeom prst="rect">
            <a:avLst/>
          </a:prstGeom>
          <a:noFill/>
          <a:ln/>
        </p:spPr>
        <p:txBody>
          <a:bodyPr wrap="square" rtlCol="0" anchor="ctr"/>
          <a:lstStyle/>
          <a:p>
            <a:pPr marL="0" indent="0" algn="ctr">
              <a:buNone/>
            </a:pPr>
            <a:r>
              <a:rPr lang="en-US" sz="6400" dirty="0">
                <a:solidFill>
                  <a:srgbClr val="FFFFFF"/>
                </a:solidFill>
                <a:latin typeface="Arial Rounded MT Bold" pitchFamily="34" charset="0"/>
                <a:ea typeface="Arial Rounded MT Bold" pitchFamily="34" charset="-122"/>
                <a:cs typeface="Arial Rounded MT Bold" pitchFamily="34" charset="-120"/>
              </a:rPr>
              <a:t>E</a:t>
            </a:r>
            <a:endParaRPr lang="en-US" sz="6400" dirty="0"/>
          </a:p>
        </p:txBody>
      </p:sp>
      <p:sp>
        <p:nvSpPr>
          <p:cNvPr id="12" name="Text 10"/>
          <p:cNvSpPr/>
          <p:nvPr/>
        </p:nvSpPr>
        <p:spPr>
          <a:xfrm>
            <a:off x="2130552" y="3108960"/>
            <a:ext cx="1536192" cy="868680"/>
          </a:xfrm>
          <a:prstGeom prst="rect">
            <a:avLst/>
          </a:prstGeom>
          <a:noFill/>
          <a:ln/>
        </p:spPr>
        <p:txBody>
          <a:bodyPr wrap="square" rtlCol="0" anchor="ctr"/>
          <a:lstStyle/>
          <a:p>
            <a:pPr marL="0" indent="0" algn="ctr">
              <a:buNone/>
            </a:pPr>
            <a:r>
              <a:rPr lang="en-US" sz="5200" dirty="0">
                <a:solidFill>
                  <a:srgbClr val="000000"/>
                </a:solidFill>
              </a:rPr>
              <a:t>🥚</a:t>
            </a:r>
            <a:endParaRPr lang="en-US" sz="5200" dirty="0"/>
          </a:p>
        </p:txBody>
      </p:sp>
      <p:sp>
        <p:nvSpPr>
          <p:cNvPr id="13" name="Shape 11"/>
          <p:cNvSpPr/>
          <p:nvPr/>
        </p:nvSpPr>
        <p:spPr>
          <a:xfrm>
            <a:off x="3849624" y="1828800"/>
            <a:ext cx="1536192" cy="2286000"/>
          </a:xfrm>
          <a:prstGeom prst="roundRect">
            <a:avLst>
              <a:gd name="adj" fmla="val 8929"/>
            </a:avLst>
          </a:prstGeom>
          <a:solidFill>
            <a:srgbClr val="FF5D5D"/>
          </a:solidFill>
          <a:ln/>
          <a:effectLst>
            <a:outerShdw blurRad="101600" dist="38100" dir="5400000" algn="bl" rotWithShape="0">
              <a:srgbClr val="000000">
                <a:alpha val="18000"/>
              </a:srgbClr>
            </a:outerShdw>
          </a:effectLst>
        </p:spPr>
        <p:txBody>
          <a:bodyPr/>
          <a:lstStyle/>
          <a:p>
            <a:endParaRPr lang="en-US"/>
          </a:p>
        </p:txBody>
      </p:sp>
      <p:sp>
        <p:nvSpPr>
          <p:cNvPr id="14" name="Text 12"/>
          <p:cNvSpPr/>
          <p:nvPr/>
        </p:nvSpPr>
        <p:spPr>
          <a:xfrm>
            <a:off x="3849624" y="1965960"/>
            <a:ext cx="1536192" cy="1005840"/>
          </a:xfrm>
          <a:prstGeom prst="rect">
            <a:avLst/>
          </a:prstGeom>
          <a:noFill/>
          <a:ln/>
        </p:spPr>
        <p:txBody>
          <a:bodyPr wrap="square" rtlCol="0" anchor="ctr"/>
          <a:lstStyle/>
          <a:p>
            <a:pPr marL="0" indent="0" algn="ctr">
              <a:buNone/>
            </a:pPr>
            <a:r>
              <a:rPr lang="en-US" sz="6400" dirty="0">
                <a:solidFill>
                  <a:srgbClr val="FFFFFF"/>
                </a:solidFill>
                <a:latin typeface="Arial Rounded MT Bold" pitchFamily="34" charset="0"/>
                <a:ea typeface="Arial Rounded MT Bold" pitchFamily="34" charset="-122"/>
                <a:cs typeface="Arial Rounded MT Bold" pitchFamily="34" charset="-120"/>
              </a:rPr>
              <a:t>I</a:t>
            </a:r>
            <a:endParaRPr lang="en-US" sz="6400" dirty="0"/>
          </a:p>
        </p:txBody>
      </p:sp>
      <p:sp>
        <p:nvSpPr>
          <p:cNvPr id="15" name="Text 13"/>
          <p:cNvSpPr/>
          <p:nvPr/>
        </p:nvSpPr>
        <p:spPr>
          <a:xfrm>
            <a:off x="3849624" y="3108960"/>
            <a:ext cx="1536192" cy="868680"/>
          </a:xfrm>
          <a:prstGeom prst="rect">
            <a:avLst/>
          </a:prstGeom>
          <a:noFill/>
          <a:ln/>
        </p:spPr>
        <p:txBody>
          <a:bodyPr wrap="square" rtlCol="0" anchor="ctr"/>
          <a:lstStyle/>
          <a:p>
            <a:pPr marL="0" indent="0" algn="ctr">
              <a:buNone/>
            </a:pPr>
            <a:r>
              <a:rPr lang="en-US" sz="5200" dirty="0">
                <a:solidFill>
                  <a:srgbClr val="000000"/>
                </a:solidFill>
              </a:rPr>
              <a:t>🐛</a:t>
            </a:r>
            <a:endParaRPr lang="en-US" sz="5200" dirty="0"/>
          </a:p>
        </p:txBody>
      </p:sp>
      <p:sp>
        <p:nvSpPr>
          <p:cNvPr id="16" name="Shape 14"/>
          <p:cNvSpPr/>
          <p:nvPr/>
        </p:nvSpPr>
        <p:spPr>
          <a:xfrm>
            <a:off x="5568696" y="1828800"/>
            <a:ext cx="1536192" cy="2286000"/>
          </a:xfrm>
          <a:prstGeom prst="roundRect">
            <a:avLst>
              <a:gd name="adj" fmla="val 8929"/>
            </a:avLst>
          </a:prstGeom>
          <a:solidFill>
            <a:srgbClr val="FF5D5D"/>
          </a:solidFill>
          <a:ln/>
          <a:effectLst>
            <a:outerShdw blurRad="101600" dist="38100" dir="5400000" algn="bl" rotWithShape="0">
              <a:srgbClr val="000000">
                <a:alpha val="18000"/>
              </a:srgbClr>
            </a:outerShdw>
          </a:effectLst>
        </p:spPr>
        <p:txBody>
          <a:bodyPr/>
          <a:lstStyle/>
          <a:p>
            <a:endParaRPr lang="en-US"/>
          </a:p>
        </p:txBody>
      </p:sp>
      <p:sp>
        <p:nvSpPr>
          <p:cNvPr id="17" name="Text 15"/>
          <p:cNvSpPr/>
          <p:nvPr/>
        </p:nvSpPr>
        <p:spPr>
          <a:xfrm>
            <a:off x="5568696" y="1965960"/>
            <a:ext cx="1536192" cy="1005840"/>
          </a:xfrm>
          <a:prstGeom prst="rect">
            <a:avLst/>
          </a:prstGeom>
          <a:noFill/>
          <a:ln/>
        </p:spPr>
        <p:txBody>
          <a:bodyPr wrap="square" rtlCol="0" anchor="ctr"/>
          <a:lstStyle/>
          <a:p>
            <a:pPr marL="0" indent="0" algn="ctr">
              <a:buNone/>
            </a:pPr>
            <a:r>
              <a:rPr lang="en-US" sz="6400" dirty="0">
                <a:solidFill>
                  <a:srgbClr val="FFFFFF"/>
                </a:solidFill>
                <a:latin typeface="Arial Rounded MT Bold" pitchFamily="34" charset="0"/>
                <a:ea typeface="Arial Rounded MT Bold" pitchFamily="34" charset="-122"/>
                <a:cs typeface="Arial Rounded MT Bold" pitchFamily="34" charset="-120"/>
              </a:rPr>
              <a:t>O</a:t>
            </a:r>
            <a:endParaRPr lang="en-US" sz="6400" dirty="0"/>
          </a:p>
        </p:txBody>
      </p:sp>
      <p:sp>
        <p:nvSpPr>
          <p:cNvPr id="18" name="Text 16"/>
          <p:cNvSpPr/>
          <p:nvPr/>
        </p:nvSpPr>
        <p:spPr>
          <a:xfrm>
            <a:off x="5568696" y="3108960"/>
            <a:ext cx="1536192" cy="868680"/>
          </a:xfrm>
          <a:prstGeom prst="rect">
            <a:avLst/>
          </a:prstGeom>
          <a:noFill/>
          <a:ln/>
        </p:spPr>
        <p:txBody>
          <a:bodyPr wrap="square" rtlCol="0" anchor="ctr"/>
          <a:lstStyle/>
          <a:p>
            <a:pPr marL="0" indent="0" algn="ctr">
              <a:buNone/>
            </a:pPr>
            <a:r>
              <a:rPr lang="en-US" sz="5200" dirty="0">
                <a:solidFill>
                  <a:srgbClr val="000000"/>
                </a:solidFill>
              </a:rPr>
              <a:t>🐙</a:t>
            </a:r>
            <a:endParaRPr lang="en-US" sz="5200" dirty="0"/>
          </a:p>
        </p:txBody>
      </p:sp>
      <p:sp>
        <p:nvSpPr>
          <p:cNvPr id="19" name="Shape 17"/>
          <p:cNvSpPr/>
          <p:nvPr/>
        </p:nvSpPr>
        <p:spPr>
          <a:xfrm>
            <a:off x="7287768" y="1828800"/>
            <a:ext cx="1536192" cy="2286000"/>
          </a:xfrm>
          <a:prstGeom prst="roundRect">
            <a:avLst>
              <a:gd name="adj" fmla="val 8929"/>
            </a:avLst>
          </a:prstGeom>
          <a:solidFill>
            <a:srgbClr val="FF5D5D"/>
          </a:solidFill>
          <a:ln/>
          <a:effectLst>
            <a:outerShdw blurRad="101600" dist="38100" dir="5400000" algn="bl" rotWithShape="0">
              <a:srgbClr val="000000">
                <a:alpha val="18000"/>
              </a:srgbClr>
            </a:outerShdw>
          </a:effectLst>
        </p:spPr>
        <p:txBody>
          <a:bodyPr/>
          <a:lstStyle/>
          <a:p>
            <a:endParaRPr lang="en-US"/>
          </a:p>
        </p:txBody>
      </p:sp>
      <p:sp>
        <p:nvSpPr>
          <p:cNvPr id="20" name="Text 18"/>
          <p:cNvSpPr/>
          <p:nvPr/>
        </p:nvSpPr>
        <p:spPr>
          <a:xfrm>
            <a:off x="7287768" y="1965960"/>
            <a:ext cx="1536192" cy="1005840"/>
          </a:xfrm>
          <a:prstGeom prst="rect">
            <a:avLst/>
          </a:prstGeom>
          <a:noFill/>
          <a:ln/>
        </p:spPr>
        <p:txBody>
          <a:bodyPr wrap="square" rtlCol="0" anchor="ctr"/>
          <a:lstStyle/>
          <a:p>
            <a:pPr marL="0" indent="0" algn="ctr">
              <a:buNone/>
            </a:pPr>
            <a:r>
              <a:rPr lang="en-US" sz="6400" dirty="0">
                <a:solidFill>
                  <a:srgbClr val="FFFFFF"/>
                </a:solidFill>
                <a:latin typeface="Arial Rounded MT Bold" pitchFamily="34" charset="0"/>
                <a:ea typeface="Arial Rounded MT Bold" pitchFamily="34" charset="-122"/>
                <a:cs typeface="Arial Rounded MT Bold" pitchFamily="34" charset="-120"/>
              </a:rPr>
              <a:t>U</a:t>
            </a:r>
            <a:endParaRPr lang="en-US" sz="6400" dirty="0"/>
          </a:p>
        </p:txBody>
      </p:sp>
      <p:sp>
        <p:nvSpPr>
          <p:cNvPr id="21" name="Text 19"/>
          <p:cNvSpPr/>
          <p:nvPr/>
        </p:nvSpPr>
        <p:spPr>
          <a:xfrm>
            <a:off x="7287768" y="3108960"/>
            <a:ext cx="1536192" cy="868680"/>
          </a:xfrm>
          <a:prstGeom prst="rect">
            <a:avLst/>
          </a:prstGeom>
          <a:noFill/>
          <a:ln/>
        </p:spPr>
        <p:txBody>
          <a:bodyPr wrap="square" rtlCol="0" anchor="ctr"/>
          <a:lstStyle/>
          <a:p>
            <a:pPr marL="0" indent="0" algn="ctr">
              <a:buNone/>
            </a:pPr>
            <a:r>
              <a:rPr lang="en-US" sz="5200" dirty="0">
                <a:solidFill>
                  <a:srgbClr val="000000"/>
                </a:solidFill>
              </a:rPr>
              <a:t>☂️</a:t>
            </a:r>
            <a:endParaRPr lang="en-US" sz="5200" dirty="0"/>
          </a:p>
        </p:txBody>
      </p:sp>
      <p:sp>
        <p:nvSpPr>
          <p:cNvPr id="22" name="Text 20"/>
          <p:cNvSpPr/>
          <p:nvPr/>
        </p:nvSpPr>
        <p:spPr>
          <a:xfrm>
            <a:off x="0" y="4434840"/>
            <a:ext cx="9144000" cy="411480"/>
          </a:xfrm>
          <a:prstGeom prst="rect">
            <a:avLst/>
          </a:prstGeom>
          <a:noFill/>
          <a:ln/>
        </p:spPr>
        <p:txBody>
          <a:bodyPr wrap="square" rtlCol="0" anchor="ctr"/>
          <a:lstStyle/>
          <a:p>
            <a:pPr marL="0" indent="0" algn="ctr">
              <a:buNone/>
            </a:pPr>
            <a:r>
              <a:rPr lang="en-US" sz="1800" dirty="0">
                <a:solidFill>
                  <a:srgbClr val="5A548A"/>
                </a:solidFill>
                <a:latin typeface="Helvetica Neue" pitchFamily="34" charset="0"/>
                <a:ea typeface="Helvetica Neue" pitchFamily="34" charset="-122"/>
                <a:cs typeface="Helvetica Neue" pitchFamily="34" charset="-120"/>
              </a:rPr>
              <a:t>Every English word has at least ONE vowel!</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A  says  /æ/</a:t>
            </a:r>
            <a:endParaRPr lang="en-US" sz="3000" dirty="0"/>
          </a:p>
        </p:txBody>
      </p:sp>
      <p:sp>
        <p:nvSpPr>
          <p:cNvPr id="7" name="Shape 5"/>
          <p:cNvSpPr/>
          <p:nvPr/>
        </p:nvSpPr>
        <p:spPr>
          <a:xfrm>
            <a:off x="2377440" y="1965960"/>
            <a:ext cx="4389120" cy="2395728"/>
          </a:xfrm>
          <a:prstGeom prst="roundRect">
            <a:avLst>
              <a:gd name="adj" fmla="val 7634"/>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2377440" y="1627632"/>
            <a:ext cx="438912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2377440" y="3611880"/>
            <a:ext cx="4389120" cy="548640"/>
          </a:xfrm>
          <a:prstGeom prst="rect">
            <a:avLst/>
          </a:prstGeom>
          <a:noFill/>
          <a:ln/>
        </p:spPr>
        <p:txBody>
          <a:bodyPr wrap="square" rtlCol="0" anchor="ctr"/>
          <a:lstStyle/>
          <a:p>
            <a:pPr marL="0" indent="0" algn="ctr">
              <a:buNone/>
            </a:pPr>
            <a:r>
              <a:rPr lang="en-US" sz="4400" dirty="0">
                <a:solidFill>
                  <a:srgbClr val="FFFFFF"/>
                </a:solidFill>
                <a:latin typeface="Arial Rounded MT Bold" pitchFamily="34" charset="0"/>
                <a:ea typeface="Arial Rounded MT Bold" pitchFamily="34" charset="-122"/>
                <a:cs typeface="Arial Rounded MT Bold" pitchFamily="34" charset="-120"/>
              </a:rPr>
              <a:t>apple</a:t>
            </a:r>
            <a:endParaRPr lang="en-US" sz="4400" dirty="0"/>
          </a:p>
        </p:txBody>
      </p:sp>
      <p:sp>
        <p:nvSpPr>
          <p:cNvPr id="10" name="Text 8"/>
          <p:cNvSpPr/>
          <p:nvPr/>
        </p:nvSpPr>
        <p:spPr>
          <a:xfrm>
            <a:off x="0" y="4526280"/>
            <a:ext cx="9144000" cy="36576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Letter name: “A”   ·   Today's sound: /æ/</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CHANT</a:t>
            </a:r>
            <a:endParaRPr lang="en-US" sz="1400" dirty="0"/>
          </a:p>
        </p:txBody>
      </p:sp>
      <p:sp>
        <p:nvSpPr>
          <p:cNvPr id="6" name="Text 4"/>
          <p:cNvSpPr/>
          <p:nvPr/>
        </p:nvSpPr>
        <p:spPr>
          <a:xfrm>
            <a:off x="0" y="868680"/>
            <a:ext cx="9144000" cy="54864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  Mute ON — say it with me,  3 times!</a:t>
            </a:r>
            <a:endParaRPr lang="en-US" sz="2800" dirty="0"/>
          </a:p>
        </p:txBody>
      </p:sp>
      <p:sp>
        <p:nvSpPr>
          <p:cNvPr id="7" name="Shape 5"/>
          <p:cNvSpPr/>
          <p:nvPr/>
        </p:nvSpPr>
        <p:spPr>
          <a:xfrm>
            <a:off x="2103120" y="1737360"/>
            <a:ext cx="4937760" cy="1920240"/>
          </a:xfrm>
          <a:prstGeom prst="roundRect">
            <a:avLst>
              <a:gd name="adj" fmla="val 9524"/>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2103120" y="1737360"/>
            <a:ext cx="4937760" cy="1920240"/>
          </a:xfrm>
          <a:prstGeom prst="rect">
            <a:avLst/>
          </a:prstGeom>
          <a:noFill/>
          <a:ln/>
        </p:spPr>
        <p:txBody>
          <a:bodyPr wrap="square" rtlCol="0" anchor="ctr"/>
          <a:lstStyle/>
          <a:p>
            <a:pPr marL="0" indent="0" algn="ctr">
              <a:buNone/>
            </a:pPr>
            <a:r>
              <a:rPr lang="en-US" sz="11500" dirty="0">
                <a:solidFill>
                  <a:srgbClr val="FFFFFF"/>
                </a:solidFill>
                <a:latin typeface="Arial Rounded MT Bold" pitchFamily="34" charset="0"/>
                <a:ea typeface="Arial Rounded MT Bold" pitchFamily="34" charset="-122"/>
                <a:cs typeface="Arial Rounded MT Bold" pitchFamily="34" charset="-120"/>
              </a:rPr>
              <a:t>a  /æ/</a:t>
            </a:r>
            <a:endParaRPr lang="en-US" sz="11500" dirty="0"/>
          </a:p>
        </p:txBody>
      </p:sp>
      <p:sp>
        <p:nvSpPr>
          <p:cNvPr id="9" name="Text 7"/>
          <p:cNvSpPr/>
          <p:nvPr/>
        </p:nvSpPr>
        <p:spPr>
          <a:xfrm>
            <a:off x="0" y="3977640"/>
            <a:ext cx="9144000" cy="457200"/>
          </a:xfrm>
          <a:prstGeom prst="rect">
            <a:avLst/>
          </a:prstGeom>
          <a:noFill/>
          <a:ln/>
        </p:spPr>
        <p:txBody>
          <a:bodyPr wrap="square" rtlCol="0" anchor="ctr"/>
          <a:lstStyle/>
          <a:p>
            <a:pPr marL="0" indent="0" algn="ctr">
              <a:buNone/>
            </a:pPr>
            <a:r>
              <a:rPr lang="en-US" sz="1900" dirty="0">
                <a:solidFill>
                  <a:srgbClr val="5A548A"/>
                </a:solidFill>
                <a:latin typeface="Helvetica Neue" pitchFamily="34" charset="0"/>
                <a:ea typeface="Helvetica Neue" pitchFamily="34" charset="-122"/>
                <a:cs typeface="Helvetica Neue" pitchFamily="34" charset="-120"/>
              </a:rPr>
              <a:t>👄  Mouth OPEN wide — a! a! apple!</a:t>
            </a:r>
            <a:endParaRPr lang="en-US" sz="1900" dirty="0"/>
          </a:p>
        </p:txBody>
      </p:sp>
      <p:sp>
        <p:nvSpPr>
          <p:cNvPr id="10" name="Text 8"/>
          <p:cNvSpPr/>
          <p:nvPr/>
        </p:nvSpPr>
        <p:spPr>
          <a:xfrm>
            <a:off x="0" y="4480560"/>
            <a:ext cx="9144000" cy="41148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  = your turn! I will unmute 3 friends.</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E  says  /e/</a:t>
            </a:r>
            <a:endParaRPr lang="en-US" sz="3000" dirty="0"/>
          </a:p>
        </p:txBody>
      </p:sp>
      <p:sp>
        <p:nvSpPr>
          <p:cNvPr id="7" name="Shape 5"/>
          <p:cNvSpPr/>
          <p:nvPr/>
        </p:nvSpPr>
        <p:spPr>
          <a:xfrm>
            <a:off x="2377440" y="1965960"/>
            <a:ext cx="4389120" cy="2395728"/>
          </a:xfrm>
          <a:prstGeom prst="roundRect">
            <a:avLst>
              <a:gd name="adj" fmla="val 7634"/>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2377440" y="1627632"/>
            <a:ext cx="438912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2377440" y="3611880"/>
            <a:ext cx="4389120" cy="548640"/>
          </a:xfrm>
          <a:prstGeom prst="rect">
            <a:avLst/>
          </a:prstGeom>
          <a:noFill/>
          <a:ln/>
        </p:spPr>
        <p:txBody>
          <a:bodyPr wrap="square" rtlCol="0" anchor="ctr"/>
          <a:lstStyle/>
          <a:p>
            <a:pPr marL="0" indent="0" algn="ctr">
              <a:buNone/>
            </a:pPr>
            <a:r>
              <a:rPr lang="en-US" sz="4400" dirty="0">
                <a:solidFill>
                  <a:srgbClr val="FFFFFF"/>
                </a:solidFill>
                <a:latin typeface="Arial Rounded MT Bold" pitchFamily="34" charset="0"/>
                <a:ea typeface="Arial Rounded MT Bold" pitchFamily="34" charset="-122"/>
                <a:cs typeface="Arial Rounded MT Bold" pitchFamily="34" charset="-120"/>
              </a:rPr>
              <a:t>egg</a:t>
            </a:r>
            <a:endParaRPr lang="en-US" sz="4400" dirty="0"/>
          </a:p>
        </p:txBody>
      </p:sp>
      <p:sp>
        <p:nvSpPr>
          <p:cNvPr id="10" name="Text 8"/>
          <p:cNvSpPr/>
          <p:nvPr/>
        </p:nvSpPr>
        <p:spPr>
          <a:xfrm>
            <a:off x="0" y="4526280"/>
            <a:ext cx="9144000" cy="36576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Letter name: “E”   ·   Today's sound: /e/</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CHANT</a:t>
            </a:r>
            <a:endParaRPr lang="en-US" sz="1400" dirty="0"/>
          </a:p>
        </p:txBody>
      </p:sp>
      <p:sp>
        <p:nvSpPr>
          <p:cNvPr id="6" name="Text 4"/>
          <p:cNvSpPr/>
          <p:nvPr/>
        </p:nvSpPr>
        <p:spPr>
          <a:xfrm>
            <a:off x="0" y="868680"/>
            <a:ext cx="9144000" cy="54864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  Mute ON — say it with me,  3 times!</a:t>
            </a:r>
            <a:endParaRPr lang="en-US" sz="2800" dirty="0"/>
          </a:p>
        </p:txBody>
      </p:sp>
      <p:sp>
        <p:nvSpPr>
          <p:cNvPr id="7" name="Shape 5"/>
          <p:cNvSpPr/>
          <p:nvPr/>
        </p:nvSpPr>
        <p:spPr>
          <a:xfrm>
            <a:off x="2103120" y="1737360"/>
            <a:ext cx="4937760" cy="1920240"/>
          </a:xfrm>
          <a:prstGeom prst="roundRect">
            <a:avLst>
              <a:gd name="adj" fmla="val 9524"/>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2103120" y="1737360"/>
            <a:ext cx="4937760" cy="1920240"/>
          </a:xfrm>
          <a:prstGeom prst="rect">
            <a:avLst/>
          </a:prstGeom>
          <a:noFill/>
          <a:ln/>
        </p:spPr>
        <p:txBody>
          <a:bodyPr wrap="square" rtlCol="0" anchor="ctr"/>
          <a:lstStyle/>
          <a:p>
            <a:pPr marL="0" indent="0" algn="ctr">
              <a:buNone/>
            </a:pPr>
            <a:r>
              <a:rPr lang="en-US" sz="11500" dirty="0">
                <a:solidFill>
                  <a:srgbClr val="FFFFFF"/>
                </a:solidFill>
                <a:latin typeface="Arial Rounded MT Bold" pitchFamily="34" charset="0"/>
                <a:ea typeface="Arial Rounded MT Bold" pitchFamily="34" charset="-122"/>
                <a:cs typeface="Arial Rounded MT Bold" pitchFamily="34" charset="-120"/>
              </a:rPr>
              <a:t>E  /e/</a:t>
            </a:r>
            <a:endParaRPr lang="en-US" sz="11500" dirty="0"/>
          </a:p>
        </p:txBody>
      </p:sp>
      <p:sp>
        <p:nvSpPr>
          <p:cNvPr id="9" name="Text 7"/>
          <p:cNvSpPr/>
          <p:nvPr/>
        </p:nvSpPr>
        <p:spPr>
          <a:xfrm>
            <a:off x="0" y="3977640"/>
            <a:ext cx="9144000" cy="457200"/>
          </a:xfrm>
          <a:prstGeom prst="rect">
            <a:avLst/>
          </a:prstGeom>
          <a:noFill/>
          <a:ln/>
        </p:spPr>
        <p:txBody>
          <a:bodyPr wrap="square" rtlCol="0" anchor="ctr"/>
          <a:lstStyle/>
          <a:p>
            <a:pPr marL="0" indent="0" algn="ctr">
              <a:buNone/>
            </a:pPr>
            <a:r>
              <a:rPr lang="en-US" sz="1900" dirty="0">
                <a:solidFill>
                  <a:srgbClr val="5A548A"/>
                </a:solidFill>
                <a:latin typeface="Helvetica Neue" pitchFamily="34" charset="0"/>
                <a:ea typeface="Helvetica Neue" pitchFamily="34" charset="-122"/>
                <a:cs typeface="Helvetica Neue" pitchFamily="34" charset="-120"/>
              </a:rPr>
              <a:t>👄  Small smile — e! e! egg!</a:t>
            </a:r>
            <a:endParaRPr lang="en-US" sz="1900" dirty="0"/>
          </a:p>
        </p:txBody>
      </p:sp>
      <p:sp>
        <p:nvSpPr>
          <p:cNvPr id="10" name="Text 8"/>
          <p:cNvSpPr/>
          <p:nvPr/>
        </p:nvSpPr>
        <p:spPr>
          <a:xfrm>
            <a:off x="0" y="4480560"/>
            <a:ext cx="9144000" cy="41148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  = your turn! I will unmute 3 friends.</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I  says  /ɪ/</a:t>
            </a:r>
            <a:endParaRPr lang="en-US" sz="3000" dirty="0"/>
          </a:p>
        </p:txBody>
      </p:sp>
      <p:sp>
        <p:nvSpPr>
          <p:cNvPr id="7" name="Shape 5"/>
          <p:cNvSpPr/>
          <p:nvPr/>
        </p:nvSpPr>
        <p:spPr>
          <a:xfrm>
            <a:off x="2377440" y="1965960"/>
            <a:ext cx="4389120" cy="2395728"/>
          </a:xfrm>
          <a:prstGeom prst="roundRect">
            <a:avLst>
              <a:gd name="adj" fmla="val 7634"/>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2377440" y="1627632"/>
            <a:ext cx="438912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2377440" y="3611880"/>
            <a:ext cx="4389120" cy="548640"/>
          </a:xfrm>
          <a:prstGeom prst="rect">
            <a:avLst/>
          </a:prstGeom>
          <a:noFill/>
          <a:ln/>
        </p:spPr>
        <p:txBody>
          <a:bodyPr wrap="square" rtlCol="0" anchor="ctr"/>
          <a:lstStyle/>
          <a:p>
            <a:pPr marL="0" indent="0" algn="ctr">
              <a:buNone/>
            </a:pPr>
            <a:r>
              <a:rPr lang="en-US" sz="4400" dirty="0">
                <a:solidFill>
                  <a:srgbClr val="FFFFFF"/>
                </a:solidFill>
                <a:latin typeface="Arial Rounded MT Bold" pitchFamily="34" charset="0"/>
                <a:ea typeface="Arial Rounded MT Bold" pitchFamily="34" charset="-122"/>
                <a:cs typeface="Arial Rounded MT Bold" pitchFamily="34" charset="-120"/>
              </a:rPr>
              <a:t>insect</a:t>
            </a:r>
            <a:endParaRPr lang="en-US" sz="4400" dirty="0"/>
          </a:p>
        </p:txBody>
      </p:sp>
      <p:sp>
        <p:nvSpPr>
          <p:cNvPr id="10" name="Text 8"/>
          <p:cNvSpPr/>
          <p:nvPr/>
        </p:nvSpPr>
        <p:spPr>
          <a:xfrm>
            <a:off x="0" y="4526280"/>
            <a:ext cx="9144000" cy="36576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Letter name: “I”   ·   Today's sound: /ɪ/</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CHANT</a:t>
            </a:r>
            <a:endParaRPr lang="en-US" sz="1400" dirty="0"/>
          </a:p>
        </p:txBody>
      </p:sp>
      <p:sp>
        <p:nvSpPr>
          <p:cNvPr id="6" name="Text 4"/>
          <p:cNvSpPr/>
          <p:nvPr/>
        </p:nvSpPr>
        <p:spPr>
          <a:xfrm>
            <a:off x="0" y="868680"/>
            <a:ext cx="9144000" cy="54864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  Mute ON — say it with me,  3 times!</a:t>
            </a:r>
            <a:endParaRPr lang="en-US" sz="2800" dirty="0"/>
          </a:p>
        </p:txBody>
      </p:sp>
      <p:sp>
        <p:nvSpPr>
          <p:cNvPr id="7" name="Shape 5"/>
          <p:cNvSpPr/>
          <p:nvPr/>
        </p:nvSpPr>
        <p:spPr>
          <a:xfrm>
            <a:off x="2103120" y="1737360"/>
            <a:ext cx="4937760" cy="1920240"/>
          </a:xfrm>
          <a:prstGeom prst="roundRect">
            <a:avLst>
              <a:gd name="adj" fmla="val 9524"/>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2103120" y="1737360"/>
            <a:ext cx="4937760" cy="1920240"/>
          </a:xfrm>
          <a:prstGeom prst="rect">
            <a:avLst/>
          </a:prstGeom>
          <a:noFill/>
          <a:ln/>
        </p:spPr>
        <p:txBody>
          <a:bodyPr wrap="square" rtlCol="0" anchor="ctr"/>
          <a:lstStyle/>
          <a:p>
            <a:pPr marL="0" indent="0" algn="ctr">
              <a:buNone/>
            </a:pPr>
            <a:r>
              <a:rPr lang="en-US" sz="11500" dirty="0">
                <a:solidFill>
                  <a:srgbClr val="FFFFFF"/>
                </a:solidFill>
                <a:latin typeface="Arial Rounded MT Bold" pitchFamily="34" charset="0"/>
                <a:ea typeface="Arial Rounded MT Bold" pitchFamily="34" charset="-122"/>
                <a:cs typeface="Arial Rounded MT Bold" pitchFamily="34" charset="-120"/>
              </a:rPr>
              <a:t>I  /ɪ/</a:t>
            </a:r>
            <a:endParaRPr lang="en-US" sz="11500" dirty="0"/>
          </a:p>
        </p:txBody>
      </p:sp>
      <p:sp>
        <p:nvSpPr>
          <p:cNvPr id="9" name="Text 7"/>
          <p:cNvSpPr/>
          <p:nvPr/>
        </p:nvSpPr>
        <p:spPr>
          <a:xfrm>
            <a:off x="0" y="3977640"/>
            <a:ext cx="9144000" cy="457200"/>
          </a:xfrm>
          <a:prstGeom prst="rect">
            <a:avLst/>
          </a:prstGeom>
          <a:noFill/>
          <a:ln/>
        </p:spPr>
        <p:txBody>
          <a:bodyPr wrap="square" rtlCol="0" anchor="ctr"/>
          <a:lstStyle/>
          <a:p>
            <a:pPr marL="0" indent="0" algn="ctr">
              <a:buNone/>
            </a:pPr>
            <a:r>
              <a:rPr lang="en-US" sz="1900" dirty="0">
                <a:solidFill>
                  <a:srgbClr val="5A548A"/>
                </a:solidFill>
                <a:latin typeface="Helvetica Neue" pitchFamily="34" charset="0"/>
                <a:ea typeface="Helvetica Neue" pitchFamily="34" charset="-122"/>
                <a:cs typeface="Helvetica Neue" pitchFamily="34" charset="-120"/>
              </a:rPr>
              <a:t>👄  Tiny quick sound — i! i! insect!</a:t>
            </a:r>
            <a:endParaRPr lang="en-US" sz="1900" dirty="0"/>
          </a:p>
        </p:txBody>
      </p:sp>
      <p:sp>
        <p:nvSpPr>
          <p:cNvPr id="10" name="Text 8"/>
          <p:cNvSpPr/>
          <p:nvPr/>
        </p:nvSpPr>
        <p:spPr>
          <a:xfrm>
            <a:off x="0" y="4480560"/>
            <a:ext cx="9144000" cy="41148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  = your turn! I will unmute 3 friends.</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TotalTime>
  <Words>1715</Words>
  <Application>Microsoft Macintosh PowerPoint</Application>
  <PresentationFormat>On-screen Show (16:9)</PresentationFormat>
  <Paragraphs>189</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Arial Rounded MT Bold</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 to Vowels</dc:title>
  <dc:subject>PptxGenJS Presentation</dc:subject>
  <dc:creator>Murray Cohen</dc:creator>
  <cp:lastModifiedBy>Mary Beth Fielder</cp:lastModifiedBy>
  <cp:revision>4</cp:revision>
  <dcterms:created xsi:type="dcterms:W3CDTF">2026-06-12T18:02:02Z</dcterms:created>
  <dcterms:modified xsi:type="dcterms:W3CDTF">2026-07-08T15:56:38Z</dcterms:modified>
</cp:coreProperties>
</file>