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18"/>
    <p:restoredTop sz="94610"/>
  </p:normalViewPr>
  <p:slideViewPr>
    <p:cSldViewPr snapToGrid="0" snapToObjects="1">
      <p:cViewPr varScale="1">
        <p:scale>
          <a:sx n="197" d="100"/>
          <a:sy n="197" d="100"/>
        </p:scale>
        <p:origin x="2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8480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Hi everyone, welcome back. This is Letter Sounds Lab. Today we're going to learn six letters — and the most important part, the SOUND each letter makes. Just six letters. We'll go nice and slow. I want you to say everything out loud with me, even at home or on your phone — don't be shy. Ready? Here's our first letter.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Your turn — nice and big. Three times with me: A… /æ/, /æ/, /æ/.  (pause)  Open that mouth wide. Just you: /æ/, /æ/, /æ/.  (pause) 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Let's check again. Listen: /æ/… /æ/. Which letter — T or A?  (pause)  …A. Yes! Now: /t/… /t/. Which letter?  (pause)  …T. Good. If you can, say a word that begins with A.  (pause)  Nice.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Next — P. The name is "pee." The sound is /p/ — short, with a little puff of air. Not "puh" — just /p/. Put your hand in front of your mouth and feel the air: /p/, /p/, /p/. Pen. /p/-en. Try it with me — feel the puff: /p/, /p/, /p/. Does your name begin with P? Say it.  (pause) 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Your turn. Three times: P… /p/, /p/, /p/.  (pause)  A little puff of air each time. Just you: /p/, /p/, /p/.  (pause)  Great.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Our last letter — N. The name is "en." The sound is /nnnn/. Your tongue goes up behind your teeth, and the sound comes through your nose: /nnnn/. Nose. /nnn/-ose. It's a little like M — but listen: M is /mmmm/ with your lips closed, N is /nnnn/ with your tongue up. Say it with me: /nnnn/. Does your name begin with N? Say it.  (pause) 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Your turn. Three times: N… /nnn/, /nnn/, /nnn/.  (pause)  Just you now: /nnn/, /nnn/, /nnn/.  (pause)  Wonderful.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Last check. Listen: /nnn/… /nnn/. Which letter — P or N?  (pause)  …N. Yes! Now: /p/… /p/. Which letter?  (pause)  …P. Good. If you can, say a word that begins with N.  (pause)  Nice.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Look what you learned today — six letters! Let's say them one more time, name and sound. M — "em" — /mmm/. S — "ess" — /sss/. T — "tee" — /t/. A — "ay" — /æ/. P — "pee" — /p/. N — "en" — /nnn/.  (pause)  Wonderful. You can watch this video again any time you want more practice. And here's the exciting part — tomorrow, these six letters are going to build real words. I'll see you then. Great job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This letter is M. The NAME of the letter is "em." But the SOUND it makes is /mmmmm/.  (lips together — hum it)  Listen again: the name is "em"… the sound is /mmmmm/. Two different things. /mmmmm/ — like the start of moon. Moon. /mmmmm/-oon. Put your lips together and hum it with me: /mmmmm/. Does your name begin with M? Say your name out loud.  (pause) 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Now it's your turn. Let's say it together three times. Ready? M… /mmm/, /mmm/, /mmm/.  (pause)  One more time, just you: /mmm/, /mmm/, /mmm/.  (pause)  Nice.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Here's our next letter. This is S. The name is "ess." But the sound is /sssss/ — like a snake.  (smile, teeth together)  The name is "ess"… the sound is /sssss/. Sun. /sss/-un. Smile, put your teeth together, and make the snake sound with me: /sssss/. Does your name begin with S? Say it.  (pause) 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Your turn. Three times with me: S… /sss/, /sss/, /sss/.  (pause)  Now just you: /sss/, /sss/, /sss/.  (pause)  Well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Okay — let's check our ears. Listen: /sss/… /sss/. Which letter makes that sound — M or S?  (pause)  …It's S. Yes! Now listen again: /mmm/… /mmm/. Which letter?  (pause)  …M. Good. If you can, say a word that begins with S.  (pause)  Great.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Next letter — T. The name is "tee." But the sound is short and quick: /t/. Not "tuh" — just /t/.  (tongue taps behind the top teeth)  /t/, /t/, /t/. Your tongue taps right behind your top teeth. Teeth. /t/-eeth. Try it with me: /t/, /t/, /t/. Does your name begin with T? Say it.  (pause) 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Your turn. Three times: T… /t/, /t/, /t/.  (pause)  Keep it short and clean. Just you now: /t/, /t/, /t/.  (pause)  Nice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>
            <a:endParaRPr/>
          </a:p>
          <a:p>
            <a:r>
              <a:t>This one is important — the letter A. The name is "ay." But the sound we want is /æ/ — like in apple. Open your mouth wide: /æææ/. Apple. /æ/-pple. This sound can be a little tricky, so let's really open up and say it slowly together: /æææ/. One more: /æææ/. Does your name begin with A? Say it.  (pause) 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1631" y="4775726"/>
            <a:ext cx="49908" cy="4990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2901820" y="4465706"/>
            <a:ext cx="70026" cy="70026"/>
          </a:xfrm>
          <a:prstGeom prst="ellipse">
            <a:avLst/>
          </a:prstGeom>
          <a:solidFill>
            <a:srgbClr val="FFFFFF">
              <a:alpha val="5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514124" y="741625"/>
            <a:ext cx="43750" cy="43750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783298" y="4827483"/>
            <a:ext cx="64525" cy="64525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684760" y="399643"/>
            <a:ext cx="35368" cy="35368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668071" y="678542"/>
            <a:ext cx="48114" cy="48114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536309" y="4665488"/>
            <a:ext cx="69985" cy="69985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136662" y="4159167"/>
            <a:ext cx="67730" cy="67730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698027" y="162821"/>
            <a:ext cx="60145" cy="60145"/>
          </a:xfrm>
          <a:prstGeom prst="ellipse">
            <a:avLst/>
          </a:prstGeom>
          <a:solidFill>
            <a:srgbClr val="FFFFFF">
              <a:alpha val="7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438290" y="651032"/>
            <a:ext cx="44002" cy="44002"/>
          </a:xfrm>
          <a:prstGeom prst="ellipse">
            <a:avLst/>
          </a:prstGeom>
          <a:solidFill>
            <a:srgbClr val="FFFFFF">
              <a:alpha val="5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548939" y="331215"/>
            <a:ext cx="39156" cy="39156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648437" y="4696365"/>
            <a:ext cx="36006" cy="36006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378647" y="4140836"/>
            <a:ext cx="72479" cy="72479"/>
          </a:xfrm>
          <a:prstGeom prst="ellipse">
            <a:avLst/>
          </a:prstGeom>
          <a:solidFill>
            <a:srgbClr val="FFFFFF">
              <a:alpha val="2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844929" y="705582"/>
            <a:ext cx="66411" cy="66411"/>
          </a:xfrm>
          <a:prstGeom prst="ellipse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963135" y="4570300"/>
            <a:ext cx="46693" cy="46693"/>
          </a:xfrm>
          <a:prstGeom prst="ellipse">
            <a:avLst/>
          </a:prstGeom>
          <a:solidFill>
            <a:srgbClr val="FFFFFF">
              <a:alpha val="6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436626" y="4353168"/>
            <a:ext cx="72925" cy="72925"/>
          </a:xfrm>
          <a:prstGeom prst="ellipse">
            <a:avLst/>
          </a:prstGeom>
          <a:solidFill>
            <a:srgbClr val="FFFFFF">
              <a:alpha val="5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548028" y="648456"/>
            <a:ext cx="56832" cy="56832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952119" y="4431701"/>
            <a:ext cx="52568" cy="52568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575146" y="4276859"/>
            <a:ext cx="44316" cy="44316"/>
          </a:xfrm>
          <a:prstGeom prst="ellipse">
            <a:avLst/>
          </a:prstGeom>
          <a:solidFill>
            <a:srgbClr val="FFFFFF">
              <a:alpha val="6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2757884" y="4192105"/>
            <a:ext cx="44696" cy="44696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266840" y="441071"/>
            <a:ext cx="52015" cy="52015"/>
          </a:xfrm>
          <a:prstGeom prst="ellipse">
            <a:avLst/>
          </a:prstGeom>
          <a:solidFill>
            <a:srgbClr val="FFFFFF">
              <a:alpha val="3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825854" y="244502"/>
            <a:ext cx="35728" cy="35728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164784" y="373353"/>
            <a:ext cx="72124" cy="72124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543426" y="204708"/>
            <a:ext cx="59586" cy="59586"/>
          </a:xfrm>
          <a:prstGeom prst="ellipse">
            <a:avLst/>
          </a:prstGeom>
          <a:solidFill>
            <a:srgbClr val="FFFFFF">
              <a:alpha val="3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5958103" y="459943"/>
            <a:ext cx="50683" cy="50683"/>
          </a:xfrm>
          <a:prstGeom prst="ellipse">
            <a:avLst/>
          </a:prstGeom>
          <a:solidFill>
            <a:srgbClr val="FFFFFF">
              <a:alpha val="5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56021" y="4080420"/>
            <a:ext cx="67798" cy="67798"/>
          </a:xfrm>
          <a:prstGeom prst="ellipse">
            <a:avLst/>
          </a:prstGeom>
          <a:solidFill>
            <a:srgbClr val="FFFFFF">
              <a:alpha val="4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5307780" y="173505"/>
            <a:ext cx="48817" cy="48817"/>
          </a:xfrm>
          <a:prstGeom prst="ellipse">
            <a:avLst/>
          </a:prstGeom>
          <a:solidFill>
            <a:srgbClr val="FFFFFF">
              <a:alpha val="7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7410233" y="4108363"/>
            <a:ext cx="67397" cy="67397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7274563" y="317816"/>
            <a:ext cx="42750" cy="42750"/>
          </a:xfrm>
          <a:prstGeom prst="ellipse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998811" y="714901"/>
            <a:ext cx="37175" cy="37175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2948888" y="4434966"/>
            <a:ext cx="49953" cy="49953"/>
          </a:xfrm>
          <a:prstGeom prst="ellipse">
            <a:avLst/>
          </a:prstGeom>
          <a:solidFill>
            <a:srgbClr val="FFFFFF">
              <a:alpha val="7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327125" y="263004"/>
            <a:ext cx="29217" cy="29217"/>
          </a:xfrm>
          <a:prstGeom prst="ellipse">
            <a:avLst/>
          </a:prstGeom>
          <a:solidFill>
            <a:srgbClr val="FFFFFF">
              <a:alpha val="6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8489882" y="5849"/>
            <a:ext cx="67140" cy="67140"/>
          </a:xfrm>
          <a:prstGeom prst="ellipse">
            <a:avLst/>
          </a:prstGeom>
          <a:solidFill>
            <a:srgbClr val="FFFFFF">
              <a:alpha val="2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997457" y="693843"/>
            <a:ext cx="41966" cy="41966"/>
          </a:xfrm>
          <a:prstGeom prst="ellipse">
            <a:avLst/>
          </a:prstGeom>
          <a:solidFill>
            <a:srgbClr val="FFFFFF">
              <a:alpha val="2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4056875" y="4673979"/>
            <a:ext cx="33673" cy="33673"/>
          </a:xfrm>
          <a:prstGeom prst="ellipse">
            <a:avLst/>
          </a:prstGeom>
          <a:solidFill>
            <a:srgbClr val="FFFFFF">
              <a:alpha val="4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7767627" y="403582"/>
            <a:ext cx="47356" cy="47356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7907907" y="4825270"/>
            <a:ext cx="29666" cy="29666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8636175" y="4213868"/>
            <a:ext cx="31799" cy="31799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4028499" y="371291"/>
            <a:ext cx="34397" cy="34397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8504606" y="4697665"/>
            <a:ext cx="52956" cy="52956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kern="0" spc="4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U R R A Y ' S   E N G L I S H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Letter Sounds Lab</a:t>
            </a:r>
            <a:endParaRPr lang="en-US" sz="4600" dirty="0"/>
          </a:p>
        </p:txBody>
      </p:sp>
      <p:sp>
        <p:nvSpPr>
          <p:cNvPr id="44" name="Text 4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Six letters — names, sounds, words</a:t>
            </a:r>
            <a:endParaRPr lang="en-US" sz="2000" dirty="0"/>
          </a:p>
        </p:txBody>
      </p:sp>
      <p:sp>
        <p:nvSpPr>
          <p:cNvPr id="45" name="Shape 43"/>
          <p:cNvSpPr/>
          <p:nvPr/>
        </p:nvSpPr>
        <p:spPr>
          <a:xfrm>
            <a:off x="3749040" y="3200400"/>
            <a:ext cx="1645920" cy="685800"/>
          </a:xfrm>
          <a:prstGeom prst="roundRect">
            <a:avLst>
              <a:gd name="adj" fmla="val 49333"/>
            </a:avLst>
          </a:prstGeom>
          <a:solidFill>
            <a:srgbClr val="FFD23F"/>
          </a:solidFill>
          <a:ln/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3749040" y="320040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2600" dirty="0"/>
          </a:p>
        </p:txBody>
      </p:sp>
      <p:sp>
        <p:nvSpPr>
          <p:cNvPr id="47" name="Text 45"/>
          <p:cNvSpPr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murraycohen.com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 /æ/</a:t>
            </a:r>
            <a:endParaRPr lang="en-US" sz="115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Mouth OPEN wide — aaaa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WARM-UP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🔊  Which letter says  /æ/  ?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463040" y="164592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63040" y="164592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YOUR ANSWER IN THE CHAT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188720" y="2514600"/>
            <a:ext cx="6766560" cy="105156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2514600"/>
            <a:ext cx="6766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Type the letter:   </a:t>
            </a:r>
            <a:r>
              <a:rPr lang="en-US" sz="2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  or  A  ?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⭐ Stars: type a word that starts with A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 p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“pee”</a:t>
            </a:r>
            <a:endParaRPr lang="en-US" sz="48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/p/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🖊️  pen</a:t>
            </a:r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 /p/</a:t>
            </a:r>
            <a:endParaRPr lang="en-US" sz="115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Lips pop — p! p! p! Feel the air!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 n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“en”</a:t>
            </a:r>
            <a:endParaRPr lang="en-US" sz="48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/nnn/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👃  nose</a:t>
            </a:r>
            <a:endParaRPr lang="en-US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 /nnn/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Tongue up, sound in your NOSE — nnn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WARM-UP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🔊  Which letter says  /nnn/  ?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463040" y="164592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63040" y="164592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YOUR ANSWER IN THE CHAT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188720" y="2514600"/>
            <a:ext cx="6766560" cy="105156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2514600"/>
            <a:ext cx="6766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Type the letter:   </a:t>
            </a:r>
            <a:r>
              <a:rPr lang="en-US" sz="2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  or  N  ?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⭐ Stars: type a word that starts with N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 Our six letters!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02920" y="173736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2920" y="18288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 🌙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02920" y="2377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“em”  ·  /mmm/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383280" y="173736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83280" y="18288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 ☀️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383280" y="2377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“ess”  ·  /sss/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263640" y="173736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63640" y="18288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  🦷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6263640" y="2377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“tee”  ·  /t/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02920" y="320040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32918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  🍎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502920" y="38404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“ay”  ·  /æ/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383280" y="320040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383280" y="32918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  🖊️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3383280" y="38404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“pee”  ·  /p/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263640" y="320040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63640" y="32918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  👃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6263640" y="38404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“en”  ·  /nnn/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m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“em”</a:t>
            </a:r>
            <a:endParaRPr lang="en-US" sz="48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/mmm/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🌙  moon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/mmm/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lips together — hummmm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s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“ess”</a:t>
            </a:r>
            <a:endParaRPr lang="en-US" sz="48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/sss/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☀️  sun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/sss/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Smile, teeth close — snake sound: sss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WARM-UP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🔊  Which letter says  /sss/  ?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463040" y="164592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63040" y="164592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YOUR ANSWER IN THE CHAT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188720" y="2514600"/>
            <a:ext cx="6766560" cy="105156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2514600"/>
            <a:ext cx="6766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Type the letter:   </a:t>
            </a:r>
            <a:r>
              <a:rPr lang="en-US" sz="2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 or  S  ?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⭐ Stars: type a word that starts with S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 t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“tee”</a:t>
            </a:r>
            <a:endParaRPr lang="en-US" sz="48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/t/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🦷  teeth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 /t/</a:t>
            </a:r>
            <a:endParaRPr lang="en-US" sz="115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Tongue taps behind your teeth — t! t! t!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 a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“ay”</a:t>
            </a:r>
            <a:endParaRPr lang="en-US" sz="48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/æ/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🍎  apple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1857</Words>
  <Application>Microsoft Macintosh PowerPoint</Application>
  <PresentationFormat>On-screen Show (16:9)</PresentationFormat>
  <Paragraphs>190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Arial Rounded MT Bold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Letter Sounds Lab</dc:title>
  <dc:subject>PptxGenJS Presentation</dc:subject>
  <dc:creator>Murray Cohen</dc:creator>
  <cp:lastModifiedBy>Mary Beth Fielder</cp:lastModifiedBy>
  <cp:revision>5</cp:revision>
  <dcterms:created xsi:type="dcterms:W3CDTF">2026-06-12T17:49:40Z</dcterms:created>
  <dcterms:modified xsi:type="dcterms:W3CDTF">2026-06-22T01:26:40Z</dcterms:modified>
</cp:coreProperties>
</file>