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70" d="100"/>
          <a:sy n="170" d="100"/>
        </p:scale>
        <p:origin x="50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8501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Hi everyone, welcome back. This is Letter Sounds Lab, part two. You already know how this works from yesterday — a letter has a name, and a sound, and we say the sound out loud together. Today we add six new letters: B, D, F, H, L, and R. Say everything with me. Ready? Let's begin.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Let's chant H, three times. H! "aitch"… /h/, /h/, /h/! (pause) Now just you. (pause) Nice — just breathe it out, feel the warm air.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Quick ear check. Listen: /h/… /h/. Which letter — F or H? (pause) …It's H. Yes. Now: /</a:t>
            </a:r>
            <a:r>
              <a:rPr dirty="0" err="1"/>
              <a:t>fffff</a:t>
            </a:r>
            <a:r>
              <a:rPr dirty="0"/>
              <a:t>/… /</a:t>
            </a:r>
            <a:r>
              <a:rPr dirty="0" err="1"/>
              <a:t>fffff</a:t>
            </a:r>
            <a:r>
              <a:rPr dirty="0"/>
              <a:t>/. Which letter? (pause) …F. Good. /h/ is a breath, /</a:t>
            </a:r>
            <a:r>
              <a:rPr dirty="0" err="1"/>
              <a:t>fffff</a:t>
            </a:r>
            <a:r>
              <a:rPr dirty="0"/>
              <a:t>/ is teeth on lip.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This letter is L. The name is "el." The sound is /</a:t>
            </a:r>
            <a:r>
              <a:rPr dirty="0" err="1"/>
              <a:t>lllll</a:t>
            </a:r>
            <a:r>
              <a:rPr dirty="0"/>
              <a:t>/ — you can stretch it. (Tongue up, behind your top teeth.) Listen: "</a:t>
            </a:r>
            <a:r>
              <a:rPr dirty="0" err="1"/>
              <a:t>el</a:t>
            </a:r>
            <a:r>
              <a:rPr dirty="0"/>
              <a:t>"… /</a:t>
            </a:r>
            <a:r>
              <a:rPr dirty="0" err="1"/>
              <a:t>lllll</a:t>
            </a:r>
            <a:r>
              <a:rPr dirty="0"/>
              <a:t>/. Like the start of leaf. Leaf. Does your name begin with L? Say it. (pause) Good.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Let's chant L, three times. L! "</a:t>
            </a:r>
            <a:r>
              <a:rPr dirty="0" err="1"/>
              <a:t>el</a:t>
            </a:r>
            <a:r>
              <a:rPr dirty="0"/>
              <a:t>"… /</a:t>
            </a:r>
            <a:r>
              <a:rPr dirty="0" err="1"/>
              <a:t>lllll</a:t>
            </a:r>
            <a:r>
              <a:rPr dirty="0"/>
              <a:t>/, /</a:t>
            </a:r>
            <a:r>
              <a:rPr dirty="0" err="1"/>
              <a:t>lllll</a:t>
            </a:r>
            <a:r>
              <a:rPr dirty="0"/>
              <a:t>/, /</a:t>
            </a:r>
            <a:r>
              <a:rPr dirty="0" err="1"/>
              <a:t>lllll</a:t>
            </a:r>
            <a:r>
              <a:rPr dirty="0"/>
              <a:t>/! (pause) Now just you. (pause) Beautiful — tongue up behind your teeth.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This letter is R. The name is "ar." The sound is /</a:t>
            </a:r>
            <a:r>
              <a:rPr dirty="0" err="1"/>
              <a:t>rrrrr</a:t>
            </a:r>
            <a:r>
              <a:rPr dirty="0"/>
              <a:t>/ — you can stretch it. (Tongue pulled back, lips a little round — and no tap, just /</a:t>
            </a:r>
            <a:r>
              <a:rPr dirty="0" err="1"/>
              <a:t>rrrrr</a:t>
            </a:r>
            <a:r>
              <a:rPr dirty="0"/>
              <a:t>/.) This one is tricky for a lot of us — in Farsi, in Dari, in Spanish, the R is different. So go slow, no tongue tap. Listen: "</a:t>
            </a:r>
            <a:r>
              <a:rPr dirty="0" err="1"/>
              <a:t>ar</a:t>
            </a:r>
            <a:r>
              <a:rPr dirty="0"/>
              <a:t>"… /</a:t>
            </a:r>
            <a:r>
              <a:rPr dirty="0" err="1"/>
              <a:t>rrrrr</a:t>
            </a:r>
            <a:r>
              <a:rPr dirty="0"/>
              <a:t>/. Like the start of rabbit. Rabbit. Say it with me, slowly. (pause) Good — that's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Let's chant R, three times, nice and slow. R! "</a:t>
            </a:r>
            <a:r>
              <a:rPr dirty="0" err="1"/>
              <a:t>ar</a:t>
            </a:r>
            <a:r>
              <a:rPr dirty="0"/>
              <a:t>"… /</a:t>
            </a:r>
            <a:r>
              <a:rPr dirty="0" err="1"/>
              <a:t>rrrrr</a:t>
            </a:r>
            <a:r>
              <a:rPr dirty="0"/>
              <a:t>/, /</a:t>
            </a:r>
            <a:r>
              <a:rPr dirty="0" err="1"/>
              <a:t>rrrrr</a:t>
            </a:r>
            <a:r>
              <a:rPr dirty="0"/>
              <a:t>/, /</a:t>
            </a:r>
            <a:r>
              <a:rPr dirty="0" err="1"/>
              <a:t>rrrrr</a:t>
            </a:r>
            <a:r>
              <a:rPr dirty="0"/>
              <a:t>/! (pause) Now just you. (pause) Lovely. No tap — tongue back, lips round. That takes practice, and you're doing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Quick ear check. Listen: /</a:t>
            </a:r>
            <a:r>
              <a:rPr dirty="0" err="1"/>
              <a:t>rrrrr</a:t>
            </a:r>
            <a:r>
              <a:rPr dirty="0"/>
              <a:t>/… /</a:t>
            </a:r>
            <a:r>
              <a:rPr dirty="0" err="1"/>
              <a:t>rrrrr</a:t>
            </a:r>
            <a:r>
              <a:rPr dirty="0"/>
              <a:t>/. Which letter — L or R? (pause) …It's R. Yes. Now: /</a:t>
            </a:r>
            <a:r>
              <a:rPr dirty="0" err="1"/>
              <a:t>lllll</a:t>
            </a:r>
            <a:r>
              <a:rPr dirty="0"/>
              <a:t>/… /</a:t>
            </a:r>
            <a:r>
              <a:rPr dirty="0" err="1"/>
              <a:t>lllll</a:t>
            </a:r>
            <a:r>
              <a:rPr dirty="0"/>
              <a:t>/. Which letter? (pause) …L. Good. L, tongue up front. R, tongue back. Feel the difference.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Look at that — twelve letters now! The six from yesterday, and the six from today: M, S, T, A, P, N… and B, D, F, H, L, R. Let's say the sounds, quickly, pointing along. (pause) Wonderful. And here's the exciting part: these twelve letters can build dozens of words — and that's exactly what we do in the next deck. You're ready. See you there.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This letter is B. The name of the letter is "bee." But the sound it makes is /b/ — short and quick, not "</a:t>
            </a:r>
            <a:r>
              <a:rPr dirty="0" err="1"/>
              <a:t>buh</a:t>
            </a:r>
            <a:r>
              <a:rPr dirty="0"/>
              <a:t>," just /b/. (Lips together, then pop them open with your voice.) Listen: the name is "bee"… the sound is /b/. Like the start of ball. Ball. Does your name begin with B? Say it. (pause) Good.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Let's chant B, three times. B! The name is "bee"… the sound is /b/, /b/, /b/! (pause) Now just you. (pause) Nice — lips pop, with your voice.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This letter is D. The name is "dee." The sound is /d/ — quick, with your voice, not "duh," just /d/. (Tongue taps behind your top teeth.) Listen: "dee"… /d/. Like the start of dog. Dog. Does your name begin with D? Say it. (pause) Good.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Let's chant D, three times. D! "dee"… /d/, /d/, /d/! (pause) Now just you. (pause) Nice — tongue taps, with voice.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Quick ear check. Listen: /d/… /d/. Which letter — B or D? (pause) …It's D. Yes. Now: /b/… /b/. Which letter? (pause) …B. Good. They're close, so listen carefully — /b/ and /d/.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This letter is F. The name is "</a:t>
            </a:r>
            <a:r>
              <a:rPr dirty="0" err="1"/>
              <a:t>ef</a:t>
            </a:r>
            <a:r>
              <a:rPr dirty="0"/>
              <a:t>." The sound is /</a:t>
            </a:r>
            <a:r>
              <a:rPr dirty="0" err="1"/>
              <a:t>fffff</a:t>
            </a:r>
            <a:r>
              <a:rPr dirty="0"/>
              <a:t>/ — you can stretch it. (Top teeth gently on your bottom lip, and blow.) Listen: "</a:t>
            </a:r>
            <a:r>
              <a:rPr dirty="0" err="1"/>
              <a:t>ef</a:t>
            </a:r>
            <a:r>
              <a:rPr dirty="0"/>
              <a:t>"… /</a:t>
            </a:r>
            <a:r>
              <a:rPr dirty="0" err="1"/>
              <a:t>fffff</a:t>
            </a:r>
            <a:r>
              <a:rPr dirty="0"/>
              <a:t>/. Like the start of fish. Fish. Does your name begin with F? Say it. (pause) Good.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Let's chant F, three times. F! "</a:t>
            </a:r>
            <a:r>
              <a:rPr dirty="0" err="1"/>
              <a:t>ef</a:t>
            </a:r>
            <a:r>
              <a:rPr dirty="0"/>
              <a:t>"… /</a:t>
            </a:r>
            <a:r>
              <a:rPr dirty="0" err="1"/>
              <a:t>fffff</a:t>
            </a:r>
            <a:r>
              <a:rPr dirty="0"/>
              <a:t>/, /</a:t>
            </a:r>
            <a:r>
              <a:rPr dirty="0" err="1"/>
              <a:t>fffff</a:t>
            </a:r>
            <a:r>
              <a:rPr dirty="0"/>
              <a:t>/, /</a:t>
            </a:r>
            <a:r>
              <a:rPr dirty="0" err="1"/>
              <a:t>fffff</a:t>
            </a:r>
            <a:r>
              <a:rPr dirty="0"/>
              <a:t>/! (pause) Now just you. (pause) Beautiful — teeth on lip, blow it out.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This letter is H. The name is "aitch." The sound is /h/ — just a breath out, /h/. (Put your hand in front of your mouth — you can feel the air.) Listen: "aitch"… /h/. Like the start of hat. Hat. Does your name begin with H? Say it. (pause) Good.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83187" y="611404"/>
            <a:ext cx="52849" cy="52849"/>
          </a:xfrm>
          <a:prstGeom prst="ellipse">
            <a:avLst/>
          </a:prstGeom>
          <a:solidFill>
            <a:srgbClr val="FFFFFF">
              <a:alpha val="46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720538" y="4488420"/>
            <a:ext cx="50762" cy="50762"/>
          </a:xfrm>
          <a:prstGeom prst="ellipse">
            <a:avLst/>
          </a:prstGeom>
          <a:solidFill>
            <a:srgbClr val="FFFFFF">
              <a:alpha val="79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6842771" y="4289753"/>
            <a:ext cx="55822" cy="55822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214496" y="80482"/>
            <a:ext cx="48880" cy="48880"/>
          </a:xfrm>
          <a:prstGeom prst="ellipse">
            <a:avLst/>
          </a:prstGeom>
          <a:solidFill>
            <a:srgbClr val="FFFFFF">
              <a:alpha val="77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1821360" y="573023"/>
            <a:ext cx="65550" cy="65550"/>
          </a:xfrm>
          <a:prstGeom prst="ellipse">
            <a:avLst/>
          </a:prstGeom>
          <a:solidFill>
            <a:srgbClr val="FFFFFF">
              <a:alpha val="67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1318378" y="341827"/>
            <a:ext cx="52849" cy="52849"/>
          </a:xfrm>
          <a:prstGeom prst="ellipse">
            <a:avLst/>
          </a:prstGeom>
          <a:solidFill>
            <a:srgbClr val="FFFFFF">
              <a:alpha val="43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1593348" y="604456"/>
            <a:ext cx="32285" cy="32285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6447888" y="4226554"/>
            <a:ext cx="32496" cy="32496"/>
          </a:xfrm>
          <a:prstGeom prst="ellipse">
            <a:avLst/>
          </a:prstGeom>
          <a:solidFill>
            <a:srgbClr val="FFFFFF">
              <a:alpha val="6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6796390" y="311984"/>
            <a:ext cx="38745" cy="38745"/>
          </a:xfrm>
          <a:prstGeom prst="ellipse">
            <a:avLst/>
          </a:prstGeom>
          <a:solidFill>
            <a:srgbClr val="FFFFFF">
              <a:alpha val="3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6045490" y="4406070"/>
            <a:ext cx="52593" cy="52593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7474798" y="496018"/>
            <a:ext cx="32218" cy="32218"/>
          </a:xfrm>
          <a:prstGeom prst="ellipse">
            <a:avLst/>
          </a:prstGeom>
          <a:solidFill>
            <a:srgbClr val="FFFFFF">
              <a:alpha val="33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5509312" y="26024"/>
            <a:ext cx="55362" cy="55362"/>
          </a:xfrm>
          <a:prstGeom prst="ellipse">
            <a:avLst/>
          </a:prstGeom>
          <a:solidFill>
            <a:srgbClr val="FFFFFF">
              <a:alpha val="3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377335" y="429056"/>
            <a:ext cx="27508" cy="27508"/>
          </a:xfrm>
          <a:prstGeom prst="ellipse">
            <a:avLst/>
          </a:prstGeom>
          <a:solidFill>
            <a:srgbClr val="FFFFFF">
              <a:alpha val="76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5875337" y="4339082"/>
            <a:ext cx="62978" cy="62978"/>
          </a:xfrm>
          <a:prstGeom prst="ellipse">
            <a:avLst/>
          </a:prstGeom>
          <a:solidFill>
            <a:srgbClr val="FFFFFF">
              <a:alpha val="33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2491303" y="62375"/>
            <a:ext cx="66327" cy="66327"/>
          </a:xfrm>
          <a:prstGeom prst="ellipse">
            <a:avLst/>
          </a:prstGeom>
          <a:solidFill>
            <a:srgbClr val="FFFFFF">
              <a:alpha val="57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1862682" y="771028"/>
            <a:ext cx="55479" cy="55479"/>
          </a:xfrm>
          <a:prstGeom prst="ellipse">
            <a:avLst/>
          </a:prstGeom>
          <a:solidFill>
            <a:srgbClr val="FFFFFF">
              <a:alpha val="6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2916539" y="4827590"/>
            <a:ext cx="33265" cy="33265"/>
          </a:xfrm>
          <a:prstGeom prst="ellipse">
            <a:avLst/>
          </a:prstGeom>
          <a:solidFill>
            <a:srgbClr val="FFFFFF">
              <a:alpha val="69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7231894" y="570254"/>
            <a:ext cx="47433" cy="47433"/>
          </a:xfrm>
          <a:prstGeom prst="ellipse">
            <a:avLst/>
          </a:prstGeom>
          <a:solidFill>
            <a:srgbClr val="FFFFFF">
              <a:alpha val="7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673670" y="4098214"/>
            <a:ext cx="47420" cy="47420"/>
          </a:xfrm>
          <a:prstGeom prst="ellipse">
            <a:avLst/>
          </a:prstGeom>
          <a:solidFill>
            <a:srgbClr val="FFFFFF">
              <a:alpha val="77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7349888" y="156856"/>
            <a:ext cx="29726" cy="29726"/>
          </a:xfrm>
          <a:prstGeom prst="ellipse">
            <a:avLst/>
          </a:prstGeom>
          <a:solidFill>
            <a:srgbClr val="FFFFFF">
              <a:alpha val="66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332389" y="145860"/>
            <a:ext cx="36122" cy="36122"/>
          </a:xfrm>
          <a:prstGeom prst="ellipse">
            <a:avLst/>
          </a:prstGeom>
          <a:solidFill>
            <a:srgbClr val="FFFFFF">
              <a:alpha val="73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986298" y="4296818"/>
            <a:ext cx="50826" cy="50826"/>
          </a:xfrm>
          <a:prstGeom prst="ellipse">
            <a:avLst/>
          </a:prstGeom>
          <a:solidFill>
            <a:srgbClr val="FFFFFF">
              <a:alpha val="47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4389336" y="4765012"/>
            <a:ext cx="58663" cy="58663"/>
          </a:xfrm>
          <a:prstGeom prst="ellipse">
            <a:avLst/>
          </a:prstGeom>
          <a:solidFill>
            <a:srgbClr val="FFFFFF">
              <a:alpha val="21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4358931" y="50653"/>
            <a:ext cx="49857" cy="49857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5653387" y="4368539"/>
            <a:ext cx="71980" cy="71980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3033588" y="4176132"/>
            <a:ext cx="67770" cy="67770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1614785" y="4381712"/>
            <a:ext cx="57465" cy="57465"/>
          </a:xfrm>
          <a:prstGeom prst="ellipse">
            <a:avLst/>
          </a:prstGeom>
          <a:solidFill>
            <a:srgbClr val="FFFFFF">
              <a:alpha val="71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3650298" y="4708561"/>
            <a:ext cx="51178" cy="51178"/>
          </a:xfrm>
          <a:prstGeom prst="ellipse">
            <a:avLst/>
          </a:prstGeom>
          <a:solidFill>
            <a:srgbClr val="FFFFFF">
              <a:alpha val="5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1512695" y="107481"/>
            <a:ext cx="38570" cy="38570"/>
          </a:xfrm>
          <a:prstGeom prst="ellipse">
            <a:avLst/>
          </a:prstGeom>
          <a:solidFill>
            <a:srgbClr val="FFFFFF">
              <a:alpha val="7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Shape 29"/>
          <p:cNvSpPr/>
          <p:nvPr/>
        </p:nvSpPr>
        <p:spPr>
          <a:xfrm>
            <a:off x="7029" y="233140"/>
            <a:ext cx="65104" cy="65104"/>
          </a:xfrm>
          <a:prstGeom prst="ellipse">
            <a:avLst/>
          </a:prstGeom>
          <a:solidFill>
            <a:srgbClr val="FFFFFF">
              <a:alpha val="76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3004208" y="4159584"/>
            <a:ext cx="64162" cy="64162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Shape 31"/>
          <p:cNvSpPr/>
          <p:nvPr/>
        </p:nvSpPr>
        <p:spPr>
          <a:xfrm>
            <a:off x="4603429" y="4120104"/>
            <a:ext cx="56250" cy="56250"/>
          </a:xfrm>
          <a:prstGeom prst="ellipse">
            <a:avLst/>
          </a:prstGeom>
          <a:solidFill>
            <a:srgbClr val="FFFFFF">
              <a:alpha val="6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Shape 32"/>
          <p:cNvSpPr/>
          <p:nvPr/>
        </p:nvSpPr>
        <p:spPr>
          <a:xfrm>
            <a:off x="3885104" y="153549"/>
            <a:ext cx="36538" cy="36538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5" name="Shape 33"/>
          <p:cNvSpPr/>
          <p:nvPr/>
        </p:nvSpPr>
        <p:spPr>
          <a:xfrm>
            <a:off x="137843" y="4382079"/>
            <a:ext cx="51577" cy="51577"/>
          </a:xfrm>
          <a:prstGeom prst="ellipse">
            <a:avLst/>
          </a:prstGeom>
          <a:solidFill>
            <a:srgbClr val="FFFFFF">
              <a:alpha val="33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5203161" y="4358667"/>
            <a:ext cx="58709" cy="58709"/>
          </a:xfrm>
          <a:prstGeom prst="ellipse">
            <a:avLst/>
          </a:prstGeom>
          <a:solidFill>
            <a:srgbClr val="FFFFFF">
              <a:alpha val="57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7" name="Shape 35"/>
          <p:cNvSpPr/>
          <p:nvPr/>
        </p:nvSpPr>
        <p:spPr>
          <a:xfrm>
            <a:off x="6490093" y="651549"/>
            <a:ext cx="45450" cy="45450"/>
          </a:xfrm>
          <a:prstGeom prst="ellipse">
            <a:avLst/>
          </a:prstGeom>
          <a:solidFill>
            <a:srgbClr val="FFFFFF">
              <a:alpha val="3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8" name="Shape 36"/>
          <p:cNvSpPr/>
          <p:nvPr/>
        </p:nvSpPr>
        <p:spPr>
          <a:xfrm>
            <a:off x="5083257" y="4732749"/>
            <a:ext cx="40479" cy="40479"/>
          </a:xfrm>
          <a:prstGeom prst="ellipse">
            <a:avLst/>
          </a:prstGeom>
          <a:solidFill>
            <a:srgbClr val="FFFFFF">
              <a:alpha val="39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9" name="Shape 37"/>
          <p:cNvSpPr/>
          <p:nvPr/>
        </p:nvSpPr>
        <p:spPr>
          <a:xfrm>
            <a:off x="1789537" y="4124339"/>
            <a:ext cx="37431" cy="3743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0" name="Shape 38"/>
          <p:cNvSpPr/>
          <p:nvPr/>
        </p:nvSpPr>
        <p:spPr>
          <a:xfrm>
            <a:off x="1403256" y="4078815"/>
            <a:ext cx="71808" cy="71808"/>
          </a:xfrm>
          <a:prstGeom prst="ellipse">
            <a:avLst/>
          </a:prstGeom>
          <a:solidFill>
            <a:srgbClr val="FFFFFF">
              <a:alpha val="77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1" name="Shape 39"/>
          <p:cNvSpPr/>
          <p:nvPr/>
        </p:nvSpPr>
        <p:spPr>
          <a:xfrm>
            <a:off x="3242513" y="146735"/>
            <a:ext cx="60823" cy="60823"/>
          </a:xfrm>
          <a:prstGeom prst="ellipse">
            <a:avLst/>
          </a:prstGeom>
          <a:solidFill>
            <a:srgbClr val="FFFFFF">
              <a:alpha val="3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2" name="Text 40"/>
          <p:cNvSpPr/>
          <p:nvPr/>
        </p:nvSpPr>
        <p:spPr>
          <a:xfrm>
            <a:off x="0" y="86868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kern="0" spc="400" dirty="0">
                <a:solidFill>
                  <a:srgbClr val="FFD23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M U R R A Y ' S   E N G L I S H</a:t>
            </a:r>
            <a:endParaRPr lang="en-US" sz="1500" dirty="0"/>
          </a:p>
        </p:txBody>
      </p:sp>
      <p:sp>
        <p:nvSpPr>
          <p:cNvPr id="43" name="Text 41"/>
          <p:cNvSpPr/>
          <p:nvPr/>
        </p:nvSpPr>
        <p:spPr>
          <a:xfrm>
            <a:off x="0" y="1325880"/>
            <a:ext cx="9144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Letter Sounds Lab 2</a:t>
            </a:r>
            <a:endParaRPr lang="en-US" sz="4600" dirty="0"/>
          </a:p>
        </p:txBody>
      </p:sp>
      <p:sp>
        <p:nvSpPr>
          <p:cNvPr id="44" name="Text 42"/>
          <p:cNvSpPr/>
          <p:nvPr/>
        </p:nvSpPr>
        <p:spPr>
          <a:xfrm>
            <a:off x="0" y="246888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9B8C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Six more letters!</a:t>
            </a:r>
            <a:endParaRPr lang="en-US" sz="2000" dirty="0"/>
          </a:p>
        </p:txBody>
      </p:sp>
      <p:sp>
        <p:nvSpPr>
          <p:cNvPr id="45" name="Shape 43"/>
          <p:cNvSpPr/>
          <p:nvPr/>
        </p:nvSpPr>
        <p:spPr>
          <a:xfrm>
            <a:off x="3749040" y="3200400"/>
            <a:ext cx="1645920" cy="685800"/>
          </a:xfrm>
          <a:prstGeom prst="roundRect">
            <a:avLst>
              <a:gd name="adj" fmla="val 49333"/>
            </a:avLst>
          </a:prstGeom>
          <a:solidFill>
            <a:srgbClr val="FFD23F"/>
          </a:solidFill>
          <a:ln/>
          <a:effectLst>
            <a:outerShdw blurRad="127000" dist="508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6" name="Text 44"/>
          <p:cNvSpPr/>
          <p:nvPr/>
        </p:nvSpPr>
        <p:spPr>
          <a:xfrm>
            <a:off x="3749040" y="3200400"/>
            <a:ext cx="1645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2</a:t>
            </a:r>
            <a:endParaRPr lang="en-US" sz="2600" dirty="0"/>
          </a:p>
        </p:txBody>
      </p:sp>
      <p:sp>
        <p:nvSpPr>
          <p:cNvPr id="47" name="Text 45"/>
          <p:cNvSpPr/>
          <p:nvPr/>
        </p:nvSpPr>
        <p:spPr>
          <a:xfrm>
            <a:off x="0" y="461772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murraycohen.com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2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CHANT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🔇  Mute ON — say it with me,  3 times!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2103120" y="1737360"/>
            <a:ext cx="4937760" cy="1920240"/>
          </a:xfrm>
          <a:prstGeom prst="roundRect">
            <a:avLst>
              <a:gd name="adj" fmla="val 9524"/>
            </a:avLst>
          </a:prstGeom>
          <a:solidFill>
            <a:srgbClr val="3EE0CF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103120" y="1737360"/>
            <a:ext cx="493776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H /h/</a:t>
            </a:r>
            <a:endParaRPr lang="en-US" sz="11500" dirty="0"/>
          </a:p>
        </p:txBody>
      </p:sp>
      <p:sp>
        <p:nvSpPr>
          <p:cNvPr id="9" name="Text 7"/>
          <p:cNvSpPr/>
          <p:nvPr/>
        </p:nvSpPr>
        <p:spPr>
          <a:xfrm>
            <a:off x="0" y="39776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👄  Just breathe out — h! h! (hand in front — feel it!)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0" y="4480560"/>
            <a:ext cx="9144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🎤  = your turn! I will unmute 3 friends.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2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WARM-UP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🔊  Which letter says  /h/  ?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1463040" y="1645920"/>
            <a:ext cx="6217920" cy="566928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  <a:effectLst>
            <a:outerShdw blurRad="101600" dist="381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463040" y="1645920"/>
            <a:ext cx="6217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FD23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💬  TYPE YOUR ANSWER IN THE CHAT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1188720" y="2514600"/>
            <a:ext cx="6766560" cy="1051560"/>
          </a:xfrm>
          <a:prstGeom prst="roundRect">
            <a:avLst>
              <a:gd name="adj" fmla="val 13043"/>
            </a:avLst>
          </a:prstGeom>
          <a:solidFill>
            <a:srgbClr val="FFFFFF"/>
          </a:solidFill>
          <a:ln w="38100">
            <a:solidFill>
              <a:srgbClr val="9B8C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188720" y="2514600"/>
            <a:ext cx="6766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241F4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Type the letter:   </a:t>
            </a:r>
            <a:r>
              <a:rPr lang="en-US" sz="2400" b="1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F  or  H  ?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0" y="384048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⭐ Stars: type a word that starts with H</a:t>
            </a:r>
            <a:endParaRPr lang="en-US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2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777240"/>
            <a:ext cx="9144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L l</a:t>
            </a:r>
            <a:endParaRPr lang="en-US" sz="6400" dirty="0"/>
          </a:p>
        </p:txBody>
      </p:sp>
      <p:sp>
        <p:nvSpPr>
          <p:cNvPr id="7" name="Shape 5"/>
          <p:cNvSpPr/>
          <p:nvPr/>
        </p:nvSpPr>
        <p:spPr>
          <a:xfrm>
            <a:off x="640080" y="2103120"/>
            <a:ext cx="3749040" cy="2286000"/>
          </a:xfrm>
          <a:prstGeom prst="roundRect">
            <a:avLst>
              <a:gd name="adj" fmla="val 72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0080" y="224028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NAME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640080" y="274320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“el”</a:t>
            </a:r>
            <a:endParaRPr lang="en-US" sz="4400" dirty="0"/>
          </a:p>
        </p:txBody>
      </p:sp>
      <p:sp>
        <p:nvSpPr>
          <p:cNvPr id="10" name="Shape 8"/>
          <p:cNvSpPr/>
          <p:nvPr/>
        </p:nvSpPr>
        <p:spPr>
          <a:xfrm>
            <a:off x="4754880" y="2103120"/>
            <a:ext cx="3749040" cy="2286000"/>
          </a:xfrm>
          <a:prstGeom prst="roundRect">
            <a:avLst>
              <a:gd name="adj" fmla="val 72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754880" y="224028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SOUND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4754880" y="274320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/lll/</a:t>
            </a:r>
            <a:endParaRPr lang="en-US" sz="4400" dirty="0"/>
          </a:p>
        </p:txBody>
      </p:sp>
      <p:sp>
        <p:nvSpPr>
          <p:cNvPr id="13" name="Text 11"/>
          <p:cNvSpPr/>
          <p:nvPr/>
        </p:nvSpPr>
        <p:spPr>
          <a:xfrm>
            <a:off x="0" y="457200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🍃  leaf</a:t>
            </a:r>
            <a:endParaRPr lang="en-US" sz="2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2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CHANT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🔇  Mute ON — say it with me,  3 times!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2103120" y="1737360"/>
            <a:ext cx="4937760" cy="1920240"/>
          </a:xfrm>
          <a:prstGeom prst="roundRect">
            <a:avLst>
              <a:gd name="adj" fmla="val 9524"/>
            </a:avLst>
          </a:prstGeom>
          <a:solidFill>
            <a:srgbClr val="3EE0CF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103120" y="1737360"/>
            <a:ext cx="493776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l /lll/</a:t>
            </a:r>
            <a:endParaRPr lang="en-US" sz="8000" dirty="0"/>
          </a:p>
        </p:txBody>
      </p:sp>
      <p:sp>
        <p:nvSpPr>
          <p:cNvPr id="9" name="Text 7"/>
          <p:cNvSpPr/>
          <p:nvPr/>
        </p:nvSpPr>
        <p:spPr>
          <a:xfrm>
            <a:off x="0" y="39776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👄  Tongue UP behind teeth — llll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0" y="4480560"/>
            <a:ext cx="9144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🎤  = your turn! I will unmute 3 friends.</a:t>
            </a:r>
            <a:endParaRPr lang="en-US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2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777240"/>
            <a:ext cx="9144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R r</a:t>
            </a:r>
            <a:endParaRPr lang="en-US" sz="6400" dirty="0"/>
          </a:p>
        </p:txBody>
      </p:sp>
      <p:sp>
        <p:nvSpPr>
          <p:cNvPr id="7" name="Shape 5"/>
          <p:cNvSpPr/>
          <p:nvPr/>
        </p:nvSpPr>
        <p:spPr>
          <a:xfrm>
            <a:off x="640080" y="2103120"/>
            <a:ext cx="3749040" cy="2286000"/>
          </a:xfrm>
          <a:prstGeom prst="roundRect">
            <a:avLst>
              <a:gd name="adj" fmla="val 72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0080" y="224028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NAME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640080" y="274320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“ar”</a:t>
            </a:r>
            <a:endParaRPr lang="en-US" sz="4400" dirty="0"/>
          </a:p>
        </p:txBody>
      </p:sp>
      <p:sp>
        <p:nvSpPr>
          <p:cNvPr id="10" name="Shape 8"/>
          <p:cNvSpPr/>
          <p:nvPr/>
        </p:nvSpPr>
        <p:spPr>
          <a:xfrm>
            <a:off x="4754880" y="2103120"/>
            <a:ext cx="3749040" cy="2286000"/>
          </a:xfrm>
          <a:prstGeom prst="roundRect">
            <a:avLst>
              <a:gd name="adj" fmla="val 72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754880" y="224028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SOUND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4754880" y="274320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/rrr/</a:t>
            </a:r>
            <a:endParaRPr lang="en-US" sz="4400" dirty="0"/>
          </a:p>
        </p:txBody>
      </p:sp>
      <p:sp>
        <p:nvSpPr>
          <p:cNvPr id="13" name="Text 11"/>
          <p:cNvSpPr/>
          <p:nvPr/>
        </p:nvSpPr>
        <p:spPr>
          <a:xfrm>
            <a:off x="0" y="457200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🐇  rabbit</a:t>
            </a:r>
            <a:endParaRPr lang="en-US" sz="2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2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CHANT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🔇  Mute ON — say it with me,  3 times!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2103120" y="1737360"/>
            <a:ext cx="4937760" cy="1920240"/>
          </a:xfrm>
          <a:prstGeom prst="roundRect">
            <a:avLst>
              <a:gd name="adj" fmla="val 9524"/>
            </a:avLst>
          </a:prstGeom>
          <a:solidFill>
            <a:srgbClr val="3EE0CF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103120" y="1737360"/>
            <a:ext cx="493776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r /rrr/</a:t>
            </a:r>
            <a:endParaRPr lang="en-US" sz="8000" dirty="0"/>
          </a:p>
        </p:txBody>
      </p:sp>
      <p:sp>
        <p:nvSpPr>
          <p:cNvPr id="9" name="Text 7"/>
          <p:cNvSpPr/>
          <p:nvPr/>
        </p:nvSpPr>
        <p:spPr>
          <a:xfrm>
            <a:off x="0" y="39776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👄  Tongue back, lips round — rrrr (no tap!)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0" y="4480560"/>
            <a:ext cx="9144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🎤  = your turn! I will unmute 3 friends.</a:t>
            </a:r>
            <a:endParaRPr lang="en-US" sz="1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2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WARM-UP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🔊  Which letter says  /rrr/  ?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1463040" y="1645920"/>
            <a:ext cx="6217920" cy="566928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  <a:effectLst>
            <a:outerShdw blurRad="101600" dist="381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463040" y="1645920"/>
            <a:ext cx="6217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FD23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💬  TYPE YOUR ANSWER IN THE CHAT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1188720" y="2514600"/>
            <a:ext cx="6766560" cy="1051560"/>
          </a:xfrm>
          <a:prstGeom prst="roundRect">
            <a:avLst>
              <a:gd name="adj" fmla="val 13043"/>
            </a:avLst>
          </a:prstGeom>
          <a:solidFill>
            <a:srgbClr val="FFFFFF"/>
          </a:solidFill>
          <a:ln w="38100">
            <a:solidFill>
              <a:srgbClr val="9B8C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188720" y="2514600"/>
            <a:ext cx="6766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241F4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Type the letter:   </a:t>
            </a:r>
            <a:r>
              <a:rPr lang="en-US" sz="2400" b="1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L  or  R  ?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0" y="384048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⭐ Stars: type a word that starts with R</a:t>
            </a: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2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REVIEW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⭐  Twelve letters now!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502920" y="1828800"/>
            <a:ext cx="1252728" cy="1188720"/>
          </a:xfrm>
          <a:prstGeom prst="roundRect">
            <a:avLst>
              <a:gd name="adj" fmla="val 11538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02920" y="1828800"/>
            <a:ext cx="1252728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M</a:t>
            </a:r>
            <a:endParaRPr lang="en-US" sz="4400" dirty="0"/>
          </a:p>
        </p:txBody>
      </p:sp>
      <p:sp>
        <p:nvSpPr>
          <p:cNvPr id="9" name="Shape 7"/>
          <p:cNvSpPr/>
          <p:nvPr/>
        </p:nvSpPr>
        <p:spPr>
          <a:xfrm>
            <a:off x="1938528" y="1828800"/>
            <a:ext cx="1252728" cy="1188720"/>
          </a:xfrm>
          <a:prstGeom prst="roundRect">
            <a:avLst>
              <a:gd name="adj" fmla="val 11538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938528" y="1828800"/>
            <a:ext cx="1252728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</a:t>
            </a:r>
            <a:endParaRPr lang="en-US" sz="4400" dirty="0"/>
          </a:p>
        </p:txBody>
      </p:sp>
      <p:sp>
        <p:nvSpPr>
          <p:cNvPr id="11" name="Shape 9"/>
          <p:cNvSpPr/>
          <p:nvPr/>
        </p:nvSpPr>
        <p:spPr>
          <a:xfrm>
            <a:off x="3374136" y="1828800"/>
            <a:ext cx="1252728" cy="1188720"/>
          </a:xfrm>
          <a:prstGeom prst="roundRect">
            <a:avLst>
              <a:gd name="adj" fmla="val 11538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3374136" y="1828800"/>
            <a:ext cx="1252728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</a:t>
            </a:r>
            <a:endParaRPr lang="en-US" sz="4400" dirty="0"/>
          </a:p>
        </p:txBody>
      </p:sp>
      <p:sp>
        <p:nvSpPr>
          <p:cNvPr id="13" name="Shape 11"/>
          <p:cNvSpPr/>
          <p:nvPr/>
        </p:nvSpPr>
        <p:spPr>
          <a:xfrm>
            <a:off x="4809744" y="1828800"/>
            <a:ext cx="1252728" cy="1188720"/>
          </a:xfrm>
          <a:prstGeom prst="roundRect">
            <a:avLst>
              <a:gd name="adj" fmla="val 11538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809744" y="1828800"/>
            <a:ext cx="1252728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A</a:t>
            </a:r>
            <a:endParaRPr lang="en-US" sz="4400" dirty="0"/>
          </a:p>
        </p:txBody>
      </p:sp>
      <p:sp>
        <p:nvSpPr>
          <p:cNvPr id="15" name="Shape 13"/>
          <p:cNvSpPr/>
          <p:nvPr/>
        </p:nvSpPr>
        <p:spPr>
          <a:xfrm>
            <a:off x="6245352" y="1828800"/>
            <a:ext cx="1252728" cy="1188720"/>
          </a:xfrm>
          <a:prstGeom prst="roundRect">
            <a:avLst>
              <a:gd name="adj" fmla="val 11538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245352" y="1828800"/>
            <a:ext cx="1252728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P</a:t>
            </a:r>
            <a:endParaRPr lang="en-US" sz="4400" dirty="0"/>
          </a:p>
        </p:txBody>
      </p:sp>
      <p:sp>
        <p:nvSpPr>
          <p:cNvPr id="17" name="Shape 15"/>
          <p:cNvSpPr/>
          <p:nvPr/>
        </p:nvSpPr>
        <p:spPr>
          <a:xfrm>
            <a:off x="7680960" y="1828800"/>
            <a:ext cx="1252728" cy="1188720"/>
          </a:xfrm>
          <a:prstGeom prst="roundRect">
            <a:avLst>
              <a:gd name="adj" fmla="val 11538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680960" y="1828800"/>
            <a:ext cx="1252728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N</a:t>
            </a:r>
            <a:endParaRPr lang="en-US" sz="4400" dirty="0"/>
          </a:p>
        </p:txBody>
      </p:sp>
      <p:sp>
        <p:nvSpPr>
          <p:cNvPr id="19" name="Shape 17"/>
          <p:cNvSpPr/>
          <p:nvPr/>
        </p:nvSpPr>
        <p:spPr>
          <a:xfrm>
            <a:off x="502920" y="3246120"/>
            <a:ext cx="1252728" cy="1188720"/>
          </a:xfrm>
          <a:prstGeom prst="roundRect">
            <a:avLst>
              <a:gd name="adj" fmla="val 11538"/>
            </a:avLst>
          </a:prstGeom>
          <a:solidFill>
            <a:srgbClr val="3EE0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02920" y="3246120"/>
            <a:ext cx="1252728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B</a:t>
            </a:r>
            <a:endParaRPr lang="en-US" sz="4400" dirty="0"/>
          </a:p>
        </p:txBody>
      </p:sp>
      <p:sp>
        <p:nvSpPr>
          <p:cNvPr id="21" name="Shape 19"/>
          <p:cNvSpPr/>
          <p:nvPr/>
        </p:nvSpPr>
        <p:spPr>
          <a:xfrm>
            <a:off x="1938528" y="3246120"/>
            <a:ext cx="1252728" cy="1188720"/>
          </a:xfrm>
          <a:prstGeom prst="roundRect">
            <a:avLst>
              <a:gd name="adj" fmla="val 11538"/>
            </a:avLst>
          </a:prstGeom>
          <a:solidFill>
            <a:srgbClr val="3EE0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1938528" y="3246120"/>
            <a:ext cx="1252728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</a:t>
            </a:r>
            <a:endParaRPr lang="en-US" sz="4400" dirty="0"/>
          </a:p>
        </p:txBody>
      </p:sp>
      <p:sp>
        <p:nvSpPr>
          <p:cNvPr id="23" name="Shape 21"/>
          <p:cNvSpPr/>
          <p:nvPr/>
        </p:nvSpPr>
        <p:spPr>
          <a:xfrm>
            <a:off x="3374136" y="3246120"/>
            <a:ext cx="1252728" cy="1188720"/>
          </a:xfrm>
          <a:prstGeom prst="roundRect">
            <a:avLst>
              <a:gd name="adj" fmla="val 11538"/>
            </a:avLst>
          </a:prstGeom>
          <a:solidFill>
            <a:srgbClr val="3EE0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3374136" y="3246120"/>
            <a:ext cx="1252728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F</a:t>
            </a:r>
            <a:endParaRPr lang="en-US" sz="4400" dirty="0"/>
          </a:p>
        </p:txBody>
      </p:sp>
      <p:sp>
        <p:nvSpPr>
          <p:cNvPr id="25" name="Shape 23"/>
          <p:cNvSpPr/>
          <p:nvPr/>
        </p:nvSpPr>
        <p:spPr>
          <a:xfrm>
            <a:off x="4809744" y="3246120"/>
            <a:ext cx="1252728" cy="1188720"/>
          </a:xfrm>
          <a:prstGeom prst="roundRect">
            <a:avLst>
              <a:gd name="adj" fmla="val 11538"/>
            </a:avLst>
          </a:prstGeom>
          <a:solidFill>
            <a:srgbClr val="3EE0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4809744" y="3246120"/>
            <a:ext cx="1252728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H</a:t>
            </a:r>
            <a:endParaRPr lang="en-US" sz="4400" dirty="0"/>
          </a:p>
        </p:txBody>
      </p:sp>
      <p:sp>
        <p:nvSpPr>
          <p:cNvPr id="27" name="Shape 25"/>
          <p:cNvSpPr/>
          <p:nvPr/>
        </p:nvSpPr>
        <p:spPr>
          <a:xfrm>
            <a:off x="6245352" y="3246120"/>
            <a:ext cx="1252728" cy="1188720"/>
          </a:xfrm>
          <a:prstGeom prst="roundRect">
            <a:avLst>
              <a:gd name="adj" fmla="val 11538"/>
            </a:avLst>
          </a:prstGeom>
          <a:solidFill>
            <a:srgbClr val="3EE0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6245352" y="3246120"/>
            <a:ext cx="1252728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L</a:t>
            </a:r>
            <a:endParaRPr lang="en-US" sz="4400" dirty="0"/>
          </a:p>
        </p:txBody>
      </p:sp>
      <p:sp>
        <p:nvSpPr>
          <p:cNvPr id="29" name="Shape 27"/>
          <p:cNvSpPr/>
          <p:nvPr/>
        </p:nvSpPr>
        <p:spPr>
          <a:xfrm>
            <a:off x="7680960" y="3246120"/>
            <a:ext cx="1252728" cy="1188720"/>
          </a:xfrm>
          <a:prstGeom prst="roundRect">
            <a:avLst>
              <a:gd name="adj" fmla="val 11538"/>
            </a:avLst>
          </a:prstGeom>
          <a:solidFill>
            <a:srgbClr val="3EE0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7680960" y="3246120"/>
            <a:ext cx="1252728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R</a:t>
            </a:r>
            <a:endParaRPr lang="en-US" sz="4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2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777240"/>
            <a:ext cx="9144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B b</a:t>
            </a:r>
            <a:endParaRPr lang="en-US" sz="6400" dirty="0"/>
          </a:p>
        </p:txBody>
      </p:sp>
      <p:sp>
        <p:nvSpPr>
          <p:cNvPr id="7" name="Shape 5"/>
          <p:cNvSpPr/>
          <p:nvPr/>
        </p:nvSpPr>
        <p:spPr>
          <a:xfrm>
            <a:off x="640080" y="2103120"/>
            <a:ext cx="3749040" cy="2286000"/>
          </a:xfrm>
          <a:prstGeom prst="roundRect">
            <a:avLst>
              <a:gd name="adj" fmla="val 72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0080" y="224028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NAME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640080" y="274320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“bee”</a:t>
            </a:r>
            <a:endParaRPr lang="en-US" sz="4400" dirty="0"/>
          </a:p>
        </p:txBody>
      </p:sp>
      <p:sp>
        <p:nvSpPr>
          <p:cNvPr id="10" name="Shape 8"/>
          <p:cNvSpPr/>
          <p:nvPr/>
        </p:nvSpPr>
        <p:spPr>
          <a:xfrm>
            <a:off x="4754880" y="2103120"/>
            <a:ext cx="3749040" cy="2286000"/>
          </a:xfrm>
          <a:prstGeom prst="roundRect">
            <a:avLst>
              <a:gd name="adj" fmla="val 72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754880" y="224028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SOUND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4754880" y="274320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/b/</a:t>
            </a:r>
            <a:endParaRPr lang="en-US" sz="4400" dirty="0"/>
          </a:p>
        </p:txBody>
      </p:sp>
      <p:sp>
        <p:nvSpPr>
          <p:cNvPr id="13" name="Text 11"/>
          <p:cNvSpPr/>
          <p:nvPr/>
        </p:nvSpPr>
        <p:spPr>
          <a:xfrm>
            <a:off x="0" y="457200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⚽  ball</a:t>
            </a:r>
            <a:endParaRPr lang="en-US" sz="2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2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CHANT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🔇  Mute ON — say it with me,  3 times!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2103120" y="1737360"/>
            <a:ext cx="4937760" cy="1920240"/>
          </a:xfrm>
          <a:prstGeom prst="roundRect">
            <a:avLst>
              <a:gd name="adj" fmla="val 9524"/>
            </a:avLst>
          </a:prstGeom>
          <a:solidFill>
            <a:srgbClr val="3EE0CF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103120" y="1737360"/>
            <a:ext cx="493776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B /b/</a:t>
            </a:r>
            <a:endParaRPr lang="en-US" sz="11500" dirty="0"/>
          </a:p>
        </p:txBody>
      </p:sp>
      <p:sp>
        <p:nvSpPr>
          <p:cNvPr id="9" name="Text 7"/>
          <p:cNvSpPr/>
          <p:nvPr/>
        </p:nvSpPr>
        <p:spPr>
          <a:xfrm>
            <a:off x="0" y="39776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👄  Lips pop with VOICE — b! b! b!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0" y="4480560"/>
            <a:ext cx="9144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🎤  = your turn! I will unmute 3 friends.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2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777240"/>
            <a:ext cx="9144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 d</a:t>
            </a:r>
            <a:endParaRPr lang="en-US" sz="6400" dirty="0"/>
          </a:p>
        </p:txBody>
      </p:sp>
      <p:sp>
        <p:nvSpPr>
          <p:cNvPr id="7" name="Shape 5"/>
          <p:cNvSpPr/>
          <p:nvPr/>
        </p:nvSpPr>
        <p:spPr>
          <a:xfrm>
            <a:off x="640080" y="2103120"/>
            <a:ext cx="3749040" cy="2286000"/>
          </a:xfrm>
          <a:prstGeom prst="roundRect">
            <a:avLst>
              <a:gd name="adj" fmla="val 72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0080" y="224028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NAME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640080" y="274320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“dee”</a:t>
            </a:r>
            <a:endParaRPr lang="en-US" sz="4400" dirty="0"/>
          </a:p>
        </p:txBody>
      </p:sp>
      <p:sp>
        <p:nvSpPr>
          <p:cNvPr id="10" name="Shape 8"/>
          <p:cNvSpPr/>
          <p:nvPr/>
        </p:nvSpPr>
        <p:spPr>
          <a:xfrm>
            <a:off x="4754880" y="2103120"/>
            <a:ext cx="3749040" cy="2286000"/>
          </a:xfrm>
          <a:prstGeom prst="roundRect">
            <a:avLst>
              <a:gd name="adj" fmla="val 72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754880" y="224028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SOUND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4754880" y="274320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/d/</a:t>
            </a:r>
            <a:endParaRPr lang="en-US" sz="4400" dirty="0"/>
          </a:p>
        </p:txBody>
      </p:sp>
      <p:sp>
        <p:nvSpPr>
          <p:cNvPr id="13" name="Text 11"/>
          <p:cNvSpPr/>
          <p:nvPr/>
        </p:nvSpPr>
        <p:spPr>
          <a:xfrm>
            <a:off x="0" y="457200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🐕  dog</a:t>
            </a:r>
            <a:endParaRPr lang="en-US" sz="2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2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CHANT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🔇  Mute ON — say it with me,  3 times!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2103120" y="1737360"/>
            <a:ext cx="4937760" cy="1920240"/>
          </a:xfrm>
          <a:prstGeom prst="roundRect">
            <a:avLst>
              <a:gd name="adj" fmla="val 9524"/>
            </a:avLst>
          </a:prstGeom>
          <a:solidFill>
            <a:srgbClr val="3EE0CF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103120" y="1737360"/>
            <a:ext cx="493776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 /d/</a:t>
            </a:r>
            <a:endParaRPr lang="en-US" sz="11500" dirty="0"/>
          </a:p>
        </p:txBody>
      </p:sp>
      <p:sp>
        <p:nvSpPr>
          <p:cNvPr id="9" name="Text 7"/>
          <p:cNvSpPr/>
          <p:nvPr/>
        </p:nvSpPr>
        <p:spPr>
          <a:xfrm>
            <a:off x="0" y="39776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👄  Tongue taps + voice — d! d! d!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0" y="4480560"/>
            <a:ext cx="9144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🎤  = your turn! I will unmute 3 friends.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2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WARM-UP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🔊  Which letter says  /d/  ?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1463040" y="1645920"/>
            <a:ext cx="6217920" cy="566928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  <a:effectLst>
            <a:outerShdw blurRad="101600" dist="381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463040" y="1645920"/>
            <a:ext cx="6217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FD23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💬  TYPE YOUR ANSWER IN THE CHAT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1188720" y="2514600"/>
            <a:ext cx="6766560" cy="1051560"/>
          </a:xfrm>
          <a:prstGeom prst="roundRect">
            <a:avLst>
              <a:gd name="adj" fmla="val 13043"/>
            </a:avLst>
          </a:prstGeom>
          <a:solidFill>
            <a:srgbClr val="FFFFFF"/>
          </a:solidFill>
          <a:ln w="38100">
            <a:solidFill>
              <a:srgbClr val="9B8C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188720" y="2514600"/>
            <a:ext cx="6766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241F4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Type the letter:   </a:t>
            </a:r>
            <a:r>
              <a:rPr lang="en-US" sz="2400" b="1" dirty="0">
                <a:solidFill>
                  <a:srgbClr val="FF5D5D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B  or  D  ?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0" y="384048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⭐ Stars: type a word that starts with D</a:t>
            </a:r>
            <a:endParaRPr lang="en-US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2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777240"/>
            <a:ext cx="9144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F f</a:t>
            </a:r>
            <a:endParaRPr lang="en-US" sz="6400" dirty="0"/>
          </a:p>
        </p:txBody>
      </p:sp>
      <p:sp>
        <p:nvSpPr>
          <p:cNvPr id="7" name="Shape 5"/>
          <p:cNvSpPr/>
          <p:nvPr/>
        </p:nvSpPr>
        <p:spPr>
          <a:xfrm>
            <a:off x="640080" y="2103120"/>
            <a:ext cx="3749040" cy="2286000"/>
          </a:xfrm>
          <a:prstGeom prst="roundRect">
            <a:avLst>
              <a:gd name="adj" fmla="val 72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0080" y="224028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NAME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640080" y="274320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“ef”</a:t>
            </a:r>
            <a:endParaRPr lang="en-US" sz="4400" dirty="0"/>
          </a:p>
        </p:txBody>
      </p:sp>
      <p:sp>
        <p:nvSpPr>
          <p:cNvPr id="10" name="Shape 8"/>
          <p:cNvSpPr/>
          <p:nvPr/>
        </p:nvSpPr>
        <p:spPr>
          <a:xfrm>
            <a:off x="4754880" y="2103120"/>
            <a:ext cx="3749040" cy="2286000"/>
          </a:xfrm>
          <a:prstGeom prst="roundRect">
            <a:avLst>
              <a:gd name="adj" fmla="val 72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754880" y="224028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SOUND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4754880" y="274320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/fff/</a:t>
            </a:r>
            <a:endParaRPr lang="en-US" sz="4400" dirty="0"/>
          </a:p>
        </p:txBody>
      </p:sp>
      <p:sp>
        <p:nvSpPr>
          <p:cNvPr id="13" name="Text 11"/>
          <p:cNvSpPr/>
          <p:nvPr/>
        </p:nvSpPr>
        <p:spPr>
          <a:xfrm>
            <a:off x="0" y="457200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🐟  fish</a:t>
            </a:r>
            <a:endParaRPr lang="en-US" sz="2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2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CHANT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86868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🔇  Mute ON — say it with me,  3 times!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2103120" y="1737360"/>
            <a:ext cx="4937760" cy="1920240"/>
          </a:xfrm>
          <a:prstGeom prst="roundRect">
            <a:avLst>
              <a:gd name="adj" fmla="val 9524"/>
            </a:avLst>
          </a:prstGeom>
          <a:solidFill>
            <a:srgbClr val="3EE0CF"/>
          </a:solidFill>
          <a:ln/>
          <a:effectLst>
            <a:outerShdw blurRad="127000" dist="508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103120" y="1737360"/>
            <a:ext cx="493776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f /fff/</a:t>
            </a:r>
            <a:endParaRPr lang="en-US" sz="8000" dirty="0"/>
          </a:p>
        </p:txBody>
      </p:sp>
      <p:sp>
        <p:nvSpPr>
          <p:cNvPr id="9" name="Text 7"/>
          <p:cNvSpPr/>
          <p:nvPr/>
        </p:nvSpPr>
        <p:spPr>
          <a:xfrm>
            <a:off x="0" y="39776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👄  Teeth on lip, blow — ffff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0" y="4480560"/>
            <a:ext cx="9144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5A548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🎤  = your turn! I will unmute 3 friends.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DAY 2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452360" y="274320"/>
            <a:ext cx="137160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452360" y="2743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TEACH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0" y="777240"/>
            <a:ext cx="9144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H h</a:t>
            </a:r>
            <a:endParaRPr lang="en-US" sz="6400" dirty="0"/>
          </a:p>
        </p:txBody>
      </p:sp>
      <p:sp>
        <p:nvSpPr>
          <p:cNvPr id="7" name="Shape 5"/>
          <p:cNvSpPr/>
          <p:nvPr/>
        </p:nvSpPr>
        <p:spPr>
          <a:xfrm>
            <a:off x="640080" y="2103120"/>
            <a:ext cx="3749040" cy="2286000"/>
          </a:xfrm>
          <a:prstGeom prst="roundRect">
            <a:avLst>
              <a:gd name="adj" fmla="val 7200"/>
            </a:avLst>
          </a:prstGeom>
          <a:solidFill>
            <a:srgbClr val="FFD2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0080" y="224028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NAME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640080" y="274320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dirty="0">
                <a:solidFill>
                  <a:srgbClr val="241F4E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“aitch”</a:t>
            </a:r>
            <a:endParaRPr lang="en-US" sz="4400" dirty="0"/>
          </a:p>
        </p:txBody>
      </p:sp>
      <p:sp>
        <p:nvSpPr>
          <p:cNvPr id="10" name="Shape 8"/>
          <p:cNvSpPr/>
          <p:nvPr/>
        </p:nvSpPr>
        <p:spPr>
          <a:xfrm>
            <a:off x="4754880" y="2103120"/>
            <a:ext cx="3749040" cy="2286000"/>
          </a:xfrm>
          <a:prstGeom prst="roundRect">
            <a:avLst>
              <a:gd name="adj" fmla="val 7200"/>
            </a:avLst>
          </a:prstGeom>
          <a:solidFill>
            <a:srgbClr val="FF5D5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754880" y="224028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SOUND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4754880" y="274320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dirty="0">
                <a:solidFill>
                  <a:srgbClr val="FFFFFF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/h/</a:t>
            </a:r>
            <a:endParaRPr lang="en-US" sz="4400" dirty="0"/>
          </a:p>
        </p:txBody>
      </p:sp>
      <p:sp>
        <p:nvSpPr>
          <p:cNvPr id="13" name="Text 11"/>
          <p:cNvSpPr/>
          <p:nvPr/>
        </p:nvSpPr>
        <p:spPr>
          <a:xfrm>
            <a:off x="0" y="457200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5A548A"/>
                </a:solidFill>
                <a:latin typeface="Arial Rounded MT Bold" pitchFamily="34" charset="0"/>
                <a:ea typeface="Arial Rounded MT Bold" pitchFamily="34" charset="-122"/>
                <a:cs typeface="Arial Rounded MT Bold" pitchFamily="34" charset="-120"/>
              </a:rPr>
              <a:t>🎩  hat</a:t>
            </a:r>
            <a:endParaRPr lang="en-US" sz="2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1688</Words>
  <Application>Microsoft Macintosh PowerPoint</Application>
  <PresentationFormat>On-screen Show (16:9)</PresentationFormat>
  <Paragraphs>190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Arial Rounded MT Bold</vt:lpstr>
      <vt:lpstr>Helvetica Neue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Murray Cohen</dc:creator>
  <cp:lastModifiedBy>Mary Beth Fielder</cp:lastModifiedBy>
  <cp:revision>3</cp:revision>
  <dcterms:created xsi:type="dcterms:W3CDTF">2026-06-12T18:29:06Z</dcterms:created>
  <dcterms:modified xsi:type="dcterms:W3CDTF">2026-06-23T18:27:39Z</dcterms:modified>
</cp:coreProperties>
</file>