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9"/>
    <p:restoredTop sz="78014"/>
  </p:normalViewPr>
  <p:slideViewPr>
    <p:cSldViewPr snapToGrid="0" snapToObjects="1">
      <p:cViewPr varScale="1">
        <p:scale>
          <a:sx n="130" d="100"/>
          <a:sy n="130" d="100"/>
        </p:scale>
        <p:origin x="1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813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Hi everyone, welcome back. This is the big one — Sound It Out. Today, letters slide together to make a word you can read. We'll go slow: I'll show you the letters, we sound each one, then we slide them together fast — and a word appears. Say every sound out loud with me. Ready? Let's read.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sound this one out. p… a… n. The a is the vowel. Say each sound with me: /p/ … /</a:t>
            </a:r>
            <a:r>
              <a:rPr dirty="0" err="1"/>
              <a:t>aaa</a:t>
            </a:r>
            <a:r>
              <a:rPr dirty="0"/>
              <a:t>/ … /</a:t>
            </a:r>
            <a:r>
              <a:rPr dirty="0" err="1"/>
              <a:t>nnn</a:t>
            </a:r>
            <a:r>
              <a:rPr dirty="0"/>
              <a:t>/. Faster: /p/-/</a:t>
            </a:r>
            <a:r>
              <a:rPr dirty="0" err="1"/>
              <a:t>aaa</a:t>
            </a:r>
            <a:r>
              <a:rPr dirty="0"/>
              <a:t>/-/</a:t>
            </a:r>
            <a:r>
              <a:rPr dirty="0" err="1"/>
              <a:t>nnn</a:t>
            </a:r>
            <a:r>
              <a:rPr dirty="0"/>
              <a:t>/. Now — what's the word? Say it out loud.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…Pan! Yes — pan. Say it with me: /p/-/</a:t>
            </a:r>
            <a:r>
              <a:rPr dirty="0" err="1"/>
              <a:t>aaa</a:t>
            </a:r>
            <a:r>
              <a:rPr dirty="0"/>
              <a:t>/-/</a:t>
            </a:r>
            <a:r>
              <a:rPr dirty="0" err="1"/>
              <a:t>nnn</a:t>
            </a:r>
            <a:r>
              <a:rPr dirty="0"/>
              <a:t>/, pan. Pan. (pause) Good. Do you have a pan at home, for cooking? (pause) Nice.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sound this one out. n… a… p. The a is the vowel. Say each sound with me: /</a:t>
            </a:r>
            <a:r>
              <a:rPr dirty="0" err="1"/>
              <a:t>nnn</a:t>
            </a:r>
            <a:r>
              <a:rPr dirty="0"/>
              <a:t>/ … /</a:t>
            </a:r>
            <a:r>
              <a:rPr dirty="0" err="1"/>
              <a:t>aaa</a:t>
            </a:r>
            <a:r>
              <a:rPr dirty="0"/>
              <a:t>/ … /p/. Faster: /</a:t>
            </a:r>
            <a:r>
              <a:rPr dirty="0" err="1"/>
              <a:t>nnn</a:t>
            </a:r>
            <a:r>
              <a:rPr dirty="0"/>
              <a:t>/-/</a:t>
            </a:r>
            <a:r>
              <a:rPr dirty="0" err="1"/>
              <a:t>aaa</a:t>
            </a:r>
            <a:r>
              <a:rPr dirty="0"/>
              <a:t>/-/p/. Now — what's the word? Say it out loud.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…Nap! Yes — nap. A nap is a little sleep. Say it with me: /</a:t>
            </a:r>
            <a:r>
              <a:rPr dirty="0" err="1"/>
              <a:t>nnn</a:t>
            </a:r>
            <a:r>
              <a:rPr dirty="0"/>
              <a:t>/-/</a:t>
            </a:r>
            <a:r>
              <a:rPr dirty="0" err="1"/>
              <a:t>aaa</a:t>
            </a:r>
            <a:r>
              <a:rPr dirty="0"/>
              <a:t>/-/p/, nap. Nap. (pause) Good. Do you like a nap in the afternoon? (pause) Lovely.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Last one — sound it out. t… a… p. The a is the vowel. Say each sound with me: /t/ … /</a:t>
            </a:r>
            <a:r>
              <a:rPr dirty="0" err="1"/>
              <a:t>aaa</a:t>
            </a:r>
            <a:r>
              <a:rPr dirty="0"/>
              <a:t>/ … /p/. Faster: /t/-/</a:t>
            </a:r>
            <a:r>
              <a:rPr dirty="0" err="1"/>
              <a:t>aaa</a:t>
            </a:r>
            <a:r>
              <a:rPr dirty="0"/>
              <a:t>/-/p/. Now — what's the word? Say it out loud.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…Tap! Yes — tap. The tap is where the water comes out. Say it with me: /t/-/</a:t>
            </a:r>
            <a:r>
              <a:rPr dirty="0" err="1"/>
              <a:t>aaa</a:t>
            </a:r>
            <a:r>
              <a:rPr dirty="0"/>
              <a:t>/-/p/, tap. Tap. (pause) Good. Beautiful reading, all the way through.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Now watch some magic. We change just ONE letter, and the whole word changes. Read each one with me. Rat… change the r to m… mat. (pause) Mat… change the t to p… map. (pause) Map… change the m to n… nap. (pause) Nap… change the n to t… tap. (pause) Wonderful! One little letter changes everything. That's how powerful these sounds 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Before you go — say out loud one word from our chain: mat, map, nap, or tap. Just one, nice and clear. (pause) Listen to yourself say it. You are a reader now — you really are. That's a huge thing, and you did it today. I'm proud of you. See you next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Watch how this works. Letters slide together. Here: m… plus a… plus t. Listen as I sound them and speed up: /mmm/ … /</a:t>
            </a:r>
            <a:r>
              <a:rPr dirty="0" err="1"/>
              <a:t>aaa</a:t>
            </a:r>
            <a:r>
              <a:rPr dirty="0"/>
              <a:t>/ … /t/. /mmm/-/</a:t>
            </a:r>
            <a:r>
              <a:rPr dirty="0" err="1"/>
              <a:t>aaa</a:t>
            </a:r>
            <a:r>
              <a:rPr dirty="0"/>
              <a:t>/-/t/. /</a:t>
            </a:r>
            <a:r>
              <a:rPr dirty="0" err="1"/>
              <a:t>mmmaaat</a:t>
            </a:r>
            <a:r>
              <a:rPr dirty="0"/>
              <a:t>/. Mat! Did you hear it? The sounds slid together into a word. Say it with me, slow then fast: /mmm/ … /</a:t>
            </a:r>
            <a:r>
              <a:rPr dirty="0" err="1"/>
              <a:t>aaa</a:t>
            </a:r>
            <a:r>
              <a:rPr dirty="0"/>
              <a:t>/ … /t/ … mat. (pause) Beautiful. That's blending. We'll do it again and again.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sound this one out. Three letters: r… a… t. The red letter, a, is the vowel. Point along and say each sound with me, slowly: /</a:t>
            </a:r>
            <a:r>
              <a:rPr dirty="0" err="1"/>
              <a:t>rrr</a:t>
            </a:r>
            <a:r>
              <a:rPr dirty="0"/>
              <a:t>/ … /</a:t>
            </a:r>
            <a:r>
              <a:rPr dirty="0" err="1"/>
              <a:t>aaa</a:t>
            </a:r>
            <a:r>
              <a:rPr dirty="0"/>
              <a:t>/ … /t/. Again, a little faster: /</a:t>
            </a:r>
            <a:r>
              <a:rPr dirty="0" err="1"/>
              <a:t>rrr</a:t>
            </a:r>
            <a:r>
              <a:rPr dirty="0"/>
              <a:t>/-/</a:t>
            </a:r>
            <a:r>
              <a:rPr dirty="0" err="1"/>
              <a:t>aaa</a:t>
            </a:r>
            <a:r>
              <a:rPr dirty="0"/>
              <a:t>/-/t/. Now fast — what's the word? Say it out loud.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…Rat! Yes — rat. Say it with me: /</a:t>
            </a:r>
            <a:r>
              <a:rPr dirty="0" err="1"/>
              <a:t>rrr</a:t>
            </a:r>
            <a:r>
              <a:rPr dirty="0"/>
              <a:t>/-/</a:t>
            </a:r>
            <a:r>
              <a:rPr dirty="0" err="1"/>
              <a:t>aaa</a:t>
            </a:r>
            <a:r>
              <a:rPr dirty="0"/>
              <a:t>/-/t/, rat. Rat. (pause) Good. Is this a rat? Do you have a rat near your home? (pause) You read that word by sounding it out. Beautiful.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sound this one out. m… a… p. The a is our vowel, in red. Say each sound with me, slowly: /mmm/ … /</a:t>
            </a:r>
            <a:r>
              <a:rPr dirty="0" err="1"/>
              <a:t>aaa</a:t>
            </a:r>
            <a:r>
              <a:rPr dirty="0"/>
              <a:t>/ … /p/. A little faster: /mmm/-/</a:t>
            </a:r>
            <a:r>
              <a:rPr dirty="0" err="1"/>
              <a:t>aaa</a:t>
            </a:r>
            <a:r>
              <a:rPr dirty="0"/>
              <a:t>/-/p/. Now — what's the word? Say it out loud.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…Map! Yes — map. Say it with me: /mmm/-/</a:t>
            </a:r>
            <a:r>
              <a:rPr dirty="0" err="1"/>
              <a:t>aaa</a:t>
            </a:r>
            <a:r>
              <a:rPr dirty="0"/>
              <a:t>/-/p/, map. Map. (pause) Good. Is this a map? Do you have a map at home? (pause) Lovely reading.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sound this one out. m… a… n. The a is the vowel. Say each sound with me, slowly: /mmm/ … /</a:t>
            </a:r>
            <a:r>
              <a:rPr dirty="0" err="1"/>
              <a:t>aaa</a:t>
            </a:r>
            <a:r>
              <a:rPr dirty="0"/>
              <a:t>/ … /</a:t>
            </a:r>
            <a:r>
              <a:rPr dirty="0" err="1"/>
              <a:t>nnn</a:t>
            </a:r>
            <a:r>
              <a:rPr dirty="0"/>
              <a:t>/. Faster: /mmm/-/</a:t>
            </a:r>
            <a:r>
              <a:rPr dirty="0" err="1"/>
              <a:t>aaa</a:t>
            </a:r>
            <a:r>
              <a:rPr dirty="0"/>
              <a:t>/-/</a:t>
            </a:r>
            <a:r>
              <a:rPr dirty="0" err="1"/>
              <a:t>nnn</a:t>
            </a:r>
            <a:r>
              <a:rPr dirty="0"/>
              <a:t>/. Now — what's the word? Say it out loud.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…Man! Yes — man. Say it with me: /mmm/-/</a:t>
            </a:r>
            <a:r>
              <a:rPr dirty="0" err="1"/>
              <a:t>aaa</a:t>
            </a:r>
            <a:r>
              <a:rPr dirty="0"/>
              <a:t>/-/</a:t>
            </a:r>
            <a:r>
              <a:rPr dirty="0" err="1"/>
              <a:t>nnn</a:t>
            </a:r>
            <a:r>
              <a:rPr dirty="0"/>
              <a:t>/, man. Man. (pause) Good. You're reading real words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check what you can do. I'll say a word slowly, and you spell it — say each letter out loud. Listen: "map" … /mmm/-/</a:t>
            </a:r>
            <a:r>
              <a:rPr dirty="0" err="1"/>
              <a:t>aaa</a:t>
            </a:r>
            <a:r>
              <a:rPr dirty="0"/>
              <a:t>/-/p/. What letters? (pause) M-A-P. Yes! Now: "man" … /mmm/-/</a:t>
            </a:r>
            <a:r>
              <a:rPr dirty="0" err="1"/>
              <a:t>aaa</a:t>
            </a:r>
            <a:r>
              <a:rPr dirty="0"/>
              <a:t>/-/</a:t>
            </a:r>
            <a:r>
              <a:rPr dirty="0" err="1"/>
              <a:t>nnn</a:t>
            </a:r>
            <a:r>
              <a:rPr dirty="0"/>
              <a:t>/. (pause) M-A-N. Beautiful — you're hearing the sounds AND finding the letters. That's a big moment.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06397" y="140772"/>
            <a:ext cx="63433" cy="63433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990656" y="4807270"/>
            <a:ext cx="62780" cy="62780"/>
          </a:xfrm>
          <a:prstGeom prst="ellipse">
            <a:avLst/>
          </a:prstGeom>
          <a:solidFill>
            <a:srgbClr val="FFFFFF">
              <a:alpha val="6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65939" y="4485920"/>
            <a:ext cx="38984" cy="38984"/>
          </a:xfrm>
          <a:prstGeom prst="ellipse">
            <a:avLst/>
          </a:prstGeom>
          <a:solidFill>
            <a:srgbClr val="FFFFFF">
              <a:alpha val="6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101014" y="4787955"/>
            <a:ext cx="52484" cy="52484"/>
          </a:xfrm>
          <a:prstGeom prst="ellipse">
            <a:avLst/>
          </a:prstGeom>
          <a:solidFill>
            <a:srgbClr val="FFFFFF">
              <a:alpha val="6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010775" y="103175"/>
            <a:ext cx="36691" cy="36691"/>
          </a:xfrm>
          <a:prstGeom prst="ellipse">
            <a:avLst/>
          </a:prstGeom>
          <a:solidFill>
            <a:srgbClr val="FFFFFF">
              <a:alpha val="5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245787" y="4633977"/>
            <a:ext cx="52853" cy="52853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361290" y="579678"/>
            <a:ext cx="43241" cy="43241"/>
          </a:xfrm>
          <a:prstGeom prst="ellipse">
            <a:avLst/>
          </a:prstGeom>
          <a:solidFill>
            <a:srgbClr val="FFFFFF">
              <a:alpha val="7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477819" y="489153"/>
            <a:ext cx="68953" cy="68953"/>
          </a:xfrm>
          <a:prstGeom prst="ellipse">
            <a:avLst/>
          </a:prstGeom>
          <a:solidFill>
            <a:srgbClr val="FFFFFF">
              <a:alpha val="4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069375" y="4298635"/>
            <a:ext cx="28529" cy="28529"/>
          </a:xfrm>
          <a:prstGeom prst="ellipse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44854" y="4786378"/>
            <a:ext cx="62431" cy="62431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45598" y="4121099"/>
            <a:ext cx="54056" cy="54056"/>
          </a:xfrm>
          <a:prstGeom prst="ellipse">
            <a:avLst/>
          </a:prstGeom>
          <a:solidFill>
            <a:srgbClr val="FFFFFF">
              <a:alpha val="3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957844" y="4731201"/>
            <a:ext cx="46816" cy="46816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327081" y="4356950"/>
            <a:ext cx="53475" cy="53475"/>
          </a:xfrm>
          <a:prstGeom prst="ellipse">
            <a:avLst/>
          </a:prstGeom>
          <a:solidFill>
            <a:srgbClr val="FFFFFF">
              <a:alpha val="3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978497" y="140294"/>
            <a:ext cx="61607" cy="61607"/>
          </a:xfrm>
          <a:prstGeom prst="ellipse">
            <a:avLst/>
          </a:prstGeom>
          <a:solidFill>
            <a:srgbClr val="FFFFFF">
              <a:alpha val="4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164932" y="756043"/>
            <a:ext cx="32152" cy="32152"/>
          </a:xfrm>
          <a:prstGeom prst="ellipse">
            <a:avLst/>
          </a:prstGeom>
          <a:solidFill>
            <a:srgbClr val="FFFFFF">
              <a:alpha val="6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137752" y="4571810"/>
            <a:ext cx="60073" cy="60073"/>
          </a:xfrm>
          <a:prstGeom prst="ellipse">
            <a:avLst/>
          </a:prstGeom>
          <a:solidFill>
            <a:srgbClr val="FFFFFF">
              <a:alpha val="7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1940905" y="179174"/>
            <a:ext cx="67036" cy="67036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27163" y="4736915"/>
            <a:ext cx="54378" cy="54378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575663" y="426161"/>
            <a:ext cx="51497" cy="51497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857788" y="385021"/>
            <a:ext cx="57198" cy="57198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984140" y="4393052"/>
            <a:ext cx="47789" cy="47789"/>
          </a:xfrm>
          <a:prstGeom prst="ellipse">
            <a:avLst/>
          </a:prstGeom>
          <a:solidFill>
            <a:srgbClr val="FFFFFF">
              <a:alpha val="5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670794" y="4597638"/>
            <a:ext cx="34909" cy="34909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7339701" y="247372"/>
            <a:ext cx="41354" cy="41354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360813" y="4813110"/>
            <a:ext cx="63669" cy="63669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3287104" y="4517538"/>
            <a:ext cx="31115" cy="31115"/>
          </a:xfrm>
          <a:prstGeom prst="ellipse">
            <a:avLst/>
          </a:prstGeom>
          <a:solidFill>
            <a:srgbClr val="FFFFFF">
              <a:alpha val="6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5827905" y="159299"/>
            <a:ext cx="72167" cy="72167"/>
          </a:xfrm>
          <a:prstGeom prst="ellipse">
            <a:avLst/>
          </a:prstGeom>
          <a:solidFill>
            <a:srgbClr val="FFFFFF">
              <a:alpha val="4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8088765" y="4099831"/>
            <a:ext cx="54482" cy="54482"/>
          </a:xfrm>
          <a:prstGeom prst="ellipse">
            <a:avLst/>
          </a:prstGeom>
          <a:solidFill>
            <a:srgbClr val="FFFFFF">
              <a:alpha val="5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698090" y="4502022"/>
            <a:ext cx="29757" cy="29757"/>
          </a:xfrm>
          <a:prstGeom prst="ellipse">
            <a:avLst/>
          </a:prstGeom>
          <a:solidFill>
            <a:srgbClr val="FFFFFF">
              <a:alpha val="3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7562998" y="204292"/>
            <a:ext cx="39392" cy="39392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6711966" y="319317"/>
            <a:ext cx="65581" cy="65581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5385166" y="295117"/>
            <a:ext cx="70055" cy="70055"/>
          </a:xfrm>
          <a:prstGeom prst="ellipse">
            <a:avLst/>
          </a:prstGeom>
          <a:solidFill>
            <a:srgbClr val="FFFFFF">
              <a:alpha val="4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7149914" y="546792"/>
            <a:ext cx="32756" cy="32756"/>
          </a:xfrm>
          <a:prstGeom prst="ellipse">
            <a:avLst/>
          </a:prstGeom>
          <a:solidFill>
            <a:srgbClr val="FFFFFF">
              <a:alpha val="7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7839482" y="430348"/>
            <a:ext cx="71211" cy="71211"/>
          </a:xfrm>
          <a:prstGeom prst="ellipse">
            <a:avLst/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5981752" y="4389750"/>
            <a:ext cx="42132" cy="42132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606534" y="4273520"/>
            <a:ext cx="67167" cy="67167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2848429" y="567537"/>
            <a:ext cx="34727" cy="34727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5437691" y="4351600"/>
            <a:ext cx="39422" cy="39422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2606134" y="498879"/>
            <a:ext cx="56334" cy="56334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5777977" y="4488293"/>
            <a:ext cx="43789" cy="43789"/>
          </a:xfrm>
          <a:prstGeom prst="ellipse">
            <a:avLst/>
          </a:prstGeom>
          <a:solidFill>
            <a:srgbClr val="FFFFFF">
              <a:alpha val="7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4645537" y="82925"/>
            <a:ext cx="40909" cy="40909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kern="0" spc="4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U R R A Y ' S   E N G L I S H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 It Out!</a:t>
            </a:r>
            <a:endParaRPr lang="en-US" sz="4600" dirty="0"/>
          </a:p>
        </p:txBody>
      </p:sp>
      <p:sp>
        <p:nvSpPr>
          <p:cNvPr id="44" name="Text 4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B8C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 + a + t  =  a word you can read</a:t>
            </a:r>
            <a:endParaRPr lang="en-US" sz="2000" dirty="0"/>
          </a:p>
        </p:txBody>
      </p:sp>
      <p:sp>
        <p:nvSpPr>
          <p:cNvPr id="45" name="Shape 43"/>
          <p:cNvSpPr/>
          <p:nvPr/>
        </p:nvSpPr>
        <p:spPr>
          <a:xfrm>
            <a:off x="3749040" y="3200400"/>
            <a:ext cx="1645920" cy="685800"/>
          </a:xfrm>
          <a:prstGeom prst="roundRect">
            <a:avLst>
              <a:gd name="adj" fmla="val 49333"/>
            </a:avLst>
          </a:prstGeom>
          <a:solidFill>
            <a:srgbClr val="FFD23F"/>
          </a:solidFill>
          <a:ln/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3749040" y="320040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2600" dirty="0"/>
          </a:p>
        </p:txBody>
      </p:sp>
      <p:sp>
        <p:nvSpPr>
          <p:cNvPr id="47" name="Text 45"/>
          <p:cNvSpPr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murraycohen.com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🧱  Sound it out!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82880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82880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</a:t>
            </a:r>
            <a:endParaRPr lang="en-US" sz="7600" dirty="0"/>
          </a:p>
        </p:txBody>
      </p:sp>
      <p:sp>
        <p:nvSpPr>
          <p:cNvPr id="9" name="Shape 7"/>
          <p:cNvSpPr/>
          <p:nvPr/>
        </p:nvSpPr>
        <p:spPr>
          <a:xfrm>
            <a:off x="379476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9476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7600" dirty="0"/>
          </a:p>
        </p:txBody>
      </p:sp>
      <p:sp>
        <p:nvSpPr>
          <p:cNvPr id="11" name="Shape 9"/>
          <p:cNvSpPr/>
          <p:nvPr/>
        </p:nvSpPr>
        <p:spPr>
          <a:xfrm>
            <a:off x="576072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76072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endParaRPr lang="en-US" sz="7600" dirty="0"/>
          </a:p>
        </p:txBody>
      </p:sp>
      <p:sp>
        <p:nvSpPr>
          <p:cNvPr id="13" name="Text 11"/>
          <p:cNvSpPr/>
          <p:nvPr/>
        </p:nvSpPr>
        <p:spPr>
          <a:xfrm>
            <a:off x="0" y="36576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 — aaa — nnn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0" y="4526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🔴 red = vowel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You read it!  🎉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763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🍳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pan</a:t>
            </a:r>
            <a:endParaRPr lang="en-US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🧱  Sound it out!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82880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82880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endParaRPr lang="en-US" sz="7600" dirty="0"/>
          </a:p>
        </p:txBody>
      </p:sp>
      <p:sp>
        <p:nvSpPr>
          <p:cNvPr id="9" name="Shape 7"/>
          <p:cNvSpPr/>
          <p:nvPr/>
        </p:nvSpPr>
        <p:spPr>
          <a:xfrm>
            <a:off x="379476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9476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7600" dirty="0"/>
          </a:p>
        </p:txBody>
      </p:sp>
      <p:sp>
        <p:nvSpPr>
          <p:cNvPr id="11" name="Shape 9"/>
          <p:cNvSpPr/>
          <p:nvPr/>
        </p:nvSpPr>
        <p:spPr>
          <a:xfrm>
            <a:off x="576072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76072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</a:t>
            </a:r>
            <a:endParaRPr lang="en-US" sz="7600" dirty="0"/>
          </a:p>
        </p:txBody>
      </p:sp>
      <p:sp>
        <p:nvSpPr>
          <p:cNvPr id="13" name="Text 11"/>
          <p:cNvSpPr/>
          <p:nvPr/>
        </p:nvSpPr>
        <p:spPr>
          <a:xfrm>
            <a:off x="0" y="36576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nnn — aaa — p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0" y="4526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🔴 red = vowel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You read it!  🎉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763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0" descr="/sessions/tender-peaceful-tesla/mnt/SUMMER PRONUNCIATION/2026 READY FOR CLASS — 11 DAY SEQUENCE/art/hammock-nap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356" y="1664208"/>
            <a:ext cx="2165287" cy="18745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nap</a:t>
            </a:r>
            <a:endParaRPr lang="en-US" sz="4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🧱  Sound it out!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82880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82880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</a:t>
            </a:r>
            <a:endParaRPr lang="en-US" sz="7600" dirty="0"/>
          </a:p>
        </p:txBody>
      </p:sp>
      <p:sp>
        <p:nvSpPr>
          <p:cNvPr id="9" name="Shape 7"/>
          <p:cNvSpPr/>
          <p:nvPr/>
        </p:nvSpPr>
        <p:spPr>
          <a:xfrm>
            <a:off x="379476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9476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7600" dirty="0"/>
          </a:p>
        </p:txBody>
      </p:sp>
      <p:sp>
        <p:nvSpPr>
          <p:cNvPr id="11" name="Shape 9"/>
          <p:cNvSpPr/>
          <p:nvPr/>
        </p:nvSpPr>
        <p:spPr>
          <a:xfrm>
            <a:off x="576072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76072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</a:t>
            </a:r>
            <a:endParaRPr lang="en-US" sz="7600" dirty="0"/>
          </a:p>
        </p:txBody>
      </p:sp>
      <p:sp>
        <p:nvSpPr>
          <p:cNvPr id="13" name="Text 11"/>
          <p:cNvSpPr/>
          <p:nvPr/>
        </p:nvSpPr>
        <p:spPr>
          <a:xfrm>
            <a:off x="0" y="36576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 — aaa — p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0" y="4526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🔴 red = vowel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You read it!  🎉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763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🚰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tap</a:t>
            </a:r>
            <a:endParaRPr lang="en-US"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MAGIC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🪄  Change ONE letter…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0" y="1783080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rat</a:t>
            </a:r>
            <a:r>
              <a:rPr lang="en-US" sz="4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40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</a:t>
            </a: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at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0" y="2496312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mat</a:t>
            </a:r>
            <a:r>
              <a:rPr lang="en-US" sz="4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</a:t>
            </a:r>
            <a:r>
              <a:rPr lang="en-US" sz="40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0" y="3209544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map</a:t>
            </a:r>
            <a:r>
              <a:rPr lang="en-US" sz="4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40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ap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0" y="3922776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nap</a:t>
            </a:r>
            <a:r>
              <a:rPr lang="en-US" sz="4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40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</a:t>
            </a: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ap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80318" y="524978"/>
            <a:ext cx="55738" cy="55738"/>
          </a:xfrm>
          <a:prstGeom prst="ellipse">
            <a:avLst/>
          </a:prstGeom>
          <a:solidFill>
            <a:srgbClr val="FFFFFF">
              <a:alpha val="6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2803729" y="178784"/>
            <a:ext cx="72947" cy="72947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040359" y="160020"/>
            <a:ext cx="50316" cy="50316"/>
          </a:xfrm>
          <a:prstGeom prst="ellipse">
            <a:avLst/>
          </a:prstGeom>
          <a:solidFill>
            <a:srgbClr val="FFFFFF">
              <a:alpha val="2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86103" y="747532"/>
            <a:ext cx="69010" cy="69010"/>
          </a:xfrm>
          <a:prstGeom prst="ellipse">
            <a:avLst/>
          </a:prstGeom>
          <a:solidFill>
            <a:srgbClr val="FFFFFF">
              <a:alpha val="6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800317" y="315304"/>
            <a:ext cx="28137" cy="28137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111812" y="392163"/>
            <a:ext cx="66460" cy="66460"/>
          </a:xfrm>
          <a:prstGeom prst="ellipse">
            <a:avLst/>
          </a:prstGeom>
          <a:solidFill>
            <a:srgbClr val="FFFFFF">
              <a:alpha val="6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764715" y="4514583"/>
            <a:ext cx="65326" cy="6532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517034" y="4470199"/>
            <a:ext cx="72737" cy="72737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212888" y="4261471"/>
            <a:ext cx="35909" cy="35909"/>
          </a:xfrm>
          <a:prstGeom prst="ellipse">
            <a:avLst/>
          </a:prstGeom>
          <a:solidFill>
            <a:srgbClr val="FFFFFF">
              <a:alpha val="4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8144400" y="696024"/>
            <a:ext cx="61365" cy="61365"/>
          </a:xfrm>
          <a:prstGeom prst="ellipse">
            <a:avLst/>
          </a:prstGeom>
          <a:solidFill>
            <a:srgbClr val="FFFFFF">
              <a:alpha val="4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697736" y="4757735"/>
            <a:ext cx="64385" cy="64385"/>
          </a:xfrm>
          <a:prstGeom prst="ellipse">
            <a:avLst/>
          </a:prstGeom>
          <a:solidFill>
            <a:srgbClr val="FFFFFF">
              <a:alpha val="7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965040" y="4723317"/>
            <a:ext cx="61324" cy="61324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394710" y="4497366"/>
            <a:ext cx="39386" cy="39386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500604" y="38748"/>
            <a:ext cx="45228" cy="45228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1361008" y="591920"/>
            <a:ext cx="30158" cy="30158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219917" y="526374"/>
            <a:ext cx="62702" cy="6270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222144" y="4819391"/>
            <a:ext cx="38370" cy="38370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709542" y="44662"/>
            <a:ext cx="65661" cy="65661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743188" y="4429920"/>
            <a:ext cx="42305" cy="42305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47998" y="577680"/>
            <a:ext cx="43974" cy="4397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741097" y="17381"/>
            <a:ext cx="32510" cy="32510"/>
          </a:xfrm>
          <a:prstGeom prst="ellipse">
            <a:avLst/>
          </a:prstGeom>
          <a:solidFill>
            <a:srgbClr val="FFFFFF">
              <a:alpha val="6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722567" y="4428031"/>
            <a:ext cx="28591" cy="28591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898510" y="4424428"/>
            <a:ext cx="40341" cy="40341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554696" y="634457"/>
            <a:ext cx="58320" cy="58320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5728159" y="4436931"/>
            <a:ext cx="42511" cy="42511"/>
          </a:xfrm>
          <a:prstGeom prst="ellipse">
            <a:avLst/>
          </a:prstGeom>
          <a:solidFill>
            <a:srgbClr val="FFFFFF">
              <a:alpha val="3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865728" y="691562"/>
            <a:ext cx="71252" cy="71252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5404678" y="608952"/>
            <a:ext cx="28774" cy="28774"/>
          </a:xfrm>
          <a:prstGeom prst="ellipse">
            <a:avLst/>
          </a:prstGeom>
          <a:solidFill>
            <a:srgbClr val="FFFFFF">
              <a:alpha val="5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7325838" y="105510"/>
            <a:ext cx="33113" cy="33113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651378" y="4195044"/>
            <a:ext cx="28103" cy="28103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305964" y="4097375"/>
            <a:ext cx="60343" cy="60343"/>
          </a:xfrm>
          <a:prstGeom prst="ellipse">
            <a:avLst/>
          </a:prstGeom>
          <a:solidFill>
            <a:srgbClr val="FFFFFF">
              <a:alpha val="6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0" y="105156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🎟️  Exit Ticket</a:t>
            </a:r>
            <a:endParaRPr lang="en-US" sz="3800" dirty="0"/>
          </a:p>
        </p:txBody>
      </p:sp>
      <p:sp>
        <p:nvSpPr>
          <p:cNvPr id="33" name="Text 31"/>
          <p:cNvSpPr/>
          <p:nvPr/>
        </p:nvSpPr>
        <p:spPr>
          <a:xfrm>
            <a:off x="0" y="19202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Before you go — type in the chat: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0" y="246888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 word from the chain: mat · map · nap · tap ✏️</a:t>
            </a:r>
            <a:endParaRPr lang="en-US" sz="3200" dirty="0"/>
          </a:p>
        </p:txBody>
      </p:sp>
      <p:sp>
        <p:nvSpPr>
          <p:cNvPr id="35" name="Text 33"/>
          <p:cNvSpPr/>
          <p:nvPr/>
        </p:nvSpPr>
        <p:spPr>
          <a:xfrm>
            <a:off x="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B8C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You are READERS now!  👋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Letters slide together…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0" y="210312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</a:t>
            </a:r>
            <a:r>
              <a:rPr lang="en-US" sz="6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+  </a:t>
            </a:r>
            <a:r>
              <a:rPr lang="en-US" sz="6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r>
              <a:rPr lang="en-US" sz="6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+  </a:t>
            </a: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</a:t>
            </a:r>
            <a:r>
              <a:rPr lang="en-US" sz="6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64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mat</a:t>
            </a:r>
            <a:endParaRPr lang="en-US" sz="6400" dirty="0"/>
          </a:p>
        </p:txBody>
      </p:sp>
      <p:sp>
        <p:nvSpPr>
          <p:cNvPr id="8" name="Text 6"/>
          <p:cNvSpPr/>
          <p:nvPr/>
        </p:nvSpPr>
        <p:spPr>
          <a:xfrm>
            <a:off x="0" y="35661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Say each sound slowly … then say them FAST!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🧱  Sound it out!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82880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82880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</a:t>
            </a:r>
            <a:endParaRPr lang="en-US" sz="7600" dirty="0"/>
          </a:p>
        </p:txBody>
      </p:sp>
      <p:sp>
        <p:nvSpPr>
          <p:cNvPr id="9" name="Shape 7"/>
          <p:cNvSpPr/>
          <p:nvPr/>
        </p:nvSpPr>
        <p:spPr>
          <a:xfrm>
            <a:off x="379476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9476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7600" dirty="0"/>
          </a:p>
        </p:txBody>
      </p:sp>
      <p:sp>
        <p:nvSpPr>
          <p:cNvPr id="11" name="Shape 9"/>
          <p:cNvSpPr/>
          <p:nvPr/>
        </p:nvSpPr>
        <p:spPr>
          <a:xfrm>
            <a:off x="576072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76072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</a:t>
            </a:r>
            <a:endParaRPr lang="en-US" sz="7600" dirty="0"/>
          </a:p>
        </p:txBody>
      </p:sp>
      <p:sp>
        <p:nvSpPr>
          <p:cNvPr id="13" name="Text 11"/>
          <p:cNvSpPr/>
          <p:nvPr/>
        </p:nvSpPr>
        <p:spPr>
          <a:xfrm>
            <a:off x="0" y="36576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rrr — aaa — t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0" y="4526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🔴 red = vowel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You read it!  🎉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763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🐀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rat</a:t>
            </a:r>
            <a:endParaRPr lang="en-US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🧱  Sound it out!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82880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82880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</a:t>
            </a:r>
            <a:endParaRPr lang="en-US" sz="7600" dirty="0"/>
          </a:p>
        </p:txBody>
      </p:sp>
      <p:sp>
        <p:nvSpPr>
          <p:cNvPr id="9" name="Shape 7"/>
          <p:cNvSpPr/>
          <p:nvPr/>
        </p:nvSpPr>
        <p:spPr>
          <a:xfrm>
            <a:off x="379476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9476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7600" dirty="0"/>
          </a:p>
        </p:txBody>
      </p:sp>
      <p:sp>
        <p:nvSpPr>
          <p:cNvPr id="11" name="Shape 9"/>
          <p:cNvSpPr/>
          <p:nvPr/>
        </p:nvSpPr>
        <p:spPr>
          <a:xfrm>
            <a:off x="576072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76072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</a:t>
            </a:r>
            <a:endParaRPr lang="en-US" sz="7600" dirty="0"/>
          </a:p>
        </p:txBody>
      </p:sp>
      <p:sp>
        <p:nvSpPr>
          <p:cNvPr id="13" name="Text 11"/>
          <p:cNvSpPr/>
          <p:nvPr/>
        </p:nvSpPr>
        <p:spPr>
          <a:xfrm>
            <a:off x="0" y="36576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mmm — aaa — p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0" y="4526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🔴 red = vowel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You read it!  🎉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763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🗺️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map</a:t>
            </a:r>
            <a:endParaRPr lang="en-US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🧱  Sound it out!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82880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82880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</a:t>
            </a:r>
            <a:endParaRPr lang="en-US" sz="7600" dirty="0"/>
          </a:p>
        </p:txBody>
      </p:sp>
      <p:sp>
        <p:nvSpPr>
          <p:cNvPr id="9" name="Shape 7"/>
          <p:cNvSpPr/>
          <p:nvPr/>
        </p:nvSpPr>
        <p:spPr>
          <a:xfrm>
            <a:off x="379476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79476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7600" dirty="0"/>
          </a:p>
        </p:txBody>
      </p:sp>
      <p:sp>
        <p:nvSpPr>
          <p:cNvPr id="11" name="Shape 9"/>
          <p:cNvSpPr/>
          <p:nvPr/>
        </p:nvSpPr>
        <p:spPr>
          <a:xfrm>
            <a:off x="576072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76072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endParaRPr lang="en-US" sz="7600" dirty="0"/>
          </a:p>
        </p:txBody>
      </p:sp>
      <p:sp>
        <p:nvSpPr>
          <p:cNvPr id="13" name="Text 11"/>
          <p:cNvSpPr/>
          <p:nvPr/>
        </p:nvSpPr>
        <p:spPr>
          <a:xfrm>
            <a:off x="0" y="36576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mmm — aaa — nnn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0" y="4526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🔴 red = vowel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You read it!  🎉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763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👨</a:t>
            </a:r>
            <a:endParaRPr lang="en-US" sz="15000" dirty="0"/>
          </a:p>
        </p:txBody>
      </p:sp>
      <p:sp>
        <p:nvSpPr>
          <p:cNvPr id="9" name="Text 7"/>
          <p:cNvSpPr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man</a:t>
            </a:r>
            <a:endParaRPr lang="en-US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WARM-UP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🔊  I say a word — YOU type it!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463040" y="164592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63040" y="164592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YOUR ANSWER IN THE CHAT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188720" y="2514600"/>
            <a:ext cx="6766560" cy="105156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88720" y="2514600"/>
            <a:ext cx="6766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 say </a:t>
            </a:r>
            <a:r>
              <a:rPr lang="en-US" sz="2400" b="1" dirty="0">
                <a:solidFill>
                  <a:srgbClr val="FF5D5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“mat”</a:t>
            </a:r>
            <a:r>
              <a:rPr lang="en-US" sz="2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→  you type </a:t>
            </a:r>
            <a:r>
              <a:rPr lang="en-US" sz="24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a t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⭐ Stars: I say TWO words!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1509</Words>
  <Application>Microsoft Macintosh PowerPoint</Application>
  <PresentationFormat>On-screen Show (16:9)</PresentationFormat>
  <Paragraphs>172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Arial Rounded MT Bold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Murray Cohen</dc:creator>
  <cp:lastModifiedBy>Mary Beth Fielder</cp:lastModifiedBy>
  <cp:revision>7</cp:revision>
  <dcterms:created xsi:type="dcterms:W3CDTF">2026-06-12T19:46:28Z</dcterms:created>
  <dcterms:modified xsi:type="dcterms:W3CDTF">2026-06-23T18:28:22Z</dcterms:modified>
</cp:coreProperties>
</file>