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58"/>
  </p:normalViewPr>
  <p:slideViewPr>
    <p:cSldViewPr snapToGrid="0" snapToObjects="1">
      <p:cViewPr varScale="1">
        <p:scale>
          <a:sx n="160" d="100"/>
          <a:sy n="160" d="100"/>
        </p:scale>
        <p:origin x="784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044161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Big energy. 'You can read words now! Ready for a challenge? We push further!' Point at the rocket. 'Change ONE letter — and you read a NEW word.'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Class reads line 1: 'A CAT on a mat.' Then: 'Watch! Change ONE letter. C becomes R…' Class reads: 'A RAT on a mat!' Circle: 'Is it a cat? No! A RAT!' Then point at the band — students read the -at family: cat, hat, mat, rat.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Read line 1 together. 'Change one letter: M becomes V…' Class reads: 'A VAN and a fan!' Circle: 'Does the man have a van? No! A PAN.' Read the -an family from the band.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Read line 1. Mime sleeping. 'Change one letter: N becomes M…' Class reads: 'Look at the MAP!' Circle: 'Do we sleep on a map? No! We take a NAP.' Read the -ap family from the band.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'You see these signs EVERY day. Read this one!' (STOP) 'And this one!' (EXIT) Circle: 'Where do you see EXIT?' Elicit: the store, the school, the bus. 'You are reading real English in the real world!'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Class reads pair 1: 'A BIG dog.' Class reads pair 2: 'A WET cat!' Circle: 'Is the DOG wet? No! The CAT is wet. Is the cat big? No! The DOG is big.' Two words together — they can read the pair.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Celebrate. Point at each: 'STOP. EXIT. A big dog. You READ all of these!' Homework beat: 'Today, on the street, read ONE sign. Tell me tomorrow.'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7/13/26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7/13/26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7/13/26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20040" y="274320"/>
            <a:ext cx="1417320" cy="457200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500" b="1">
                <a:solidFill>
                  <a:srgbClr val="FFFFFF"/>
                </a:solidFill>
                <a:latin typeface="Arial Rounded MT Bold"/>
              </a:rPr>
              <a:t>DAY 2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086600" y="274320"/>
            <a:ext cx="1737360" cy="457200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PUSH FURTHER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914400"/>
            <a:ext cx="91440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>
                <a:solidFill>
                  <a:srgbClr val="241F4E"/>
                </a:solidFill>
                <a:latin typeface="Arial Rounded MT Bold"/>
              </a:rPr>
              <a:t>🚀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2148840"/>
            <a:ext cx="91440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4400" b="1">
                <a:solidFill>
                  <a:srgbClr val="FF5D5D"/>
                </a:solidFill>
                <a:latin typeface="Arial Rounded MT Bold"/>
              </a:rPr>
              <a:t>Push Further!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3154680"/>
            <a:ext cx="91440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1">
                <a:solidFill>
                  <a:srgbClr val="241F4E"/>
                </a:solidFill>
                <a:latin typeface="Arial Rounded MT Bold"/>
              </a:rPr>
              <a:t>Change one letter — read a NEW word!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291840" y="3886200"/>
            <a:ext cx="2560320" cy="548640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600" b="1">
                <a:solidFill>
                  <a:srgbClr val="241F4E"/>
                </a:solidFill>
                <a:latin typeface="Arial Rounded MT Bold"/>
              </a:rPr>
              <a:t>Extra challenge!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20040" y="274320"/>
            <a:ext cx="1417320" cy="457200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500" b="1">
                <a:solidFill>
                  <a:srgbClr val="FFFFFF"/>
                </a:solidFill>
                <a:latin typeface="Arial Rounded MT Bold"/>
              </a:rPr>
              <a:t>DAY 2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086600" y="274320"/>
            <a:ext cx="1737360" cy="457200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PUSH FURTHER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347472" y="960120"/>
            <a:ext cx="2834640" cy="320040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3566160" y="1234440"/>
            <a:ext cx="5257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1">
                <a:solidFill>
                  <a:srgbClr val="5A548A"/>
                </a:solidFill>
                <a:latin typeface="Arial Rounded MT Bold"/>
              </a:rPr>
              <a:t>Read it  👀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566160" y="1691640"/>
            <a:ext cx="525780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500" b="1">
                <a:solidFill>
                  <a:srgbClr val="241F4E"/>
                </a:solidFill>
                <a:latin typeface="Arial Rounded MT Bold"/>
              </a:rPr>
              <a:t>A CAT on a mat.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66160" y="2697480"/>
            <a:ext cx="5257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1">
                <a:solidFill>
                  <a:srgbClr val="5A548A"/>
                </a:solidFill>
                <a:latin typeface="Arial Rounded MT Bold"/>
              </a:rPr>
              <a:t>Change one letter!  🔁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566160" y="3154680"/>
            <a:ext cx="5257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900" b="1">
                <a:solidFill>
                  <a:srgbClr val="FF5D5D"/>
                </a:solidFill>
                <a:latin typeface="Arial Rounded MT Bold"/>
              </a:rPr>
              <a:t>A RAT on a mat!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566160" y="4069080"/>
            <a:ext cx="5257800" cy="502920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400" b="1">
                <a:solidFill>
                  <a:srgbClr val="FFD23F"/>
                </a:solidFill>
                <a:latin typeface="Arial Rounded MT Bold"/>
              </a:rPr>
              <a:t>-at family: cat · hat · mat · rat</a:t>
            </a:r>
          </a:p>
        </p:txBody>
      </p:sp>
      <p:pic>
        <p:nvPicPr>
          <p:cNvPr id="11" name="Picture 10" descr="cat-on-welcome-ma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3271" y="1051560"/>
            <a:ext cx="1463040" cy="1463040"/>
          </a:xfrm>
          <a:prstGeom prst="rect">
            <a:avLst/>
          </a:prstGeom>
        </p:spPr>
      </p:pic>
      <p:pic>
        <p:nvPicPr>
          <p:cNvPr id="12" name="Picture 11" descr="rat-on-welcome-ma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3271" y="2606040"/>
            <a:ext cx="1463040" cy="146304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20040" y="274320"/>
            <a:ext cx="1417320" cy="457200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500" b="1">
                <a:solidFill>
                  <a:srgbClr val="FFFFFF"/>
                </a:solidFill>
                <a:latin typeface="Arial Rounded MT Bold"/>
              </a:rPr>
              <a:t>DAY 2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086600" y="274320"/>
            <a:ext cx="1737360" cy="457200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PUSH FURTHER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566160" y="1234440"/>
            <a:ext cx="5257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1">
                <a:solidFill>
                  <a:srgbClr val="5A548A"/>
                </a:solidFill>
                <a:latin typeface="Arial Rounded MT Bold"/>
              </a:rPr>
              <a:t>Read it  👀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566160" y="1691640"/>
            <a:ext cx="525780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500" b="1">
                <a:solidFill>
                  <a:srgbClr val="241F4E"/>
                </a:solidFill>
                <a:latin typeface="Arial Rounded MT Bold"/>
              </a:rPr>
              <a:t>A MAN has a pan.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66160" y="2697480"/>
            <a:ext cx="5257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1">
                <a:solidFill>
                  <a:srgbClr val="5A548A"/>
                </a:solidFill>
                <a:latin typeface="Arial Rounded MT Bold"/>
              </a:rPr>
              <a:t>Change one letter!  🔁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566160" y="3154680"/>
            <a:ext cx="5257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900" b="1">
                <a:solidFill>
                  <a:srgbClr val="FF5D5D"/>
                </a:solidFill>
                <a:latin typeface="Arial Rounded MT Bold"/>
              </a:rPr>
              <a:t>A VAN with a fan!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566160" y="4069080"/>
            <a:ext cx="5257800" cy="502920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400" b="1">
                <a:solidFill>
                  <a:srgbClr val="FFD23F"/>
                </a:solidFill>
                <a:latin typeface="Arial Rounded MT Bold"/>
              </a:rPr>
              <a:t>-an family: man · pan · van · fan</a:t>
            </a:r>
          </a:p>
        </p:txBody>
      </p:sp>
      <p:pic>
        <p:nvPicPr>
          <p:cNvPr id="11" name="Picture 10" descr="man-with-pa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461" y="852776"/>
            <a:ext cx="2171106" cy="2171106"/>
          </a:xfrm>
          <a:prstGeom prst="rect">
            <a:avLst/>
          </a:prstGeom>
        </p:spPr>
      </p:pic>
      <p:pic>
        <p:nvPicPr>
          <p:cNvPr id="12" name="Picture 11" descr="van-with-fan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7828" y="2590137"/>
            <a:ext cx="2439063" cy="2439063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20040" y="274320"/>
            <a:ext cx="1417320" cy="457200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500" b="1">
                <a:solidFill>
                  <a:srgbClr val="FFFFFF"/>
                </a:solidFill>
                <a:latin typeface="Arial Rounded MT Bold"/>
              </a:rPr>
              <a:t>DAY 2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086600" y="274320"/>
            <a:ext cx="1737360" cy="457200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PUSH FURTHER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347472" y="960120"/>
            <a:ext cx="2834640" cy="320040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347472" y="1508760"/>
            <a:ext cx="2834640" cy="2103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0" b="1" dirty="0">
                <a:solidFill>
                  <a:srgbClr val="241F4E"/>
                </a:solidFill>
                <a:latin typeface="Arial Rounded MT Bold"/>
              </a:rPr>
              <a:t>😴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566160" y="1234440"/>
            <a:ext cx="5257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1">
                <a:solidFill>
                  <a:srgbClr val="5A548A"/>
                </a:solidFill>
                <a:latin typeface="Arial Rounded MT Bold"/>
              </a:rPr>
              <a:t>Read it  👀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566160" y="1691640"/>
            <a:ext cx="525780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500" b="1">
                <a:solidFill>
                  <a:srgbClr val="241F4E"/>
                </a:solidFill>
                <a:latin typeface="Arial Rounded MT Bold"/>
              </a:rPr>
              <a:t>Take a NAP.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66160" y="2697480"/>
            <a:ext cx="5257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1">
                <a:solidFill>
                  <a:srgbClr val="5A548A"/>
                </a:solidFill>
                <a:latin typeface="Arial Rounded MT Bold"/>
              </a:rPr>
              <a:t>Change one letter!  🔁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566160" y="3154680"/>
            <a:ext cx="5257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900" b="1">
                <a:solidFill>
                  <a:srgbClr val="FF5D5D"/>
                </a:solidFill>
                <a:latin typeface="Arial Rounded MT Bold"/>
              </a:rPr>
              <a:t>Look at the MAP!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566160" y="4069080"/>
            <a:ext cx="5257800" cy="502920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400" b="1">
                <a:solidFill>
                  <a:srgbClr val="FFD23F"/>
                </a:solidFill>
                <a:latin typeface="Arial Rounded MT Bold"/>
              </a:rPr>
              <a:t>-ap family: nap · map · tap · cap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20040" y="274320"/>
            <a:ext cx="1417320" cy="457200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500" b="1">
                <a:solidFill>
                  <a:srgbClr val="FFFFFF"/>
                </a:solidFill>
                <a:latin typeface="Arial Rounded MT Bold"/>
              </a:rPr>
              <a:t>DAY 2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086600" y="274320"/>
            <a:ext cx="1737360" cy="457200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PUSH FURTHER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841248"/>
            <a:ext cx="91440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1">
                <a:solidFill>
                  <a:srgbClr val="241F4E"/>
                </a:solidFill>
                <a:latin typeface="Arial Rounded MT Bold"/>
              </a:rPr>
              <a:t>Look around you  👀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40080" y="1463040"/>
            <a:ext cx="3749039" cy="260604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640080" y="1600200"/>
            <a:ext cx="3749039" cy="1600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0" b="1">
                <a:solidFill>
                  <a:srgbClr val="241F4E"/>
                </a:solidFill>
                <a:latin typeface="Arial Rounded MT Bold"/>
              </a:rPr>
              <a:t>🛑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3246120"/>
            <a:ext cx="374903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200" b="1">
                <a:solidFill>
                  <a:srgbClr val="241F4E"/>
                </a:solidFill>
                <a:latin typeface="Arial Rounded MT Bold"/>
              </a:rPr>
              <a:t>STOP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754880" y="1463040"/>
            <a:ext cx="3749039" cy="260604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4754880" y="1600200"/>
            <a:ext cx="3749039" cy="1600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0" b="1">
                <a:solidFill>
                  <a:srgbClr val="241F4E"/>
                </a:solidFill>
                <a:latin typeface="Arial Rounded MT Bold"/>
              </a:rPr>
              <a:t>🚪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54880" y="3246120"/>
            <a:ext cx="374903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200" b="1">
                <a:solidFill>
                  <a:srgbClr val="241F4E"/>
                </a:solidFill>
                <a:latin typeface="Arial Rounded MT Bold"/>
              </a:rPr>
              <a:t>EXIT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606040" y="4297680"/>
            <a:ext cx="3931920" cy="502920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400" b="1">
                <a:solidFill>
                  <a:srgbClr val="241F4E"/>
                </a:solidFill>
                <a:latin typeface="Arial Rounded MT Bold"/>
              </a:rPr>
              <a:t>Real signs — you can READ them!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20040" y="274320"/>
            <a:ext cx="1417320" cy="457200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500" b="1">
                <a:solidFill>
                  <a:srgbClr val="FFFFFF"/>
                </a:solidFill>
                <a:latin typeface="Arial Rounded MT Bold"/>
              </a:rPr>
              <a:t>DAY 2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086600" y="274320"/>
            <a:ext cx="1737360" cy="457200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PUSH FURTHER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841248"/>
            <a:ext cx="91440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1">
                <a:solidFill>
                  <a:srgbClr val="241F4E"/>
                </a:solidFill>
                <a:latin typeface="Arial Rounded MT Bold"/>
              </a:rPr>
              <a:t>two words together  🧩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40080" y="1463040"/>
            <a:ext cx="3749039" cy="260604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640080" y="1600200"/>
            <a:ext cx="3749039" cy="1600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0" b="1">
                <a:solidFill>
                  <a:srgbClr val="241F4E"/>
                </a:solidFill>
                <a:latin typeface="Arial Rounded MT Bold"/>
              </a:rPr>
              <a:t>🐕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3246120"/>
            <a:ext cx="374903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000" b="1">
                <a:solidFill>
                  <a:srgbClr val="241F4E"/>
                </a:solidFill>
                <a:latin typeface="Arial Rounded MT Bold"/>
              </a:rPr>
              <a:t>A BIG dog.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754880" y="1463040"/>
            <a:ext cx="3749039" cy="260604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4754880" y="1600200"/>
            <a:ext cx="3749039" cy="1600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0" b="1">
                <a:solidFill>
                  <a:srgbClr val="241F4E"/>
                </a:solidFill>
                <a:latin typeface="Arial Rounded MT Bold"/>
              </a:rPr>
              <a:t>💧🐱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54880" y="3246120"/>
            <a:ext cx="374903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000" b="1">
                <a:solidFill>
                  <a:srgbClr val="FF5D5D"/>
                </a:solidFill>
                <a:latin typeface="Arial Rounded MT Bold"/>
              </a:rPr>
              <a:t>A WET cat!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063240" y="4297680"/>
            <a:ext cx="3017520" cy="502920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400" b="1">
                <a:solidFill>
                  <a:srgbClr val="241F4E"/>
                </a:solidFill>
                <a:latin typeface="Arial Rounded MT Bold"/>
              </a:rPr>
              <a:t>Read the pair!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20040" y="274320"/>
            <a:ext cx="1417320" cy="457200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500" b="1">
                <a:solidFill>
                  <a:srgbClr val="FFFFFF"/>
                </a:solidFill>
                <a:latin typeface="Arial Rounded MT Bold"/>
              </a:rPr>
              <a:t>DAY 2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086600" y="274320"/>
            <a:ext cx="1737360" cy="457200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PUSH FURTHER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914400"/>
            <a:ext cx="91440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>
                <a:solidFill>
                  <a:srgbClr val="241F4E"/>
                </a:solidFill>
                <a:latin typeface="Arial Rounded MT Bold"/>
              </a:rPr>
              <a:t>💬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2148840"/>
            <a:ext cx="91440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4000" b="1">
                <a:solidFill>
                  <a:srgbClr val="FF5D5D"/>
                </a:solidFill>
                <a:latin typeface="Arial Rounded MT Bold"/>
              </a:rPr>
              <a:t>You can read!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3017520"/>
            <a:ext cx="91440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1">
                <a:solidFill>
                  <a:srgbClr val="241F4E"/>
                </a:solidFill>
                <a:latin typeface="Arial Rounded MT Bold"/>
              </a:rPr>
              <a:t>“STOP”  ·  “EXIT”  ·  “a big dog”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926080" y="3886200"/>
            <a:ext cx="3291840" cy="548640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500" b="1">
                <a:solidFill>
                  <a:srgbClr val="241F4E"/>
                </a:solidFill>
                <a:latin typeface="Arial Rounded MT Bold"/>
              </a:rPr>
              <a:t>Read the world today! 🎉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526</Words>
  <Application>Microsoft Macintosh PowerPoint</Application>
  <PresentationFormat>On-screen Show (16:9)</PresentationFormat>
  <Paragraphs>57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Arial Rounded MT Bold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Mary Beth Fielder</cp:lastModifiedBy>
  <cp:revision>3</cp:revision>
  <dcterms:created xsi:type="dcterms:W3CDTF">2013-01-27T09:14:16Z</dcterms:created>
  <dcterms:modified xsi:type="dcterms:W3CDTF">2026-07-14T00:52:43Z</dcterms:modified>
  <cp:category/>
</cp:coreProperties>
</file>