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60" d="100"/>
          <a:sy n="160" d="100"/>
        </p:scale>
        <p:origin x="78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5136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Hey everybody, welcome back! Here's a big idea: EVERY vowel has two sounds — a short sound, and a long sound. And the long sound is always the letter's NAME — the name you already know from the alphabet! Let's look at all five vowels together. Say every sound with me. Ready? Let's go.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Here's the idea. Every vowel has a SHORT sound — quick and small. Make a fist when you say it — short! And every vowel has a LONG sound — and the long sound is the letter's NAME. Stretch your arms wide for the long one. Red is for short, blue is for long — the same colors all summer. Let's try all five.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Let's start with A. The short sound is /æ/ — quick — like apple. /æ/, apple. (pause) Now the long sound. The long A says its name — “A” — like cake. /āāā/, cake. (pause) Hear it? Apple is short and quick. Cake stretches long and says the name. Say them with me: apple… cake. (pause) Short, then long. Good.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Now E. The short sound is /ɛ/ — like egg. /ɛ/, egg. (pause) The long sound says its name — “E” — like bee. /ēēē/, bee. (pause) Egg is short. Bee says the name, long. Say them with me: egg… bee. (pause) Nice.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Next, I. The short sound is /ɪ/ — quick — like insect. /ɪ/, insect. (pause) The long sound says its name — “I” — like kite. /īīī/, kite. (pause) Insect is short and quick. Kite says the name, long. Say them with me: insect… kite. (pause) Beautiful.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Now O. The short sound is /ɑ/ — like octopus. /ɑ/, octopus. (pause) The long sound says its name — “O” — like boat. /ōōō/, boat. (pause) Octopus is short. Boat says the name, long. Say them with me: octopus… boat. (pause) Good.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And U. The short sound is /ʌ/ — soft — like umbrella. /ʌ/, umbrella. (pause) The long sound says its name — “U” — like unicorn. /yōō/, unicorn. (pause) Umbrella is short and soft. Unicorn says the name, long. Say them with me: umbrella… unicorn. (pause) Wonderful.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Let's review all five — the short sound, then the long sound that says its name. Say each pair with me. A — apple… cake. E — egg… bee. I — insect… kite. O — octopus… boat. U — umbrella… unicorn. Every vowel has two sounds — short, and its name. You know all five now. Wonderful work! Next time, we'll use our HANDS to feel these two sounds — short and long. See you there!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548640" y="457200"/>
            <a:ext cx="64008" cy="64008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2286000" y="320040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3566160" y="548640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5303520" y="411480"/>
            <a:ext cx="36576" cy="3657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6400800" y="274320"/>
            <a:ext cx="54864" cy="54864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8412480" y="457200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1371600" y="4297680"/>
            <a:ext cx="54864" cy="54864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3657600" y="4206240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5669280" y="4663440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6858000" y="4297680"/>
            <a:ext cx="54864" cy="54864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7680960" y="4572000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274320" y="4480560"/>
            <a:ext cx="54864" cy="54864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8686800" y="4526280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3108960" y="4709160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4572000" y="4160520"/>
            <a:ext cx="36576" cy="3657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1828800" y="4572000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0" y="868680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0" y="1280160"/>
            <a:ext cx="91440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4400" b="1">
                <a:solidFill>
                  <a:srgbClr val="FFFFFF"/>
                </a:solidFill>
                <a:latin typeface="Arial Rounded MT Bold"/>
              </a:rPr>
              <a:t>short and long vowels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0" y="2423160"/>
            <a:ext cx="91440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9B8CFF"/>
                </a:solidFill>
                <a:latin typeface="Helvetica Neue"/>
              </a:rPr>
              <a:t>Every vowel has TWO sounds!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749039" y="3200400"/>
            <a:ext cx="1645920" cy="6858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3749039" y="3273552"/>
            <a:ext cx="164592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DAY 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0" y="4617720"/>
            <a:ext cx="91440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310896"/>
            <a:ext cx="123444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452360" y="329184"/>
            <a:ext cx="1371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TEACH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Every vowel has TWO sounds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828800"/>
            <a:ext cx="91440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400" b="1">
                <a:solidFill>
                  <a:srgbClr val="FF5D5D"/>
                </a:solidFill>
                <a:latin typeface="Arial Rounded MT Bold"/>
              </a:rPr>
              <a:t>🔴  SHORT — quick!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2697480"/>
            <a:ext cx="91440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400" b="1">
                <a:solidFill>
                  <a:srgbClr val="2E7DD2"/>
                </a:solidFill>
                <a:latin typeface="Arial Rounded MT Bold"/>
              </a:rPr>
              <a:t>🔵  LONG — says its NAME!</a:t>
            </a:r>
          </a:p>
        </p:txBody>
      </p:sp>
      <p:pic>
        <p:nvPicPr>
          <p:cNvPr id="9" name="Picture 8" descr="pinch_t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4" y="3611880"/>
            <a:ext cx="1200751" cy="1097280"/>
          </a:xfrm>
          <a:prstGeom prst="rect">
            <a:avLst/>
          </a:prstGeom>
        </p:spPr>
      </p:pic>
      <p:pic>
        <p:nvPicPr>
          <p:cNvPr id="10" name="Picture 9" descr="long_banner_tc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2679" y="3566160"/>
            <a:ext cx="1516241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310896"/>
            <a:ext cx="123444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452360" y="329184"/>
            <a:ext cx="1371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TEACH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731520"/>
            <a:ext cx="91440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the letter 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325880"/>
            <a:ext cx="4114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100" b="1">
                <a:solidFill>
                  <a:srgbClr val="FF5D5D"/>
                </a:solidFill>
                <a:latin typeface="Arial Rounded MT Bold"/>
              </a:rPr>
              <a:t>🔴 SHORT   /æ/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0" y="1325880"/>
            <a:ext cx="4114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100" b="1">
                <a:solidFill>
                  <a:srgbClr val="2E7DD2"/>
                </a:solidFill>
                <a:latin typeface="Arial Rounded MT Bold"/>
              </a:rPr>
              <a:t>🔵 LONG   /eɪ/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1783080"/>
            <a:ext cx="4114800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200" b="0">
                <a:solidFill>
                  <a:srgbClr val="241F4E"/>
                </a:solidFill>
                <a:latin typeface="Arial Rounded MT Bold"/>
              </a:rPr>
              <a:t>🍎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0" y="1783080"/>
            <a:ext cx="4114800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200" b="0">
                <a:solidFill>
                  <a:srgbClr val="241F4E"/>
                </a:solidFill>
                <a:latin typeface="Arial Rounded MT Bold"/>
              </a:rPr>
              <a:t>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3200400"/>
            <a:ext cx="41148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200" b="1">
                <a:solidFill>
                  <a:srgbClr val="FF5D5D"/>
                </a:solidFill>
                <a:latin typeface="Arial Rounded MT Bold"/>
              </a:rPr>
              <a:t>apple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0" y="3200400"/>
            <a:ext cx="41148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200" b="1">
                <a:solidFill>
                  <a:srgbClr val="2E7DD2"/>
                </a:solidFill>
                <a:latin typeface="Arial Rounded MT Bold"/>
              </a:rPr>
              <a:t>cake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0" y="3703320"/>
            <a:ext cx="4114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700" b="0">
                <a:solidFill>
                  <a:srgbClr val="2E7DD2"/>
                </a:solidFill>
                <a:latin typeface="Arial Rounded MT Bold"/>
              </a:rPr>
              <a:t>says its name: “A”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310896"/>
            <a:ext cx="123444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452360" y="329184"/>
            <a:ext cx="1371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TEACH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731520"/>
            <a:ext cx="91440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the letter 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325880"/>
            <a:ext cx="4114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100" b="1">
                <a:solidFill>
                  <a:srgbClr val="FF5D5D"/>
                </a:solidFill>
                <a:latin typeface="Arial Rounded MT Bold"/>
              </a:rPr>
              <a:t>🔴 SHORT   /ɛ/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0" y="1325880"/>
            <a:ext cx="4114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100" b="1">
                <a:solidFill>
                  <a:srgbClr val="2E7DD2"/>
                </a:solidFill>
                <a:latin typeface="Arial Rounded MT Bold"/>
              </a:rPr>
              <a:t>🔵 LONG   /iː/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1783080"/>
            <a:ext cx="4114800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200" b="0">
                <a:solidFill>
                  <a:srgbClr val="241F4E"/>
                </a:solidFill>
                <a:latin typeface="Arial Rounded MT Bold"/>
              </a:rPr>
              <a:t>🥚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0" y="1783080"/>
            <a:ext cx="4114800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200" b="0">
                <a:solidFill>
                  <a:srgbClr val="241F4E"/>
                </a:solidFill>
                <a:latin typeface="Arial Rounded MT Bold"/>
              </a:rPr>
              <a:t>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3200400"/>
            <a:ext cx="41148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200" b="1">
                <a:solidFill>
                  <a:srgbClr val="FF5D5D"/>
                </a:solidFill>
                <a:latin typeface="Arial Rounded MT Bold"/>
              </a:rPr>
              <a:t>egg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0" y="3200400"/>
            <a:ext cx="41148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200" b="1">
                <a:solidFill>
                  <a:srgbClr val="2E7DD2"/>
                </a:solidFill>
                <a:latin typeface="Arial Rounded MT Bold"/>
              </a:rPr>
              <a:t>bee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0" y="3703320"/>
            <a:ext cx="4114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700" b="0">
                <a:solidFill>
                  <a:srgbClr val="2E7DD2"/>
                </a:solidFill>
                <a:latin typeface="Arial Rounded MT Bold"/>
              </a:rPr>
              <a:t>says its name: “E”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310896"/>
            <a:ext cx="123444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452360" y="329184"/>
            <a:ext cx="1371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TEACH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731520"/>
            <a:ext cx="91440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the letter 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325880"/>
            <a:ext cx="4114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100" b="1">
                <a:solidFill>
                  <a:srgbClr val="FF5D5D"/>
                </a:solidFill>
                <a:latin typeface="Arial Rounded MT Bold"/>
              </a:rPr>
              <a:t>🔴 SHORT   /ɪ/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0" y="1325880"/>
            <a:ext cx="4114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100" b="1">
                <a:solidFill>
                  <a:srgbClr val="2E7DD2"/>
                </a:solidFill>
                <a:latin typeface="Arial Rounded MT Bold"/>
              </a:rPr>
              <a:t>🔵 LONG   /aɪ/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1783080"/>
            <a:ext cx="4114800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200" b="0">
                <a:solidFill>
                  <a:srgbClr val="241F4E"/>
                </a:solidFill>
                <a:latin typeface="Arial Rounded MT Bold"/>
              </a:rPr>
              <a:t>🐛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0" y="1783080"/>
            <a:ext cx="4114800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200" b="0">
                <a:solidFill>
                  <a:srgbClr val="241F4E"/>
                </a:solidFill>
                <a:latin typeface="Arial Rounded MT Bold"/>
              </a:rPr>
              <a:t>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3200400"/>
            <a:ext cx="41148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200" b="1">
                <a:solidFill>
                  <a:srgbClr val="FF5D5D"/>
                </a:solidFill>
                <a:latin typeface="Arial Rounded MT Bold"/>
              </a:rPr>
              <a:t>insect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0" y="3200400"/>
            <a:ext cx="41148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200" b="1">
                <a:solidFill>
                  <a:srgbClr val="2E7DD2"/>
                </a:solidFill>
                <a:latin typeface="Arial Rounded MT Bold"/>
              </a:rPr>
              <a:t>kite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0" y="3703320"/>
            <a:ext cx="4114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700" b="0">
                <a:solidFill>
                  <a:srgbClr val="2E7DD2"/>
                </a:solidFill>
                <a:latin typeface="Arial Rounded MT Bold"/>
              </a:rPr>
              <a:t>says its name: “I”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310896"/>
            <a:ext cx="123444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452360" y="329184"/>
            <a:ext cx="1371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TEACH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731520"/>
            <a:ext cx="91440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the letter 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325880"/>
            <a:ext cx="4114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100" b="1">
                <a:solidFill>
                  <a:srgbClr val="FF5D5D"/>
                </a:solidFill>
                <a:latin typeface="Arial Rounded MT Bold"/>
              </a:rPr>
              <a:t>🔴 SHORT   /ɑ/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0" y="1325880"/>
            <a:ext cx="4114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100" b="1">
                <a:solidFill>
                  <a:srgbClr val="2E7DD2"/>
                </a:solidFill>
                <a:latin typeface="Arial Rounded MT Bold"/>
              </a:rPr>
              <a:t>🔵 LONG   /oʊ/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1783080"/>
            <a:ext cx="4114800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200" b="0">
                <a:solidFill>
                  <a:srgbClr val="241F4E"/>
                </a:solidFill>
                <a:latin typeface="Arial Rounded MT Bold"/>
              </a:rPr>
              <a:t>🐙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0" y="1783080"/>
            <a:ext cx="4114800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200" b="0">
                <a:solidFill>
                  <a:srgbClr val="241F4E"/>
                </a:solidFill>
                <a:latin typeface="Arial Rounded MT Bold"/>
              </a:rPr>
              <a:t>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3200400"/>
            <a:ext cx="41148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200" b="1">
                <a:solidFill>
                  <a:srgbClr val="FF5D5D"/>
                </a:solidFill>
                <a:latin typeface="Arial Rounded MT Bold"/>
              </a:rPr>
              <a:t>octopus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0" y="3200400"/>
            <a:ext cx="41148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200" b="1">
                <a:solidFill>
                  <a:srgbClr val="2E7DD2"/>
                </a:solidFill>
                <a:latin typeface="Arial Rounded MT Bold"/>
              </a:rPr>
              <a:t>boat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0" y="3703320"/>
            <a:ext cx="4114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700" b="0">
                <a:solidFill>
                  <a:srgbClr val="2E7DD2"/>
                </a:solidFill>
                <a:latin typeface="Arial Rounded MT Bold"/>
              </a:rPr>
              <a:t>says its name: “O”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310896"/>
            <a:ext cx="123444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452360" y="329184"/>
            <a:ext cx="1371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TEACH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731520"/>
            <a:ext cx="91440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the letter 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325880"/>
            <a:ext cx="4114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100" b="1">
                <a:solidFill>
                  <a:srgbClr val="FF5D5D"/>
                </a:solidFill>
                <a:latin typeface="Arial Rounded MT Bold"/>
              </a:rPr>
              <a:t>🔴 SHORT   /ʌ/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0" y="1325880"/>
            <a:ext cx="4114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100" b="1">
                <a:solidFill>
                  <a:srgbClr val="2E7DD2"/>
                </a:solidFill>
                <a:latin typeface="Arial Rounded MT Bold"/>
              </a:rPr>
              <a:t>🔵 LONG   /juː/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1783080"/>
            <a:ext cx="4114800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200" b="0">
                <a:solidFill>
                  <a:srgbClr val="241F4E"/>
                </a:solidFill>
                <a:latin typeface="Arial Rounded MT Bold"/>
              </a:rPr>
              <a:t>☂️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0" y="1783080"/>
            <a:ext cx="4114800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200" b="0">
                <a:solidFill>
                  <a:srgbClr val="241F4E"/>
                </a:solidFill>
                <a:latin typeface="Arial Rounded MT Bold"/>
              </a:rPr>
              <a:t>🦄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3200400"/>
            <a:ext cx="41148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200" b="1">
                <a:solidFill>
                  <a:srgbClr val="FF5D5D"/>
                </a:solidFill>
                <a:latin typeface="Arial Rounded MT Bold"/>
              </a:rPr>
              <a:t>umbrella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0" y="3200400"/>
            <a:ext cx="41148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200" b="1">
                <a:solidFill>
                  <a:srgbClr val="2E7DD2"/>
                </a:solidFill>
                <a:latin typeface="Arial Rounded MT Bold"/>
              </a:rPr>
              <a:t>unicorn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0" y="3703320"/>
            <a:ext cx="4114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700" b="0">
                <a:solidFill>
                  <a:srgbClr val="2E7DD2"/>
                </a:solidFill>
                <a:latin typeface="Arial Rounded MT Bold"/>
              </a:rPr>
              <a:t>says its name: “U”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310896"/>
            <a:ext cx="123444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452360" y="329184"/>
            <a:ext cx="1371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REVIEW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731520"/>
            <a:ext cx="91440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⭐ Every vowel — short and long!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54480" y="1417320"/>
            <a:ext cx="7040880" cy="2468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300" b="1">
                <a:solidFill>
                  <a:srgbClr val="241F4E"/>
                </a:solidFill>
                <a:latin typeface="Arial Rounded MT Bold"/>
              </a:rPr>
              <a:t>a   </a:t>
            </a:r>
            <a:r>
              <a:rPr sz="2300" b="1">
                <a:solidFill>
                  <a:srgbClr val="FF5D5D"/>
                </a:solidFill>
                <a:latin typeface="Arial Rounded MT Bold"/>
              </a:rPr>
              <a:t>🍎 apple</a:t>
            </a:r>
            <a:r>
              <a:rPr sz="2300" b="1">
                <a:solidFill>
                  <a:srgbClr val="241F4E"/>
                </a:solidFill>
                <a:latin typeface="Arial Rounded MT Bold"/>
              </a:rPr>
              <a:t>   →   </a:t>
            </a:r>
            <a:r>
              <a:rPr sz="2300" b="1">
                <a:solidFill>
                  <a:srgbClr val="2E7DD2"/>
                </a:solidFill>
                <a:latin typeface="Arial Rounded MT Bold"/>
              </a:rPr>
              <a:t>🍰 cake</a:t>
            </a:r>
          </a:p>
          <a:p>
            <a:pPr algn="ctr"/>
            <a:r>
              <a:rPr sz="2300" b="1">
                <a:solidFill>
                  <a:srgbClr val="241F4E"/>
                </a:solidFill>
                <a:latin typeface="Arial Rounded MT Bold"/>
              </a:rPr>
              <a:t>e   </a:t>
            </a:r>
            <a:r>
              <a:rPr sz="2300" b="1">
                <a:solidFill>
                  <a:srgbClr val="FF5D5D"/>
                </a:solidFill>
                <a:latin typeface="Arial Rounded MT Bold"/>
              </a:rPr>
              <a:t>🥚 egg</a:t>
            </a:r>
            <a:r>
              <a:rPr sz="2300" b="1">
                <a:solidFill>
                  <a:srgbClr val="241F4E"/>
                </a:solidFill>
                <a:latin typeface="Arial Rounded MT Bold"/>
              </a:rPr>
              <a:t>   →   </a:t>
            </a:r>
            <a:r>
              <a:rPr sz="2300" b="1">
                <a:solidFill>
                  <a:srgbClr val="2E7DD2"/>
                </a:solidFill>
                <a:latin typeface="Arial Rounded MT Bold"/>
              </a:rPr>
              <a:t>🐝 bee</a:t>
            </a:r>
          </a:p>
          <a:p>
            <a:pPr algn="ctr"/>
            <a:r>
              <a:rPr sz="2300" b="1">
                <a:solidFill>
                  <a:srgbClr val="241F4E"/>
                </a:solidFill>
                <a:latin typeface="Arial Rounded MT Bold"/>
              </a:rPr>
              <a:t>I   </a:t>
            </a:r>
            <a:r>
              <a:rPr sz="2300" b="1">
                <a:solidFill>
                  <a:srgbClr val="FF5D5D"/>
                </a:solidFill>
                <a:latin typeface="Arial Rounded MT Bold"/>
              </a:rPr>
              <a:t>🐛 insect</a:t>
            </a:r>
            <a:r>
              <a:rPr sz="2300" b="1">
                <a:solidFill>
                  <a:srgbClr val="241F4E"/>
                </a:solidFill>
                <a:latin typeface="Arial Rounded MT Bold"/>
              </a:rPr>
              <a:t>   →   </a:t>
            </a:r>
            <a:r>
              <a:rPr sz="2300" b="1">
                <a:solidFill>
                  <a:srgbClr val="2E7DD2"/>
                </a:solidFill>
                <a:latin typeface="Arial Rounded MT Bold"/>
              </a:rPr>
              <a:t>🪁 kite</a:t>
            </a:r>
          </a:p>
          <a:p>
            <a:pPr algn="ctr"/>
            <a:r>
              <a:rPr sz="2300" b="1">
                <a:solidFill>
                  <a:srgbClr val="241F4E"/>
                </a:solidFill>
                <a:latin typeface="Arial Rounded MT Bold"/>
              </a:rPr>
              <a:t>o   </a:t>
            </a:r>
            <a:r>
              <a:rPr sz="2300" b="1">
                <a:solidFill>
                  <a:srgbClr val="FF5D5D"/>
                </a:solidFill>
                <a:latin typeface="Arial Rounded MT Bold"/>
              </a:rPr>
              <a:t>🐙 octopus</a:t>
            </a:r>
            <a:r>
              <a:rPr sz="2300" b="1">
                <a:solidFill>
                  <a:srgbClr val="241F4E"/>
                </a:solidFill>
                <a:latin typeface="Arial Rounded MT Bold"/>
              </a:rPr>
              <a:t>   →   </a:t>
            </a:r>
            <a:r>
              <a:rPr sz="2300" b="1">
                <a:solidFill>
                  <a:srgbClr val="2E7DD2"/>
                </a:solidFill>
                <a:latin typeface="Arial Rounded MT Bold"/>
              </a:rPr>
              <a:t>⛵ boat</a:t>
            </a:r>
          </a:p>
          <a:p>
            <a:pPr algn="ctr"/>
            <a:r>
              <a:rPr sz="2300" b="1">
                <a:solidFill>
                  <a:srgbClr val="241F4E"/>
                </a:solidFill>
                <a:latin typeface="Arial Rounded MT Bold"/>
              </a:rPr>
              <a:t>u   </a:t>
            </a:r>
            <a:r>
              <a:rPr sz="2300" b="1">
                <a:solidFill>
                  <a:srgbClr val="FF5D5D"/>
                </a:solidFill>
                <a:latin typeface="Arial Rounded MT Bold"/>
              </a:rPr>
              <a:t>☂️ umbrella</a:t>
            </a:r>
            <a:r>
              <a:rPr sz="2300" b="1">
                <a:solidFill>
                  <a:srgbClr val="241F4E"/>
                </a:solidFill>
                <a:latin typeface="Arial Rounded MT Bold"/>
              </a:rPr>
              <a:t>   →   </a:t>
            </a:r>
            <a:r>
              <a:rPr sz="2300" b="1">
                <a:solidFill>
                  <a:srgbClr val="2E7DD2"/>
                </a:solidFill>
                <a:latin typeface="Arial Rounded MT Bold"/>
              </a:rPr>
              <a:t>🦄 unicorn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54480" y="4069080"/>
            <a:ext cx="704088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5A548A"/>
                </a:solidFill>
                <a:latin typeface="Arial Rounded MT Bold"/>
              </a:rPr>
              <a:t>🔴 short      🔵 long (says its name!)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868</Words>
  <Application>Microsoft Macintosh PowerPoint</Application>
  <PresentationFormat>On-screen Show (16:9)</PresentationFormat>
  <Paragraphs>78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Rounded MT Bold</vt:lpstr>
      <vt:lpstr>Calibri</vt:lpstr>
      <vt:lpstr>Helvetica Neue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Mary Beth Fielder</cp:lastModifiedBy>
  <cp:revision>1</cp:revision>
  <dcterms:created xsi:type="dcterms:W3CDTF">2013-01-27T09:14:16Z</dcterms:created>
  <dcterms:modified xsi:type="dcterms:W3CDTF">2026-06-25T15:51:08Z</dcterms:modified>
  <cp:category/>
</cp:coreProperties>
</file>