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70" d="100"/>
          <a:sy n="170" d="100"/>
        </p:scale>
        <p:origin x="50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1587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Welcome back. This is the Vowel Gesture Chant. We're going to use our HANDS to feel the difference between short and long vowels. It's simple, it's fun, and your body will help your ears. We'll do all five vowels together. Stand up if you can, and say everything out loud with me. Ready? Let's go.</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Here are our two motions. For a SHORT vowel — make a fist and punch forward, quick and small. Quick! /a/. For a LONG vowel — open your arms and stretch them wide, like you're pulling something long. /</a:t>
            </a:r>
            <a:r>
              <a:rPr dirty="0" err="1"/>
              <a:t>āāā</a:t>
            </a:r>
            <a:r>
              <a:rPr dirty="0"/>
              <a:t>/. Try both with me now. Short — punch: /a/. (pause) Long — stretch: /</a:t>
            </a:r>
            <a:r>
              <a:rPr dirty="0" err="1"/>
              <a:t>āāā</a:t>
            </a:r>
            <a:r>
              <a:rPr dirty="0"/>
              <a:t>/. (pause) Good. Those two motions are your whole map today.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Let's start with A. Short A first — punch your fist: /a/! /a/! apple! Say it with me. (pause) Now the long A — stretch wide: /</a:t>
            </a:r>
            <a:r>
              <a:rPr dirty="0" err="1"/>
              <a:t>āāā</a:t>
            </a:r>
            <a:r>
              <a:rPr dirty="0"/>
              <a:t>/… cake! (pause) Let's put them together: a! a! apple! (punch, punch) …/</a:t>
            </a:r>
            <a:r>
              <a:rPr dirty="0" err="1"/>
              <a:t>āāā</a:t>
            </a:r>
            <a:r>
              <a:rPr dirty="0"/>
              <a:t>/ cake! (stretch) One more time, just you now. (pause) Beautiful.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E. Short E — punch: /e/! /e/! egg! Say it with me. (pause) Now long E, stretch it out: /</a:t>
            </a:r>
            <a:r>
              <a:rPr dirty="0" err="1"/>
              <a:t>ēēē</a:t>
            </a:r>
            <a:r>
              <a:rPr dirty="0"/>
              <a:t>/… bee! (pause) Together now: e! e! egg! (punch, punch) …/</a:t>
            </a:r>
            <a:r>
              <a:rPr dirty="0" err="1"/>
              <a:t>ēēē</a:t>
            </a:r>
            <a:r>
              <a:rPr dirty="0"/>
              <a:t>/ bee! (stretch) Your turn, just you. (pause) Lovely — I can hear that long E stretching.</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I. Short I — punch: /</a:t>
            </a:r>
            <a:r>
              <a:rPr dirty="0" err="1"/>
              <a:t>i</a:t>
            </a:r>
            <a:r>
              <a:rPr dirty="0"/>
              <a:t>/! /</a:t>
            </a:r>
            <a:r>
              <a:rPr dirty="0" err="1"/>
              <a:t>i</a:t>
            </a:r>
            <a:r>
              <a:rPr dirty="0"/>
              <a:t>/! insect! With me. (pause) Now long I, stretch: /</a:t>
            </a:r>
            <a:r>
              <a:rPr dirty="0" err="1"/>
              <a:t>īīī</a:t>
            </a:r>
            <a:r>
              <a:rPr dirty="0"/>
              <a:t>/… bike! (pause) Put it together: </a:t>
            </a:r>
            <a:r>
              <a:rPr dirty="0" err="1"/>
              <a:t>i</a:t>
            </a:r>
            <a:r>
              <a:rPr dirty="0"/>
              <a:t>! </a:t>
            </a:r>
            <a:r>
              <a:rPr dirty="0" err="1"/>
              <a:t>i</a:t>
            </a:r>
            <a:r>
              <a:rPr dirty="0"/>
              <a:t>! insect! (punch, punch) …/</a:t>
            </a:r>
            <a:r>
              <a:rPr dirty="0" err="1"/>
              <a:t>īīī</a:t>
            </a:r>
            <a:r>
              <a:rPr dirty="0"/>
              <a:t>/ bike! (stretch) Now just you. (pause) Good. That long I says its name — "eye."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Now O. Short O — punch: /o/! /o/! octopus! Say it with me. (pause) Now long O, stretch it out: /</a:t>
            </a:r>
            <a:r>
              <a:rPr dirty="0" err="1"/>
              <a:t>ōōō</a:t>
            </a:r>
            <a:r>
              <a:rPr dirty="0"/>
              <a:t>/… boat! (pause) Together: o! o! octopus! (punch, punch) …/</a:t>
            </a:r>
            <a:r>
              <a:rPr dirty="0" err="1"/>
              <a:t>ōōō</a:t>
            </a:r>
            <a:r>
              <a:rPr dirty="0"/>
              <a:t>/ boat! (stretch) Just you now. (pause) Nice and round, that long O.</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Last one — U. Short U — punch: /u/! /u/! umbrella! With me. (pause) Now long U, stretch wide: /</a:t>
            </a:r>
            <a:r>
              <a:rPr dirty="0" err="1"/>
              <a:t>ūūū</a:t>
            </a:r>
            <a:r>
              <a:rPr dirty="0"/>
              <a:t>/… cube! (pause) Together: u! u! umbrella! (punch, punch) …/</a:t>
            </a:r>
            <a:r>
              <a:rPr dirty="0" err="1"/>
              <a:t>ūūū</a:t>
            </a:r>
            <a:r>
              <a:rPr dirty="0"/>
              <a:t>/ cube! (stretch) Now just you. (pause) Wonderful. You've got all five.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 SCRIPT — read aloud:</a:t>
            </a:r>
          </a:p>
          <a:p>
            <a:endParaRPr dirty="0"/>
          </a:p>
          <a:p>
            <a:r>
              <a:rPr dirty="0"/>
              <a:t>Here's the fun part — a speed round. I'll say a word, and you do the gesture: fist for short, stretch for long. Don't say anything, just move. Ready? Cake! (pause — stretch) Egg! (pause — punch) Bike! (pause — stretch) Sun! (pause — punch) Cube! (pause — stretch) Boat! (pause — stretch) Apple! (pause — punch) You did it. Your hands know the difference now. Next we'll look at pictures and stretch those long vowels even more. See you there.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256693" y="66261"/>
            <a:ext cx="52426" cy="52426"/>
          </a:xfrm>
          <a:prstGeom prst="ellipse">
            <a:avLst/>
          </a:prstGeom>
          <a:solidFill>
            <a:srgbClr val="FFFFFF">
              <a:alpha val="27000"/>
            </a:srgbClr>
          </a:solidFill>
          <a:ln/>
        </p:spPr>
        <p:txBody>
          <a:bodyPr/>
          <a:lstStyle/>
          <a:p>
            <a:endParaRPr lang="en-US"/>
          </a:p>
        </p:txBody>
      </p:sp>
      <p:sp>
        <p:nvSpPr>
          <p:cNvPr id="3" name="Shape 1"/>
          <p:cNvSpPr/>
          <p:nvPr/>
        </p:nvSpPr>
        <p:spPr>
          <a:xfrm>
            <a:off x="6975361" y="4652488"/>
            <a:ext cx="61738" cy="61738"/>
          </a:xfrm>
          <a:prstGeom prst="ellipse">
            <a:avLst/>
          </a:prstGeom>
          <a:solidFill>
            <a:srgbClr val="FFFFFF">
              <a:alpha val="58000"/>
            </a:srgbClr>
          </a:solidFill>
          <a:ln/>
        </p:spPr>
        <p:txBody>
          <a:bodyPr/>
          <a:lstStyle/>
          <a:p>
            <a:endParaRPr lang="en-US"/>
          </a:p>
        </p:txBody>
      </p:sp>
      <p:sp>
        <p:nvSpPr>
          <p:cNvPr id="4" name="Shape 2"/>
          <p:cNvSpPr/>
          <p:nvPr/>
        </p:nvSpPr>
        <p:spPr>
          <a:xfrm>
            <a:off x="2202041" y="4288526"/>
            <a:ext cx="28054" cy="28054"/>
          </a:xfrm>
          <a:prstGeom prst="ellipse">
            <a:avLst/>
          </a:prstGeom>
          <a:solidFill>
            <a:srgbClr val="FFFFFF">
              <a:alpha val="44000"/>
            </a:srgbClr>
          </a:solidFill>
          <a:ln/>
        </p:spPr>
        <p:txBody>
          <a:bodyPr/>
          <a:lstStyle/>
          <a:p>
            <a:endParaRPr lang="en-US"/>
          </a:p>
        </p:txBody>
      </p:sp>
      <p:sp>
        <p:nvSpPr>
          <p:cNvPr id="5" name="Shape 3"/>
          <p:cNvSpPr/>
          <p:nvPr/>
        </p:nvSpPr>
        <p:spPr>
          <a:xfrm>
            <a:off x="4756587" y="4708904"/>
            <a:ext cx="36324" cy="36324"/>
          </a:xfrm>
          <a:prstGeom prst="ellipse">
            <a:avLst/>
          </a:prstGeom>
          <a:solidFill>
            <a:srgbClr val="FFFFFF">
              <a:alpha val="45000"/>
            </a:srgbClr>
          </a:solidFill>
          <a:ln/>
        </p:spPr>
        <p:txBody>
          <a:bodyPr/>
          <a:lstStyle/>
          <a:p>
            <a:endParaRPr lang="en-US"/>
          </a:p>
        </p:txBody>
      </p:sp>
      <p:sp>
        <p:nvSpPr>
          <p:cNvPr id="6" name="Shape 4"/>
          <p:cNvSpPr/>
          <p:nvPr/>
        </p:nvSpPr>
        <p:spPr>
          <a:xfrm>
            <a:off x="997072" y="629387"/>
            <a:ext cx="29695" cy="29695"/>
          </a:xfrm>
          <a:prstGeom prst="ellipse">
            <a:avLst/>
          </a:prstGeom>
          <a:solidFill>
            <a:srgbClr val="FFFFFF">
              <a:alpha val="32000"/>
            </a:srgbClr>
          </a:solidFill>
          <a:ln/>
        </p:spPr>
        <p:txBody>
          <a:bodyPr/>
          <a:lstStyle/>
          <a:p>
            <a:endParaRPr lang="en-US"/>
          </a:p>
        </p:txBody>
      </p:sp>
      <p:sp>
        <p:nvSpPr>
          <p:cNvPr id="7" name="Shape 5"/>
          <p:cNvSpPr/>
          <p:nvPr/>
        </p:nvSpPr>
        <p:spPr>
          <a:xfrm>
            <a:off x="289374" y="4413728"/>
            <a:ext cx="48243" cy="48243"/>
          </a:xfrm>
          <a:prstGeom prst="ellipse">
            <a:avLst/>
          </a:prstGeom>
          <a:solidFill>
            <a:srgbClr val="FFFFFF">
              <a:alpha val="63000"/>
            </a:srgbClr>
          </a:solidFill>
          <a:ln/>
        </p:spPr>
        <p:txBody>
          <a:bodyPr/>
          <a:lstStyle/>
          <a:p>
            <a:endParaRPr lang="en-US"/>
          </a:p>
        </p:txBody>
      </p:sp>
      <p:sp>
        <p:nvSpPr>
          <p:cNvPr id="8" name="Shape 6"/>
          <p:cNvSpPr/>
          <p:nvPr/>
        </p:nvSpPr>
        <p:spPr>
          <a:xfrm>
            <a:off x="5721997" y="446167"/>
            <a:ext cx="28738" cy="28738"/>
          </a:xfrm>
          <a:prstGeom prst="ellipse">
            <a:avLst/>
          </a:prstGeom>
          <a:solidFill>
            <a:srgbClr val="FFFFFF">
              <a:alpha val="34000"/>
            </a:srgbClr>
          </a:solidFill>
          <a:ln/>
        </p:spPr>
        <p:txBody>
          <a:bodyPr/>
          <a:lstStyle/>
          <a:p>
            <a:endParaRPr lang="en-US"/>
          </a:p>
        </p:txBody>
      </p:sp>
      <p:sp>
        <p:nvSpPr>
          <p:cNvPr id="9" name="Shape 7"/>
          <p:cNvSpPr/>
          <p:nvPr/>
        </p:nvSpPr>
        <p:spPr>
          <a:xfrm>
            <a:off x="7841468" y="270091"/>
            <a:ext cx="35245" cy="35245"/>
          </a:xfrm>
          <a:prstGeom prst="ellipse">
            <a:avLst/>
          </a:prstGeom>
          <a:solidFill>
            <a:srgbClr val="FFFFFF">
              <a:alpha val="39000"/>
            </a:srgbClr>
          </a:solidFill>
          <a:ln/>
        </p:spPr>
        <p:txBody>
          <a:bodyPr/>
          <a:lstStyle/>
          <a:p>
            <a:endParaRPr lang="en-US"/>
          </a:p>
        </p:txBody>
      </p:sp>
      <p:sp>
        <p:nvSpPr>
          <p:cNvPr id="10" name="Shape 8"/>
          <p:cNvSpPr/>
          <p:nvPr/>
        </p:nvSpPr>
        <p:spPr>
          <a:xfrm>
            <a:off x="1367664" y="4481235"/>
            <a:ext cx="32735" cy="32735"/>
          </a:xfrm>
          <a:prstGeom prst="ellipse">
            <a:avLst/>
          </a:prstGeom>
          <a:solidFill>
            <a:srgbClr val="FFFFFF">
              <a:alpha val="58000"/>
            </a:srgbClr>
          </a:solidFill>
          <a:ln/>
        </p:spPr>
        <p:txBody>
          <a:bodyPr/>
          <a:lstStyle/>
          <a:p>
            <a:endParaRPr lang="en-US"/>
          </a:p>
        </p:txBody>
      </p:sp>
      <p:sp>
        <p:nvSpPr>
          <p:cNvPr id="11" name="Shape 9"/>
          <p:cNvSpPr/>
          <p:nvPr/>
        </p:nvSpPr>
        <p:spPr>
          <a:xfrm>
            <a:off x="3833936" y="252448"/>
            <a:ext cx="33349" cy="33349"/>
          </a:xfrm>
          <a:prstGeom prst="ellipse">
            <a:avLst/>
          </a:prstGeom>
          <a:solidFill>
            <a:srgbClr val="FFFFFF">
              <a:alpha val="31000"/>
            </a:srgbClr>
          </a:solidFill>
          <a:ln/>
        </p:spPr>
        <p:txBody>
          <a:bodyPr/>
          <a:lstStyle/>
          <a:p>
            <a:endParaRPr lang="en-US"/>
          </a:p>
        </p:txBody>
      </p:sp>
      <p:sp>
        <p:nvSpPr>
          <p:cNvPr id="12" name="Shape 10"/>
          <p:cNvSpPr/>
          <p:nvPr/>
        </p:nvSpPr>
        <p:spPr>
          <a:xfrm>
            <a:off x="5352055" y="644379"/>
            <a:ext cx="46992" cy="46992"/>
          </a:xfrm>
          <a:prstGeom prst="ellipse">
            <a:avLst/>
          </a:prstGeom>
          <a:solidFill>
            <a:srgbClr val="FFFFFF">
              <a:alpha val="74000"/>
            </a:srgbClr>
          </a:solidFill>
          <a:ln/>
        </p:spPr>
        <p:txBody>
          <a:bodyPr/>
          <a:lstStyle/>
          <a:p>
            <a:endParaRPr lang="en-US"/>
          </a:p>
        </p:txBody>
      </p:sp>
      <p:sp>
        <p:nvSpPr>
          <p:cNvPr id="13" name="Shape 11"/>
          <p:cNvSpPr/>
          <p:nvPr/>
        </p:nvSpPr>
        <p:spPr>
          <a:xfrm>
            <a:off x="6114077" y="4468244"/>
            <a:ext cx="46228" cy="46228"/>
          </a:xfrm>
          <a:prstGeom prst="ellipse">
            <a:avLst/>
          </a:prstGeom>
          <a:solidFill>
            <a:srgbClr val="FFFFFF">
              <a:alpha val="77000"/>
            </a:srgbClr>
          </a:solidFill>
          <a:ln/>
        </p:spPr>
        <p:txBody>
          <a:bodyPr/>
          <a:lstStyle/>
          <a:p>
            <a:endParaRPr lang="en-US"/>
          </a:p>
        </p:txBody>
      </p:sp>
      <p:sp>
        <p:nvSpPr>
          <p:cNvPr id="14" name="Shape 12"/>
          <p:cNvSpPr/>
          <p:nvPr/>
        </p:nvSpPr>
        <p:spPr>
          <a:xfrm>
            <a:off x="1972955" y="4707076"/>
            <a:ext cx="63871" cy="63871"/>
          </a:xfrm>
          <a:prstGeom prst="ellipse">
            <a:avLst/>
          </a:prstGeom>
          <a:solidFill>
            <a:srgbClr val="FFFFFF">
              <a:alpha val="57000"/>
            </a:srgbClr>
          </a:solidFill>
          <a:ln/>
        </p:spPr>
        <p:txBody>
          <a:bodyPr/>
          <a:lstStyle/>
          <a:p>
            <a:endParaRPr lang="en-US"/>
          </a:p>
        </p:txBody>
      </p:sp>
      <p:sp>
        <p:nvSpPr>
          <p:cNvPr id="15" name="Shape 13"/>
          <p:cNvSpPr/>
          <p:nvPr/>
        </p:nvSpPr>
        <p:spPr>
          <a:xfrm>
            <a:off x="3000586" y="150379"/>
            <a:ext cx="50029" cy="50029"/>
          </a:xfrm>
          <a:prstGeom prst="ellipse">
            <a:avLst/>
          </a:prstGeom>
          <a:solidFill>
            <a:srgbClr val="FFFFFF">
              <a:alpha val="68000"/>
            </a:srgbClr>
          </a:solidFill>
          <a:ln/>
        </p:spPr>
        <p:txBody>
          <a:bodyPr/>
          <a:lstStyle/>
          <a:p>
            <a:endParaRPr lang="en-US"/>
          </a:p>
        </p:txBody>
      </p:sp>
      <p:sp>
        <p:nvSpPr>
          <p:cNvPr id="16" name="Shape 14"/>
          <p:cNvSpPr/>
          <p:nvPr/>
        </p:nvSpPr>
        <p:spPr>
          <a:xfrm>
            <a:off x="6231575" y="194984"/>
            <a:ext cx="58560" cy="58560"/>
          </a:xfrm>
          <a:prstGeom prst="ellipse">
            <a:avLst/>
          </a:prstGeom>
          <a:solidFill>
            <a:srgbClr val="FFFFFF">
              <a:alpha val="78000"/>
            </a:srgbClr>
          </a:solidFill>
          <a:ln/>
        </p:spPr>
        <p:txBody>
          <a:bodyPr/>
          <a:lstStyle/>
          <a:p>
            <a:endParaRPr lang="en-US"/>
          </a:p>
        </p:txBody>
      </p:sp>
      <p:sp>
        <p:nvSpPr>
          <p:cNvPr id="17" name="Shape 15"/>
          <p:cNvSpPr/>
          <p:nvPr/>
        </p:nvSpPr>
        <p:spPr>
          <a:xfrm>
            <a:off x="288216" y="379314"/>
            <a:ext cx="56990" cy="56990"/>
          </a:xfrm>
          <a:prstGeom prst="ellipse">
            <a:avLst/>
          </a:prstGeom>
          <a:solidFill>
            <a:srgbClr val="FFFFFF">
              <a:alpha val="36000"/>
            </a:srgbClr>
          </a:solidFill>
          <a:ln/>
        </p:spPr>
        <p:txBody>
          <a:bodyPr/>
          <a:lstStyle/>
          <a:p>
            <a:endParaRPr lang="en-US"/>
          </a:p>
        </p:txBody>
      </p:sp>
      <p:sp>
        <p:nvSpPr>
          <p:cNvPr id="18" name="Shape 16"/>
          <p:cNvSpPr/>
          <p:nvPr/>
        </p:nvSpPr>
        <p:spPr>
          <a:xfrm>
            <a:off x="8675288" y="4561730"/>
            <a:ext cx="63766" cy="63766"/>
          </a:xfrm>
          <a:prstGeom prst="ellipse">
            <a:avLst/>
          </a:prstGeom>
          <a:solidFill>
            <a:srgbClr val="FFFFFF">
              <a:alpha val="40000"/>
            </a:srgbClr>
          </a:solidFill>
          <a:ln/>
        </p:spPr>
        <p:txBody>
          <a:bodyPr/>
          <a:lstStyle/>
          <a:p>
            <a:endParaRPr lang="en-US"/>
          </a:p>
        </p:txBody>
      </p:sp>
      <p:sp>
        <p:nvSpPr>
          <p:cNvPr id="19" name="Shape 17"/>
          <p:cNvSpPr/>
          <p:nvPr/>
        </p:nvSpPr>
        <p:spPr>
          <a:xfrm>
            <a:off x="1264832" y="4760139"/>
            <a:ext cx="37424" cy="37424"/>
          </a:xfrm>
          <a:prstGeom prst="ellipse">
            <a:avLst/>
          </a:prstGeom>
          <a:solidFill>
            <a:srgbClr val="FFFFFF">
              <a:alpha val="63000"/>
            </a:srgbClr>
          </a:solidFill>
          <a:ln/>
        </p:spPr>
        <p:txBody>
          <a:bodyPr/>
          <a:lstStyle/>
          <a:p>
            <a:endParaRPr lang="en-US"/>
          </a:p>
        </p:txBody>
      </p:sp>
      <p:sp>
        <p:nvSpPr>
          <p:cNvPr id="20" name="Shape 18"/>
          <p:cNvSpPr/>
          <p:nvPr/>
        </p:nvSpPr>
        <p:spPr>
          <a:xfrm>
            <a:off x="7011113" y="4330025"/>
            <a:ext cx="45715" cy="45715"/>
          </a:xfrm>
          <a:prstGeom prst="ellipse">
            <a:avLst/>
          </a:prstGeom>
          <a:solidFill>
            <a:srgbClr val="FFFFFF">
              <a:alpha val="46000"/>
            </a:srgbClr>
          </a:solidFill>
          <a:ln/>
        </p:spPr>
        <p:txBody>
          <a:bodyPr/>
          <a:lstStyle/>
          <a:p>
            <a:endParaRPr lang="en-US"/>
          </a:p>
        </p:txBody>
      </p:sp>
      <p:sp>
        <p:nvSpPr>
          <p:cNvPr id="21" name="Shape 19"/>
          <p:cNvSpPr/>
          <p:nvPr/>
        </p:nvSpPr>
        <p:spPr>
          <a:xfrm>
            <a:off x="1557027" y="706767"/>
            <a:ext cx="57344" cy="57344"/>
          </a:xfrm>
          <a:prstGeom prst="ellipse">
            <a:avLst/>
          </a:prstGeom>
          <a:solidFill>
            <a:srgbClr val="FFFFFF">
              <a:alpha val="41000"/>
            </a:srgbClr>
          </a:solidFill>
          <a:ln/>
        </p:spPr>
        <p:txBody>
          <a:bodyPr/>
          <a:lstStyle/>
          <a:p>
            <a:endParaRPr lang="en-US"/>
          </a:p>
        </p:txBody>
      </p:sp>
      <p:sp>
        <p:nvSpPr>
          <p:cNvPr id="22" name="Shape 20"/>
          <p:cNvSpPr/>
          <p:nvPr/>
        </p:nvSpPr>
        <p:spPr>
          <a:xfrm>
            <a:off x="897607" y="167296"/>
            <a:ext cx="59391" cy="59391"/>
          </a:xfrm>
          <a:prstGeom prst="ellipse">
            <a:avLst/>
          </a:prstGeom>
          <a:solidFill>
            <a:srgbClr val="FFFFFF">
              <a:alpha val="31000"/>
            </a:srgbClr>
          </a:solidFill>
          <a:ln/>
        </p:spPr>
        <p:txBody>
          <a:bodyPr/>
          <a:lstStyle/>
          <a:p>
            <a:endParaRPr lang="en-US"/>
          </a:p>
        </p:txBody>
      </p:sp>
      <p:sp>
        <p:nvSpPr>
          <p:cNvPr id="23" name="Shape 21"/>
          <p:cNvSpPr/>
          <p:nvPr/>
        </p:nvSpPr>
        <p:spPr>
          <a:xfrm>
            <a:off x="2219697" y="109251"/>
            <a:ext cx="71906" cy="71906"/>
          </a:xfrm>
          <a:prstGeom prst="ellipse">
            <a:avLst/>
          </a:prstGeom>
          <a:solidFill>
            <a:srgbClr val="FFFFFF">
              <a:alpha val="74000"/>
            </a:srgbClr>
          </a:solidFill>
          <a:ln/>
        </p:spPr>
        <p:txBody>
          <a:bodyPr/>
          <a:lstStyle/>
          <a:p>
            <a:endParaRPr lang="en-US"/>
          </a:p>
        </p:txBody>
      </p:sp>
      <p:sp>
        <p:nvSpPr>
          <p:cNvPr id="24" name="Shape 22"/>
          <p:cNvSpPr/>
          <p:nvPr/>
        </p:nvSpPr>
        <p:spPr>
          <a:xfrm>
            <a:off x="2127924" y="239955"/>
            <a:ext cx="61203" cy="61203"/>
          </a:xfrm>
          <a:prstGeom prst="ellipse">
            <a:avLst/>
          </a:prstGeom>
          <a:solidFill>
            <a:srgbClr val="FFFFFF">
              <a:alpha val="29000"/>
            </a:srgbClr>
          </a:solidFill>
          <a:ln/>
        </p:spPr>
        <p:txBody>
          <a:bodyPr/>
          <a:lstStyle/>
          <a:p>
            <a:endParaRPr lang="en-US"/>
          </a:p>
        </p:txBody>
      </p:sp>
      <p:sp>
        <p:nvSpPr>
          <p:cNvPr id="25" name="Shape 23"/>
          <p:cNvSpPr/>
          <p:nvPr/>
        </p:nvSpPr>
        <p:spPr>
          <a:xfrm>
            <a:off x="1822144" y="4751794"/>
            <a:ext cx="53438" cy="53438"/>
          </a:xfrm>
          <a:prstGeom prst="ellipse">
            <a:avLst/>
          </a:prstGeom>
          <a:solidFill>
            <a:srgbClr val="FFFFFF">
              <a:alpha val="73000"/>
            </a:srgbClr>
          </a:solidFill>
          <a:ln/>
        </p:spPr>
        <p:txBody>
          <a:bodyPr/>
          <a:lstStyle/>
          <a:p>
            <a:endParaRPr lang="en-US"/>
          </a:p>
        </p:txBody>
      </p:sp>
      <p:sp>
        <p:nvSpPr>
          <p:cNvPr id="26" name="Shape 24"/>
          <p:cNvSpPr/>
          <p:nvPr/>
        </p:nvSpPr>
        <p:spPr>
          <a:xfrm>
            <a:off x="6604737" y="4329839"/>
            <a:ext cx="54189" cy="54189"/>
          </a:xfrm>
          <a:prstGeom prst="ellipse">
            <a:avLst/>
          </a:prstGeom>
          <a:solidFill>
            <a:srgbClr val="FFFFFF">
              <a:alpha val="50000"/>
            </a:srgbClr>
          </a:solidFill>
          <a:ln/>
        </p:spPr>
        <p:txBody>
          <a:bodyPr/>
          <a:lstStyle/>
          <a:p>
            <a:endParaRPr lang="en-US"/>
          </a:p>
        </p:txBody>
      </p:sp>
      <p:sp>
        <p:nvSpPr>
          <p:cNvPr id="27" name="Shape 25"/>
          <p:cNvSpPr/>
          <p:nvPr/>
        </p:nvSpPr>
        <p:spPr>
          <a:xfrm>
            <a:off x="3569916" y="152669"/>
            <a:ext cx="46685" cy="46685"/>
          </a:xfrm>
          <a:prstGeom prst="ellipse">
            <a:avLst/>
          </a:prstGeom>
          <a:solidFill>
            <a:srgbClr val="FFFFFF">
              <a:alpha val="56000"/>
            </a:srgbClr>
          </a:solidFill>
          <a:ln/>
        </p:spPr>
        <p:txBody>
          <a:bodyPr/>
          <a:lstStyle/>
          <a:p>
            <a:endParaRPr lang="en-US"/>
          </a:p>
        </p:txBody>
      </p:sp>
      <p:sp>
        <p:nvSpPr>
          <p:cNvPr id="28" name="Shape 26"/>
          <p:cNvSpPr/>
          <p:nvPr/>
        </p:nvSpPr>
        <p:spPr>
          <a:xfrm>
            <a:off x="3749229" y="324670"/>
            <a:ext cx="60718" cy="60718"/>
          </a:xfrm>
          <a:prstGeom prst="ellipse">
            <a:avLst/>
          </a:prstGeom>
          <a:solidFill>
            <a:srgbClr val="FFFFFF">
              <a:alpha val="55000"/>
            </a:srgbClr>
          </a:solidFill>
          <a:ln/>
        </p:spPr>
        <p:txBody>
          <a:bodyPr/>
          <a:lstStyle/>
          <a:p>
            <a:endParaRPr lang="en-US"/>
          </a:p>
        </p:txBody>
      </p:sp>
      <p:sp>
        <p:nvSpPr>
          <p:cNvPr id="29" name="Shape 27"/>
          <p:cNvSpPr/>
          <p:nvPr/>
        </p:nvSpPr>
        <p:spPr>
          <a:xfrm>
            <a:off x="3481698" y="558115"/>
            <a:ext cx="42187" cy="42187"/>
          </a:xfrm>
          <a:prstGeom prst="ellipse">
            <a:avLst/>
          </a:prstGeom>
          <a:solidFill>
            <a:srgbClr val="FFFFFF">
              <a:alpha val="68000"/>
            </a:srgbClr>
          </a:solidFill>
          <a:ln/>
        </p:spPr>
        <p:txBody>
          <a:bodyPr/>
          <a:lstStyle/>
          <a:p>
            <a:endParaRPr lang="en-US"/>
          </a:p>
        </p:txBody>
      </p:sp>
      <p:sp>
        <p:nvSpPr>
          <p:cNvPr id="30" name="Shape 28"/>
          <p:cNvSpPr/>
          <p:nvPr/>
        </p:nvSpPr>
        <p:spPr>
          <a:xfrm>
            <a:off x="8510191" y="54521"/>
            <a:ext cx="63290" cy="63290"/>
          </a:xfrm>
          <a:prstGeom prst="ellipse">
            <a:avLst/>
          </a:prstGeom>
          <a:solidFill>
            <a:srgbClr val="FFFFFF">
              <a:alpha val="44000"/>
            </a:srgbClr>
          </a:solidFill>
          <a:ln/>
        </p:spPr>
        <p:txBody>
          <a:bodyPr/>
          <a:lstStyle/>
          <a:p>
            <a:endParaRPr lang="en-US"/>
          </a:p>
        </p:txBody>
      </p:sp>
      <p:sp>
        <p:nvSpPr>
          <p:cNvPr id="31" name="Shape 29"/>
          <p:cNvSpPr/>
          <p:nvPr/>
        </p:nvSpPr>
        <p:spPr>
          <a:xfrm>
            <a:off x="3063729" y="4313809"/>
            <a:ext cx="56600" cy="56600"/>
          </a:xfrm>
          <a:prstGeom prst="ellipse">
            <a:avLst/>
          </a:prstGeom>
          <a:solidFill>
            <a:srgbClr val="FFFFFF">
              <a:alpha val="48000"/>
            </a:srgbClr>
          </a:solidFill>
          <a:ln/>
        </p:spPr>
        <p:txBody>
          <a:bodyPr/>
          <a:lstStyle/>
          <a:p>
            <a:endParaRPr lang="en-US"/>
          </a:p>
        </p:txBody>
      </p:sp>
      <p:sp>
        <p:nvSpPr>
          <p:cNvPr id="32" name="Shape 30"/>
          <p:cNvSpPr/>
          <p:nvPr/>
        </p:nvSpPr>
        <p:spPr>
          <a:xfrm>
            <a:off x="677775" y="193011"/>
            <a:ext cx="41859" cy="41859"/>
          </a:xfrm>
          <a:prstGeom prst="ellipse">
            <a:avLst/>
          </a:prstGeom>
          <a:solidFill>
            <a:srgbClr val="FFFFFF">
              <a:alpha val="62000"/>
            </a:srgbClr>
          </a:solidFill>
          <a:ln/>
        </p:spPr>
        <p:txBody>
          <a:bodyPr/>
          <a:lstStyle/>
          <a:p>
            <a:endParaRPr lang="en-US"/>
          </a:p>
        </p:txBody>
      </p:sp>
      <p:sp>
        <p:nvSpPr>
          <p:cNvPr id="33" name="Shape 31"/>
          <p:cNvSpPr/>
          <p:nvPr/>
        </p:nvSpPr>
        <p:spPr>
          <a:xfrm>
            <a:off x="601632" y="404410"/>
            <a:ext cx="35982" cy="35982"/>
          </a:xfrm>
          <a:prstGeom prst="ellipse">
            <a:avLst/>
          </a:prstGeom>
          <a:solidFill>
            <a:srgbClr val="FFFFFF">
              <a:alpha val="43000"/>
            </a:srgbClr>
          </a:solidFill>
          <a:ln/>
        </p:spPr>
        <p:txBody>
          <a:bodyPr/>
          <a:lstStyle/>
          <a:p>
            <a:endParaRPr lang="en-US"/>
          </a:p>
        </p:txBody>
      </p:sp>
      <p:sp>
        <p:nvSpPr>
          <p:cNvPr id="34" name="Shape 32"/>
          <p:cNvSpPr/>
          <p:nvPr/>
        </p:nvSpPr>
        <p:spPr>
          <a:xfrm>
            <a:off x="3225615" y="73959"/>
            <a:ext cx="70191" cy="70191"/>
          </a:xfrm>
          <a:prstGeom prst="ellipse">
            <a:avLst/>
          </a:prstGeom>
          <a:solidFill>
            <a:srgbClr val="FFFFFF">
              <a:alpha val="23000"/>
            </a:srgbClr>
          </a:solidFill>
          <a:ln/>
        </p:spPr>
        <p:txBody>
          <a:bodyPr/>
          <a:lstStyle/>
          <a:p>
            <a:endParaRPr lang="en-US"/>
          </a:p>
        </p:txBody>
      </p:sp>
      <p:sp>
        <p:nvSpPr>
          <p:cNvPr id="35" name="Shape 33"/>
          <p:cNvSpPr/>
          <p:nvPr/>
        </p:nvSpPr>
        <p:spPr>
          <a:xfrm>
            <a:off x="8412267" y="4093524"/>
            <a:ext cx="46231" cy="46231"/>
          </a:xfrm>
          <a:prstGeom prst="ellipse">
            <a:avLst/>
          </a:prstGeom>
          <a:solidFill>
            <a:srgbClr val="FFFFFF">
              <a:alpha val="51000"/>
            </a:srgbClr>
          </a:solidFill>
          <a:ln/>
        </p:spPr>
        <p:txBody>
          <a:bodyPr/>
          <a:lstStyle/>
          <a:p>
            <a:endParaRPr lang="en-US"/>
          </a:p>
        </p:txBody>
      </p:sp>
      <p:sp>
        <p:nvSpPr>
          <p:cNvPr id="36" name="Shape 34"/>
          <p:cNvSpPr/>
          <p:nvPr/>
        </p:nvSpPr>
        <p:spPr>
          <a:xfrm>
            <a:off x="1850788" y="711871"/>
            <a:ext cx="61086" cy="61086"/>
          </a:xfrm>
          <a:prstGeom prst="ellipse">
            <a:avLst/>
          </a:prstGeom>
          <a:solidFill>
            <a:srgbClr val="FFFFFF">
              <a:alpha val="42000"/>
            </a:srgbClr>
          </a:solidFill>
          <a:ln/>
        </p:spPr>
        <p:txBody>
          <a:bodyPr/>
          <a:lstStyle/>
          <a:p>
            <a:endParaRPr lang="en-US"/>
          </a:p>
        </p:txBody>
      </p:sp>
      <p:sp>
        <p:nvSpPr>
          <p:cNvPr id="37" name="Shape 35"/>
          <p:cNvSpPr/>
          <p:nvPr/>
        </p:nvSpPr>
        <p:spPr>
          <a:xfrm>
            <a:off x="2583923" y="133118"/>
            <a:ext cx="65856" cy="65856"/>
          </a:xfrm>
          <a:prstGeom prst="ellipse">
            <a:avLst/>
          </a:prstGeom>
          <a:solidFill>
            <a:srgbClr val="FFFFFF">
              <a:alpha val="33000"/>
            </a:srgbClr>
          </a:solidFill>
          <a:ln/>
        </p:spPr>
        <p:txBody>
          <a:bodyPr/>
          <a:lstStyle/>
          <a:p>
            <a:endParaRPr lang="en-US"/>
          </a:p>
        </p:txBody>
      </p:sp>
      <p:sp>
        <p:nvSpPr>
          <p:cNvPr id="38" name="Shape 36"/>
          <p:cNvSpPr/>
          <p:nvPr/>
        </p:nvSpPr>
        <p:spPr>
          <a:xfrm>
            <a:off x="7391248" y="4473834"/>
            <a:ext cx="33405" cy="33405"/>
          </a:xfrm>
          <a:prstGeom prst="ellipse">
            <a:avLst/>
          </a:prstGeom>
          <a:solidFill>
            <a:srgbClr val="FFFFFF">
              <a:alpha val="33000"/>
            </a:srgbClr>
          </a:solidFill>
          <a:ln/>
        </p:spPr>
        <p:txBody>
          <a:bodyPr/>
          <a:lstStyle/>
          <a:p>
            <a:endParaRPr lang="en-US"/>
          </a:p>
        </p:txBody>
      </p:sp>
      <p:sp>
        <p:nvSpPr>
          <p:cNvPr id="39" name="Shape 37"/>
          <p:cNvSpPr/>
          <p:nvPr/>
        </p:nvSpPr>
        <p:spPr>
          <a:xfrm>
            <a:off x="261120" y="4475392"/>
            <a:ext cx="66343" cy="66343"/>
          </a:xfrm>
          <a:prstGeom prst="ellipse">
            <a:avLst/>
          </a:prstGeom>
          <a:solidFill>
            <a:srgbClr val="FFFFFF">
              <a:alpha val="73000"/>
            </a:srgbClr>
          </a:solidFill>
          <a:ln/>
        </p:spPr>
        <p:txBody>
          <a:bodyPr/>
          <a:lstStyle/>
          <a:p>
            <a:endParaRPr lang="en-US"/>
          </a:p>
        </p:txBody>
      </p:sp>
      <p:sp>
        <p:nvSpPr>
          <p:cNvPr id="40" name="Shape 38"/>
          <p:cNvSpPr/>
          <p:nvPr/>
        </p:nvSpPr>
        <p:spPr>
          <a:xfrm>
            <a:off x="5393678" y="4483139"/>
            <a:ext cx="62842" cy="62842"/>
          </a:xfrm>
          <a:prstGeom prst="ellipse">
            <a:avLst/>
          </a:prstGeom>
          <a:solidFill>
            <a:srgbClr val="FFFFFF">
              <a:alpha val="49000"/>
            </a:srgbClr>
          </a:solidFill>
          <a:ln/>
        </p:spPr>
        <p:txBody>
          <a:bodyPr/>
          <a:lstStyle/>
          <a:p>
            <a:endParaRPr lang="en-US"/>
          </a:p>
        </p:txBody>
      </p:sp>
      <p:sp>
        <p:nvSpPr>
          <p:cNvPr id="41" name="Shape 39"/>
          <p:cNvSpPr/>
          <p:nvPr/>
        </p:nvSpPr>
        <p:spPr>
          <a:xfrm>
            <a:off x="2156212" y="4336448"/>
            <a:ext cx="29929" cy="29929"/>
          </a:xfrm>
          <a:prstGeom prst="ellipse">
            <a:avLst/>
          </a:prstGeom>
          <a:solidFill>
            <a:srgbClr val="FFFFFF">
              <a:alpha val="67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Vowel Gesture Chant</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 short!   🙆 looong!</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3</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the gestures</a:t>
            </a:r>
            <a:endParaRPr lang="en-US" sz="3000" dirty="0"/>
          </a:p>
        </p:txBody>
      </p:sp>
      <p:sp>
        <p:nvSpPr>
          <p:cNvPr id="7" name="Shape 5"/>
          <p:cNvSpPr/>
          <p:nvPr/>
        </p:nvSpPr>
        <p:spPr>
          <a:xfrm>
            <a:off x="640080" y="1783080"/>
            <a:ext cx="3749040" cy="2468880"/>
          </a:xfrm>
          <a:prstGeom prst="roundRect">
            <a:avLst>
              <a:gd name="adj" fmla="val 6667"/>
            </a:avLst>
          </a:prstGeom>
          <a:solidFill>
            <a:srgbClr val="FF5D5D"/>
          </a:solidFill>
          <a:ln/>
        </p:spPr>
        <p:txBody>
          <a:bodyPr/>
          <a:lstStyle/>
          <a:p>
            <a:endParaRPr lang="en-US"/>
          </a:p>
        </p:txBody>
      </p:sp>
      <p:sp>
        <p:nvSpPr>
          <p:cNvPr id="9" name="Text 7"/>
          <p:cNvSpPr/>
          <p:nvPr/>
        </p:nvSpPr>
        <p:spPr>
          <a:xfrm>
            <a:off x="640080" y="3200400"/>
            <a:ext cx="3749040" cy="548640"/>
          </a:xfrm>
          <a:prstGeom prst="rect">
            <a:avLst/>
          </a:prstGeom>
          <a:noFill/>
          <a:ln/>
        </p:spPr>
        <p:txBody>
          <a:bodyPr wrap="square" rtlCol="0" anchor="ctr"/>
          <a:lstStyle/>
          <a:p>
            <a:pPr marL="0" indent="0" algn="ctr">
              <a:buNone/>
            </a:pPr>
            <a:r>
              <a:rPr lang="en-US" sz="2400" dirty="0">
                <a:solidFill>
                  <a:srgbClr val="FFFFFF"/>
                </a:solidFill>
                <a:latin typeface="Arial Rounded MT Bold" pitchFamily="34" charset="0"/>
                <a:ea typeface="Arial Rounded MT Bold" pitchFamily="34" charset="-122"/>
                <a:cs typeface="Arial Rounded MT Bold" pitchFamily="34" charset="-120"/>
              </a:rPr>
              <a:t>SHORT = pinch!</a:t>
            </a:r>
            <a:endParaRPr lang="en-US" sz="2400" dirty="0"/>
          </a:p>
        </p:txBody>
      </p:sp>
      <p:sp>
        <p:nvSpPr>
          <p:cNvPr id="10" name="Text 8"/>
          <p:cNvSpPr/>
          <p:nvPr/>
        </p:nvSpPr>
        <p:spPr>
          <a:xfrm>
            <a:off x="640080" y="3749040"/>
            <a:ext cx="3749040" cy="365760"/>
          </a:xfrm>
          <a:prstGeom prst="rect">
            <a:avLst/>
          </a:prstGeom>
          <a:noFill/>
          <a:ln/>
        </p:spPr>
        <p:txBody>
          <a:bodyPr wrap="square" rtlCol="0" anchor="ctr"/>
          <a:lstStyle/>
          <a:p>
            <a:pPr marL="0" indent="0" algn="ctr">
              <a:buNone/>
            </a:pPr>
            <a:r>
              <a:rPr lang="en-US" sz="1700" dirty="0">
                <a:solidFill>
                  <a:srgbClr val="FFFFFF"/>
                </a:solidFill>
                <a:latin typeface="Helvetica Neue" pitchFamily="34" charset="0"/>
                <a:ea typeface="Helvetica Neue" pitchFamily="34" charset="-122"/>
                <a:cs typeface="Helvetica Neue" pitchFamily="34" charset="-120"/>
              </a:rPr>
              <a:t>quick! a!</a:t>
            </a:r>
            <a:endParaRPr lang="en-US" sz="1700" dirty="0"/>
          </a:p>
        </p:txBody>
      </p:sp>
      <p:sp>
        <p:nvSpPr>
          <p:cNvPr id="11" name="Shape 9"/>
          <p:cNvSpPr/>
          <p:nvPr/>
        </p:nvSpPr>
        <p:spPr>
          <a:xfrm>
            <a:off x="4754880" y="1783080"/>
            <a:ext cx="3749040" cy="2468880"/>
          </a:xfrm>
          <a:prstGeom prst="roundRect">
            <a:avLst>
              <a:gd name="adj" fmla="val 6667"/>
            </a:avLst>
          </a:prstGeom>
          <a:solidFill>
            <a:srgbClr val="3EE0CF"/>
          </a:solidFill>
          <a:ln/>
        </p:spPr>
        <p:txBody>
          <a:bodyPr/>
          <a:lstStyle/>
          <a:p>
            <a:endParaRPr lang="en-US"/>
          </a:p>
        </p:txBody>
      </p:sp>
      <p:sp>
        <p:nvSpPr>
          <p:cNvPr id="13" name="Text 10"/>
          <p:cNvSpPr/>
          <p:nvPr/>
        </p:nvSpPr>
        <p:spPr>
          <a:xfrm>
            <a:off x="4754880" y="3200400"/>
            <a:ext cx="3749040" cy="548640"/>
          </a:xfrm>
          <a:prstGeom prst="rect">
            <a:avLst/>
          </a:prstGeom>
          <a:noFill/>
          <a:ln/>
        </p:spPr>
        <p:txBody>
          <a:bodyPr wrap="square" rtlCol="0" anchor="ctr"/>
          <a:lstStyle/>
          <a:p>
            <a:pPr marL="0" indent="0" algn="ctr">
              <a:buNone/>
            </a:pPr>
            <a:r>
              <a:rPr lang="en-US" sz="2400" dirty="0">
                <a:solidFill>
                  <a:srgbClr val="241F4E"/>
                </a:solidFill>
                <a:latin typeface="Arial Rounded MT Bold" pitchFamily="34" charset="0"/>
                <a:ea typeface="Arial Rounded MT Bold" pitchFamily="34" charset="-122"/>
                <a:cs typeface="Arial Rounded MT Bold" pitchFamily="34" charset="-120"/>
              </a:rPr>
              <a:t>LONG = stretch!</a:t>
            </a:r>
            <a:endParaRPr lang="en-US" sz="2400" dirty="0"/>
          </a:p>
        </p:txBody>
      </p:sp>
      <p:sp>
        <p:nvSpPr>
          <p:cNvPr id="14" name="Text 11"/>
          <p:cNvSpPr/>
          <p:nvPr/>
        </p:nvSpPr>
        <p:spPr>
          <a:xfrm>
            <a:off x="4754880" y="3749040"/>
            <a:ext cx="3749040" cy="365760"/>
          </a:xfrm>
          <a:prstGeom prst="rect">
            <a:avLst/>
          </a:prstGeom>
          <a:noFill/>
          <a:ln/>
        </p:spPr>
        <p:txBody>
          <a:bodyPr wrap="square" rtlCol="0" anchor="ctr"/>
          <a:lstStyle/>
          <a:p>
            <a:pPr marL="0" indent="0" algn="ctr">
              <a:buNone/>
            </a:pPr>
            <a:r>
              <a:rPr lang="en-US" sz="1700" dirty="0">
                <a:solidFill>
                  <a:srgbClr val="241F4E"/>
                </a:solidFill>
                <a:latin typeface="Helvetica Neue" pitchFamily="34" charset="0"/>
                <a:ea typeface="Helvetica Neue" pitchFamily="34" charset="-122"/>
                <a:cs typeface="Helvetica Neue" pitchFamily="34" charset="-120"/>
              </a:rPr>
              <a:t>aaaaaa!</a:t>
            </a:r>
            <a:endParaRPr lang="en-US" sz="1700" dirty="0"/>
          </a:p>
        </p:txBody>
      </p:sp>
      <p:pic>
        <p:nvPicPr>
          <p:cNvPr id="15" name="Picture 14" descr="pinch_tc.png"/>
          <p:cNvPicPr>
            <a:picLocks noChangeAspect="1"/>
          </p:cNvPicPr>
          <p:nvPr/>
        </p:nvPicPr>
        <p:blipFill>
          <a:blip r:embed="rId4"/>
          <a:stretch>
            <a:fillRect/>
          </a:stretch>
        </p:blipFill>
        <p:spPr>
          <a:xfrm>
            <a:off x="1864192" y="1874519"/>
            <a:ext cx="1300814" cy="1188720"/>
          </a:xfrm>
          <a:prstGeom prst="rect">
            <a:avLst/>
          </a:prstGeom>
        </p:spPr>
      </p:pic>
      <p:pic>
        <p:nvPicPr>
          <p:cNvPr id="16" name="Picture 15" descr="long_banner_tc.png"/>
          <p:cNvPicPr>
            <a:picLocks noChangeAspect="1"/>
          </p:cNvPicPr>
          <p:nvPr/>
        </p:nvPicPr>
        <p:blipFill>
          <a:blip r:embed="rId5"/>
          <a:stretch>
            <a:fillRect/>
          </a:stretch>
        </p:blipFill>
        <p:spPr>
          <a:xfrm>
            <a:off x="5681749" y="1783080"/>
            <a:ext cx="1895301" cy="1371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731520"/>
            <a:ext cx="9144000" cy="82296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A</a:t>
            </a:r>
            <a:endParaRPr lang="en-US" sz="6000" dirty="0"/>
          </a:p>
        </p:txBody>
      </p:sp>
      <p:sp>
        <p:nvSpPr>
          <p:cNvPr id="7" name="Shape 5"/>
          <p:cNvSpPr/>
          <p:nvPr/>
        </p:nvSpPr>
        <p:spPr>
          <a:xfrm>
            <a:off x="640080" y="1874520"/>
            <a:ext cx="3749040" cy="2377440"/>
          </a:xfrm>
          <a:prstGeom prst="roundRect">
            <a:avLst>
              <a:gd name="adj" fmla="val 6923"/>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6400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9" name="Text 7"/>
          <p:cNvSpPr/>
          <p:nvPr/>
        </p:nvSpPr>
        <p:spPr>
          <a:xfrm>
            <a:off x="640080" y="3520440"/>
            <a:ext cx="3749040" cy="54864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 apple</a:t>
            </a:r>
            <a:endParaRPr lang="en-US" sz="3000" dirty="0"/>
          </a:p>
        </p:txBody>
      </p:sp>
      <p:sp>
        <p:nvSpPr>
          <p:cNvPr id="10" name="Shape 8"/>
          <p:cNvSpPr/>
          <p:nvPr/>
        </p:nvSpPr>
        <p:spPr>
          <a:xfrm>
            <a:off x="4754880" y="1874520"/>
            <a:ext cx="3749040" cy="2377440"/>
          </a:xfrm>
          <a:prstGeom prst="roundRect">
            <a:avLst>
              <a:gd name="adj" fmla="val 6923"/>
            </a:avLst>
          </a:prstGeom>
          <a:solidFill>
            <a:srgbClr val="3EE0CF"/>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47548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12" name="Text 10"/>
          <p:cNvSpPr/>
          <p:nvPr/>
        </p:nvSpPr>
        <p:spPr>
          <a:xfrm>
            <a:off x="4754880" y="3520440"/>
            <a:ext cx="3749040" cy="54864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cake</a:t>
            </a:r>
            <a:endParaRPr lang="en-US" sz="3000" dirty="0"/>
          </a:p>
        </p:txBody>
      </p:sp>
      <p:sp>
        <p:nvSpPr>
          <p:cNvPr id="13" name="Text 11"/>
          <p:cNvSpPr/>
          <p:nvPr/>
        </p:nvSpPr>
        <p:spPr>
          <a:xfrm>
            <a:off x="0" y="4526280"/>
            <a:ext cx="9144000" cy="411480"/>
          </a:xfrm>
          <a:prstGeom prst="rect">
            <a:avLst/>
          </a:prstGeom>
          <a:noFill/>
          <a:ln/>
        </p:spPr>
        <p:txBody>
          <a:bodyPr wrap="square" rtlCol="0" anchor="ctr"/>
          <a:lstStyle/>
          <a:p>
            <a:pPr marL="0" indent="0" algn="ctr">
              <a:buNone/>
            </a:pPr>
            <a:r>
              <a:rPr lang="en-US" sz="1900" dirty="0">
                <a:solidFill>
                  <a:srgbClr val="5A548A"/>
                </a:solidFill>
                <a:latin typeface="Arial Rounded MT Bold" pitchFamily="34" charset="0"/>
                <a:ea typeface="Arial Rounded MT Bold" pitchFamily="34" charset="-122"/>
                <a:cs typeface="Arial Rounded MT Bold" pitchFamily="34" charset="-120"/>
              </a:rPr>
              <a:t>✊ a! a! apple!        🙆 aːːː! cake!</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731520"/>
            <a:ext cx="9144000" cy="82296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E</a:t>
            </a:r>
            <a:endParaRPr lang="en-US" sz="6000" dirty="0"/>
          </a:p>
        </p:txBody>
      </p:sp>
      <p:sp>
        <p:nvSpPr>
          <p:cNvPr id="7" name="Shape 5"/>
          <p:cNvSpPr/>
          <p:nvPr/>
        </p:nvSpPr>
        <p:spPr>
          <a:xfrm>
            <a:off x="640080" y="1874520"/>
            <a:ext cx="3749040" cy="2377440"/>
          </a:xfrm>
          <a:prstGeom prst="roundRect">
            <a:avLst>
              <a:gd name="adj" fmla="val 6923"/>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6400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9" name="Text 7"/>
          <p:cNvSpPr/>
          <p:nvPr/>
        </p:nvSpPr>
        <p:spPr>
          <a:xfrm>
            <a:off x="640080" y="3520440"/>
            <a:ext cx="3749040" cy="54864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 egg</a:t>
            </a:r>
            <a:endParaRPr lang="en-US" sz="3000" dirty="0"/>
          </a:p>
        </p:txBody>
      </p:sp>
      <p:sp>
        <p:nvSpPr>
          <p:cNvPr id="10" name="Shape 8"/>
          <p:cNvSpPr/>
          <p:nvPr/>
        </p:nvSpPr>
        <p:spPr>
          <a:xfrm>
            <a:off x="4754880" y="1874520"/>
            <a:ext cx="3749040" cy="2377440"/>
          </a:xfrm>
          <a:prstGeom prst="roundRect">
            <a:avLst>
              <a:gd name="adj" fmla="val 6923"/>
            </a:avLst>
          </a:prstGeom>
          <a:solidFill>
            <a:srgbClr val="3EE0CF"/>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47548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12" name="Text 10"/>
          <p:cNvSpPr/>
          <p:nvPr/>
        </p:nvSpPr>
        <p:spPr>
          <a:xfrm>
            <a:off x="4754880" y="3520440"/>
            <a:ext cx="3749040" cy="54864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bee</a:t>
            </a:r>
            <a:endParaRPr lang="en-US" sz="3000" dirty="0"/>
          </a:p>
        </p:txBody>
      </p:sp>
      <p:sp>
        <p:nvSpPr>
          <p:cNvPr id="13" name="Text 11"/>
          <p:cNvSpPr/>
          <p:nvPr/>
        </p:nvSpPr>
        <p:spPr>
          <a:xfrm>
            <a:off x="0" y="4526280"/>
            <a:ext cx="9144000" cy="411480"/>
          </a:xfrm>
          <a:prstGeom prst="rect">
            <a:avLst/>
          </a:prstGeom>
          <a:noFill/>
          <a:ln/>
        </p:spPr>
        <p:txBody>
          <a:bodyPr wrap="square" rtlCol="0" anchor="ctr"/>
          <a:lstStyle/>
          <a:p>
            <a:pPr marL="0" indent="0" algn="ctr">
              <a:buNone/>
            </a:pPr>
            <a:r>
              <a:rPr lang="en-US" sz="1900" dirty="0">
                <a:solidFill>
                  <a:srgbClr val="5A548A"/>
                </a:solidFill>
                <a:latin typeface="Arial Rounded MT Bold" pitchFamily="34" charset="0"/>
                <a:ea typeface="Arial Rounded MT Bold" pitchFamily="34" charset="-122"/>
                <a:cs typeface="Arial Rounded MT Bold" pitchFamily="34" charset="-120"/>
              </a:rPr>
              <a:t>✊ e! e! egg!        🙆 eːːː! bee!</a:t>
            </a:r>
            <a:endParaRPr lang="en-US"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731520"/>
            <a:ext cx="9144000" cy="82296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I</a:t>
            </a:r>
            <a:endParaRPr lang="en-US" sz="6000" dirty="0"/>
          </a:p>
        </p:txBody>
      </p:sp>
      <p:sp>
        <p:nvSpPr>
          <p:cNvPr id="7" name="Shape 5"/>
          <p:cNvSpPr/>
          <p:nvPr/>
        </p:nvSpPr>
        <p:spPr>
          <a:xfrm>
            <a:off x="640080" y="1874520"/>
            <a:ext cx="3749040" cy="2377440"/>
          </a:xfrm>
          <a:prstGeom prst="roundRect">
            <a:avLst>
              <a:gd name="adj" fmla="val 6923"/>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6400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9" name="Text 7"/>
          <p:cNvSpPr/>
          <p:nvPr/>
        </p:nvSpPr>
        <p:spPr>
          <a:xfrm>
            <a:off x="640080" y="3520440"/>
            <a:ext cx="3749040" cy="54864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 insect</a:t>
            </a:r>
            <a:endParaRPr lang="en-US" sz="3000" dirty="0"/>
          </a:p>
        </p:txBody>
      </p:sp>
      <p:sp>
        <p:nvSpPr>
          <p:cNvPr id="10" name="Shape 8"/>
          <p:cNvSpPr/>
          <p:nvPr/>
        </p:nvSpPr>
        <p:spPr>
          <a:xfrm>
            <a:off x="4754880" y="1874520"/>
            <a:ext cx="3749040" cy="2377440"/>
          </a:xfrm>
          <a:prstGeom prst="roundRect">
            <a:avLst>
              <a:gd name="adj" fmla="val 6923"/>
            </a:avLst>
          </a:prstGeom>
          <a:solidFill>
            <a:srgbClr val="3EE0CF"/>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47548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12" name="Text 10"/>
          <p:cNvSpPr/>
          <p:nvPr/>
        </p:nvSpPr>
        <p:spPr>
          <a:xfrm>
            <a:off x="4754880" y="3520440"/>
            <a:ext cx="3749040" cy="54864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bike</a:t>
            </a:r>
            <a:endParaRPr lang="en-US" sz="3000" dirty="0"/>
          </a:p>
        </p:txBody>
      </p:sp>
      <p:sp>
        <p:nvSpPr>
          <p:cNvPr id="13" name="Text 11"/>
          <p:cNvSpPr/>
          <p:nvPr/>
        </p:nvSpPr>
        <p:spPr>
          <a:xfrm>
            <a:off x="0" y="4526280"/>
            <a:ext cx="9144000" cy="411480"/>
          </a:xfrm>
          <a:prstGeom prst="rect">
            <a:avLst/>
          </a:prstGeom>
          <a:noFill/>
          <a:ln/>
        </p:spPr>
        <p:txBody>
          <a:bodyPr wrap="square" rtlCol="0" anchor="ctr"/>
          <a:lstStyle/>
          <a:p>
            <a:pPr marL="0" indent="0" algn="ctr">
              <a:buNone/>
            </a:pPr>
            <a:r>
              <a:rPr lang="en-US" sz="1900" dirty="0">
                <a:solidFill>
                  <a:srgbClr val="5A548A"/>
                </a:solidFill>
                <a:latin typeface="Arial Rounded MT Bold" pitchFamily="34" charset="0"/>
                <a:ea typeface="Arial Rounded MT Bold" pitchFamily="34" charset="-122"/>
                <a:cs typeface="Arial Rounded MT Bold" pitchFamily="34" charset="-120"/>
              </a:rPr>
              <a:t>✊ i! i! insect!        🙆 iːːː! bike!</a:t>
            </a:r>
            <a:endParaRPr lang="en-US"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731520"/>
            <a:ext cx="9144000" cy="82296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O</a:t>
            </a:r>
            <a:endParaRPr lang="en-US" sz="6000" dirty="0"/>
          </a:p>
        </p:txBody>
      </p:sp>
      <p:sp>
        <p:nvSpPr>
          <p:cNvPr id="7" name="Shape 5"/>
          <p:cNvSpPr/>
          <p:nvPr/>
        </p:nvSpPr>
        <p:spPr>
          <a:xfrm>
            <a:off x="640080" y="1874520"/>
            <a:ext cx="3749040" cy="2377440"/>
          </a:xfrm>
          <a:prstGeom prst="roundRect">
            <a:avLst>
              <a:gd name="adj" fmla="val 6923"/>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6400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9" name="Text 7"/>
          <p:cNvSpPr/>
          <p:nvPr/>
        </p:nvSpPr>
        <p:spPr>
          <a:xfrm>
            <a:off x="640080" y="3520440"/>
            <a:ext cx="3749040" cy="54864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 octopus</a:t>
            </a:r>
            <a:endParaRPr lang="en-US" sz="3000" dirty="0"/>
          </a:p>
        </p:txBody>
      </p:sp>
      <p:sp>
        <p:nvSpPr>
          <p:cNvPr id="10" name="Shape 8"/>
          <p:cNvSpPr/>
          <p:nvPr/>
        </p:nvSpPr>
        <p:spPr>
          <a:xfrm>
            <a:off x="4754880" y="1874520"/>
            <a:ext cx="3749040" cy="2377440"/>
          </a:xfrm>
          <a:prstGeom prst="roundRect">
            <a:avLst>
              <a:gd name="adj" fmla="val 6923"/>
            </a:avLst>
          </a:prstGeom>
          <a:solidFill>
            <a:srgbClr val="3EE0CF"/>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47548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12" name="Text 10"/>
          <p:cNvSpPr/>
          <p:nvPr/>
        </p:nvSpPr>
        <p:spPr>
          <a:xfrm>
            <a:off x="4754880" y="3520440"/>
            <a:ext cx="3749040" cy="54864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boat</a:t>
            </a:r>
            <a:endParaRPr lang="en-US" sz="3000" dirty="0"/>
          </a:p>
        </p:txBody>
      </p:sp>
      <p:sp>
        <p:nvSpPr>
          <p:cNvPr id="13" name="Text 11"/>
          <p:cNvSpPr/>
          <p:nvPr/>
        </p:nvSpPr>
        <p:spPr>
          <a:xfrm>
            <a:off x="0" y="4526280"/>
            <a:ext cx="9144000" cy="411480"/>
          </a:xfrm>
          <a:prstGeom prst="rect">
            <a:avLst/>
          </a:prstGeom>
          <a:noFill/>
          <a:ln/>
        </p:spPr>
        <p:txBody>
          <a:bodyPr wrap="square" rtlCol="0" anchor="ctr"/>
          <a:lstStyle/>
          <a:p>
            <a:pPr marL="0" indent="0" algn="ctr">
              <a:buNone/>
            </a:pPr>
            <a:r>
              <a:rPr lang="en-US" sz="1900" dirty="0">
                <a:solidFill>
                  <a:srgbClr val="5A548A"/>
                </a:solidFill>
                <a:latin typeface="Arial Rounded MT Bold" pitchFamily="34" charset="0"/>
                <a:ea typeface="Arial Rounded MT Bold" pitchFamily="34" charset="-122"/>
                <a:cs typeface="Arial Rounded MT Bold" pitchFamily="34" charset="-120"/>
              </a:rPr>
              <a:t>✊ o! o! octopus!        🙆 oːːː! boat!</a:t>
            </a:r>
            <a:endParaRPr lang="en-US" sz="1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CHANT</a:t>
            </a:r>
            <a:endParaRPr lang="en-US" sz="1400" dirty="0"/>
          </a:p>
        </p:txBody>
      </p:sp>
      <p:sp>
        <p:nvSpPr>
          <p:cNvPr id="6" name="Text 4"/>
          <p:cNvSpPr/>
          <p:nvPr/>
        </p:nvSpPr>
        <p:spPr>
          <a:xfrm>
            <a:off x="0" y="731520"/>
            <a:ext cx="9144000" cy="822960"/>
          </a:xfrm>
          <a:prstGeom prst="rect">
            <a:avLst/>
          </a:prstGeom>
          <a:noFill/>
          <a:ln/>
        </p:spPr>
        <p:txBody>
          <a:bodyPr wrap="square" rtlCol="0" anchor="ctr"/>
          <a:lstStyle/>
          <a:p>
            <a:pPr marL="0" indent="0" algn="ctr">
              <a:buNone/>
            </a:pPr>
            <a:r>
              <a:rPr lang="en-US" sz="6000" dirty="0">
                <a:solidFill>
                  <a:srgbClr val="241F4E"/>
                </a:solidFill>
                <a:latin typeface="Arial Rounded MT Bold" pitchFamily="34" charset="0"/>
                <a:ea typeface="Arial Rounded MT Bold" pitchFamily="34" charset="-122"/>
                <a:cs typeface="Arial Rounded MT Bold" pitchFamily="34" charset="-120"/>
              </a:rPr>
              <a:t>U</a:t>
            </a:r>
            <a:endParaRPr lang="en-US" sz="6000" dirty="0"/>
          </a:p>
        </p:txBody>
      </p:sp>
      <p:sp>
        <p:nvSpPr>
          <p:cNvPr id="7" name="Shape 5"/>
          <p:cNvSpPr/>
          <p:nvPr/>
        </p:nvSpPr>
        <p:spPr>
          <a:xfrm>
            <a:off x="640080" y="1874520"/>
            <a:ext cx="3749040" cy="2377440"/>
          </a:xfrm>
          <a:prstGeom prst="roundRect">
            <a:avLst>
              <a:gd name="adj" fmla="val 6923"/>
            </a:avLst>
          </a:prstGeom>
          <a:solidFill>
            <a:srgbClr val="FF5D5D"/>
          </a:solidFill>
          <a:ln/>
          <a:effectLst>
            <a:outerShdw blurRad="101600" dist="38100" dir="5400000" algn="bl" rotWithShape="0">
              <a:srgbClr val="000000">
                <a:alpha val="18000"/>
              </a:srgbClr>
            </a:outerShdw>
          </a:effectLst>
        </p:spPr>
        <p:txBody>
          <a:bodyPr/>
          <a:lstStyle/>
          <a:p>
            <a:endParaRPr lang="en-US"/>
          </a:p>
        </p:txBody>
      </p:sp>
      <p:sp>
        <p:nvSpPr>
          <p:cNvPr id="8" name="Text 6"/>
          <p:cNvSpPr/>
          <p:nvPr/>
        </p:nvSpPr>
        <p:spPr>
          <a:xfrm>
            <a:off x="6400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9" name="Text 7"/>
          <p:cNvSpPr/>
          <p:nvPr/>
        </p:nvSpPr>
        <p:spPr>
          <a:xfrm>
            <a:off x="640080" y="3520440"/>
            <a:ext cx="3749040" cy="548640"/>
          </a:xfrm>
          <a:prstGeom prst="rect">
            <a:avLst/>
          </a:prstGeom>
          <a:noFill/>
          <a:ln/>
        </p:spPr>
        <p:txBody>
          <a:bodyPr wrap="square" rtlCol="0" anchor="ctr"/>
          <a:lstStyle/>
          <a:p>
            <a:pPr marL="0" indent="0" algn="ctr">
              <a:buNone/>
            </a:pPr>
            <a:r>
              <a:rPr lang="en-US" sz="3000" dirty="0">
                <a:solidFill>
                  <a:srgbClr val="FFFFFF"/>
                </a:solidFill>
                <a:latin typeface="Arial Rounded MT Bold" pitchFamily="34" charset="0"/>
                <a:ea typeface="Arial Rounded MT Bold" pitchFamily="34" charset="-122"/>
                <a:cs typeface="Arial Rounded MT Bold" pitchFamily="34" charset="-120"/>
              </a:rPr>
              <a:t>✊ umbrella</a:t>
            </a:r>
            <a:endParaRPr lang="en-US" sz="3000" dirty="0"/>
          </a:p>
        </p:txBody>
      </p:sp>
      <p:sp>
        <p:nvSpPr>
          <p:cNvPr id="10" name="Shape 8"/>
          <p:cNvSpPr/>
          <p:nvPr/>
        </p:nvSpPr>
        <p:spPr>
          <a:xfrm>
            <a:off x="4754880" y="1874520"/>
            <a:ext cx="3749040" cy="2377440"/>
          </a:xfrm>
          <a:prstGeom prst="roundRect">
            <a:avLst>
              <a:gd name="adj" fmla="val 6923"/>
            </a:avLst>
          </a:prstGeom>
          <a:solidFill>
            <a:srgbClr val="3EE0CF"/>
          </a:solidFill>
          <a:ln/>
          <a:effectLst>
            <a:outerShdw blurRad="101600" dist="38100" dir="5400000" algn="bl" rotWithShape="0">
              <a:srgbClr val="000000">
                <a:alpha val="18000"/>
              </a:srgbClr>
            </a:outerShdw>
          </a:effectLst>
        </p:spPr>
        <p:txBody>
          <a:bodyPr/>
          <a:lstStyle/>
          <a:p>
            <a:endParaRPr lang="en-US"/>
          </a:p>
        </p:txBody>
      </p:sp>
      <p:sp>
        <p:nvSpPr>
          <p:cNvPr id="11" name="Text 9"/>
          <p:cNvSpPr/>
          <p:nvPr/>
        </p:nvSpPr>
        <p:spPr>
          <a:xfrm>
            <a:off x="4754880" y="1691640"/>
            <a:ext cx="3749040" cy="1554480"/>
          </a:xfrm>
          <a:prstGeom prst="rect">
            <a:avLst/>
          </a:prstGeom>
          <a:noFill/>
          <a:ln/>
        </p:spPr>
        <p:txBody>
          <a:bodyPr wrap="square" rtlCol="0" anchor="t"/>
          <a:lstStyle/>
          <a:p>
            <a:pPr marL="0" indent="0" algn="ctr">
              <a:buNone/>
            </a:pPr>
            <a:r>
              <a:rPr lang="en-US" sz="11000" dirty="0">
                <a:solidFill>
                  <a:srgbClr val="000000"/>
                </a:solidFill>
              </a:rPr>
              <a:t>🧊</a:t>
            </a:r>
            <a:endParaRPr lang="en-US" sz="11000" dirty="0"/>
          </a:p>
        </p:txBody>
      </p:sp>
      <p:sp>
        <p:nvSpPr>
          <p:cNvPr id="12" name="Text 10"/>
          <p:cNvSpPr/>
          <p:nvPr/>
        </p:nvSpPr>
        <p:spPr>
          <a:xfrm>
            <a:off x="4754880" y="3520440"/>
            <a:ext cx="3749040" cy="54864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cube</a:t>
            </a:r>
            <a:endParaRPr lang="en-US" sz="3000" dirty="0"/>
          </a:p>
        </p:txBody>
      </p:sp>
      <p:sp>
        <p:nvSpPr>
          <p:cNvPr id="13" name="Text 11"/>
          <p:cNvSpPr/>
          <p:nvPr/>
        </p:nvSpPr>
        <p:spPr>
          <a:xfrm>
            <a:off x="0" y="4526280"/>
            <a:ext cx="9144000" cy="411480"/>
          </a:xfrm>
          <a:prstGeom prst="rect">
            <a:avLst/>
          </a:prstGeom>
          <a:noFill/>
          <a:ln/>
        </p:spPr>
        <p:txBody>
          <a:bodyPr wrap="square" rtlCol="0" anchor="ctr"/>
          <a:lstStyle/>
          <a:p>
            <a:pPr marL="0" indent="0" algn="ctr">
              <a:buNone/>
            </a:pPr>
            <a:r>
              <a:rPr lang="en-US" sz="1900" dirty="0">
                <a:solidFill>
                  <a:srgbClr val="5A548A"/>
                </a:solidFill>
                <a:latin typeface="Arial Rounded MT Bold" pitchFamily="34" charset="0"/>
                <a:ea typeface="Arial Rounded MT Bold" pitchFamily="34" charset="-122"/>
                <a:cs typeface="Arial Rounded MT Bold" pitchFamily="34" charset="-120"/>
              </a:rPr>
              <a:t>✊ u! u! umbrella!        🙆 uːːː! cube!</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GAME</a:t>
            </a:r>
            <a:endParaRPr lang="en-US" sz="1400" dirty="0"/>
          </a:p>
        </p:txBody>
      </p:sp>
      <p:sp>
        <p:nvSpPr>
          <p:cNvPr id="6" name="Text 4"/>
          <p:cNvSpPr/>
          <p:nvPr/>
        </p:nvSpPr>
        <p:spPr>
          <a:xfrm>
            <a:off x="0" y="868680"/>
            <a:ext cx="9144000" cy="640080"/>
          </a:xfrm>
          <a:prstGeom prst="rect">
            <a:avLst/>
          </a:prstGeom>
          <a:noFill/>
          <a:ln/>
        </p:spPr>
        <p:txBody>
          <a:bodyPr wrap="square" rtlCol="0" anchor="ctr"/>
          <a:lstStyle/>
          <a:p>
            <a:pPr marL="0" indent="0" algn="ctr">
              <a:buNone/>
            </a:pPr>
            <a:r>
              <a:rPr lang="en-US" sz="3000" dirty="0">
                <a:solidFill>
                  <a:srgbClr val="241F4E"/>
                </a:solidFill>
                <a:latin typeface="Arial Rounded MT Bold" pitchFamily="34" charset="0"/>
                <a:ea typeface="Arial Rounded MT Bold" pitchFamily="34" charset="-122"/>
                <a:cs typeface="Arial Rounded MT Bold" pitchFamily="34" charset="-120"/>
              </a:rPr>
              <a:t>🎬  Gesture speed round!</a:t>
            </a:r>
            <a:endParaRPr lang="en-US" sz="3000" dirty="0"/>
          </a:p>
        </p:txBody>
      </p:sp>
      <p:sp>
        <p:nvSpPr>
          <p:cNvPr id="7" name="Text 5"/>
          <p:cNvSpPr/>
          <p:nvPr/>
        </p:nvSpPr>
        <p:spPr>
          <a:xfrm>
            <a:off x="0" y="2011680"/>
            <a:ext cx="9144000" cy="1280160"/>
          </a:xfrm>
          <a:prstGeom prst="rect">
            <a:avLst/>
          </a:prstGeom>
          <a:noFill/>
          <a:ln/>
        </p:spPr>
        <p:txBody>
          <a:bodyPr wrap="square" rtlCol="0" anchor="ctr"/>
          <a:lstStyle/>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I say a word.</a:t>
            </a:r>
            <a:endParaRPr lang="en-US" sz="2800" dirty="0"/>
          </a:p>
          <a:p>
            <a:pPr marL="0" indent="0" algn="ctr">
              <a:buNone/>
            </a:pPr>
            <a:r>
              <a:rPr lang="en-US" sz="2800" dirty="0">
                <a:solidFill>
                  <a:srgbClr val="241F4E"/>
                </a:solidFill>
                <a:latin typeface="Arial Rounded MT Bold" pitchFamily="34" charset="0"/>
                <a:ea typeface="Arial Rounded MT Bold" pitchFamily="34" charset="-122"/>
                <a:cs typeface="Arial Rounded MT Bold" pitchFamily="34" charset="-120"/>
              </a:rPr>
              <a:t>YOU do the gesture:  ✊ short   or   🙆 long</a:t>
            </a:r>
            <a:endParaRPr lang="en-US" sz="2800" dirty="0"/>
          </a:p>
        </p:txBody>
      </p:sp>
      <p:sp>
        <p:nvSpPr>
          <p:cNvPr id="8" name="Text 6"/>
          <p:cNvSpPr/>
          <p:nvPr/>
        </p:nvSpPr>
        <p:spPr>
          <a:xfrm>
            <a:off x="0" y="3657600"/>
            <a:ext cx="9144000" cy="457200"/>
          </a:xfrm>
          <a:prstGeom prst="rect">
            <a:avLst/>
          </a:prstGeom>
          <a:noFill/>
          <a:ln/>
        </p:spPr>
        <p:txBody>
          <a:bodyPr wrap="square" rtlCol="0" anchor="ctr"/>
          <a:lstStyle/>
          <a:p>
            <a:pPr marL="0" indent="0" algn="ctr">
              <a:buNone/>
            </a:pPr>
            <a:r>
              <a:rPr lang="en-US" sz="2000" dirty="0">
                <a:solidFill>
                  <a:srgbClr val="5A548A"/>
                </a:solidFill>
                <a:latin typeface="Helvetica Neue" pitchFamily="34" charset="0"/>
                <a:ea typeface="Helvetica Neue" pitchFamily="34" charset="-122"/>
                <a:cs typeface="Helvetica Neue" pitchFamily="34" charset="-120"/>
              </a:rPr>
              <a:t>Cameras on! Fastest gesture wins 🏆</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TotalTime>
  <Words>907</Words>
  <Application>Microsoft Macintosh PowerPoint</Application>
  <PresentationFormat>On-screen Show (16:9)</PresentationFormat>
  <Paragraphs>91</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5</cp:revision>
  <dcterms:created xsi:type="dcterms:W3CDTF">2026-06-12T20:28:43Z</dcterms:created>
  <dcterms:modified xsi:type="dcterms:W3CDTF">2026-06-24T19:17:14Z</dcterms:modified>
</cp:coreProperties>
</file>