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93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Long and Short Vowels. Every English vowel has two sounds — a short sound and a long sound. The long sound says the letter's name. Look at the picture, listen, and say it with 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I. Short I — insect, /</a:t>
            </a:r>
            <a:r>
              <a:rPr dirty="0" err="1"/>
              <a:t>ɪ</a:t>
            </a:r>
            <a:r>
              <a:rPr dirty="0"/>
              <a:t>/. Say it: insect. Now the long I — iron, /</a:t>
            </a:r>
            <a:r>
              <a:rPr dirty="0" err="1"/>
              <a:t>aɪ</a:t>
            </a:r>
            <a:r>
              <a:rPr dirty="0"/>
              <a:t>/. The long vowel says its name. Say it: iron.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I. Short I — illness, /</a:t>
            </a:r>
            <a:r>
              <a:rPr dirty="0" err="1"/>
              <a:t>ɪ</a:t>
            </a:r>
            <a:r>
              <a:rPr dirty="0"/>
              <a:t>/. Say it: illness. Now the long I — ice cream, /</a:t>
            </a:r>
            <a:r>
              <a:rPr dirty="0" err="1"/>
              <a:t>aɪ</a:t>
            </a:r>
            <a:r>
              <a:rPr dirty="0"/>
              <a:t>/. The long vowel says its name. Say it: ice cream.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O. Short O — octopus, /</a:t>
            </a:r>
            <a:r>
              <a:rPr dirty="0" err="1"/>
              <a:t>ɑ</a:t>
            </a:r>
            <a:r>
              <a:rPr dirty="0"/>
              <a:t>/. Say it: octopus. Now the long O — oatmeal, /</a:t>
            </a:r>
            <a:r>
              <a:rPr dirty="0" err="1"/>
              <a:t>oʊ</a:t>
            </a:r>
            <a:r>
              <a:rPr dirty="0"/>
              <a:t>/. The long vowel says its name. Say it: oatmeal.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O. Short O — onion, /</a:t>
            </a:r>
            <a:r>
              <a:rPr dirty="0" err="1"/>
              <a:t>ɑ</a:t>
            </a:r>
            <a:r>
              <a:rPr dirty="0"/>
              <a:t>/. Say it: onion. Now the long O — open, /</a:t>
            </a:r>
            <a:r>
              <a:rPr dirty="0" err="1"/>
              <a:t>oʊ</a:t>
            </a:r>
            <a:r>
              <a:rPr dirty="0"/>
              <a:t>/. The long vowel says its name. Say it: open.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O. Short O — olive, /</a:t>
            </a:r>
            <a:r>
              <a:rPr dirty="0" err="1"/>
              <a:t>ɑ</a:t>
            </a:r>
            <a:r>
              <a:rPr dirty="0"/>
              <a:t>/. Say it: olive. Now the long O — oak, /</a:t>
            </a:r>
            <a:r>
              <a:rPr dirty="0" err="1"/>
              <a:t>oʊ</a:t>
            </a:r>
            <a:r>
              <a:rPr dirty="0"/>
              <a:t>/. The </a:t>
            </a:r>
            <a:endParaRPr lang="en-US" dirty="0"/>
          </a:p>
          <a:p>
            <a:r>
              <a:rPr dirty="0"/>
              <a:t>long vowel says its name. Say it: oak.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U. Short U — umbrella, /</a:t>
            </a:r>
            <a:r>
              <a:rPr dirty="0" err="1"/>
              <a:t>ʌ</a:t>
            </a:r>
            <a:r>
              <a:rPr dirty="0"/>
              <a:t>/. Say it: umbrella. Now the long U — unicorn, /</a:t>
            </a:r>
            <a:r>
              <a:rPr dirty="0" err="1"/>
              <a:t>ju</a:t>
            </a:r>
            <a:r>
              <a:rPr dirty="0"/>
              <a:t>ː/. The long vowel says its name. Say it: unicorn.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U. Short U — under, /</a:t>
            </a:r>
            <a:r>
              <a:rPr dirty="0" err="1"/>
              <a:t>ʌ</a:t>
            </a:r>
            <a:r>
              <a:rPr dirty="0"/>
              <a:t>/. Say it: under. Now the long U — ukulele, /</a:t>
            </a:r>
            <a:r>
              <a:rPr dirty="0" err="1"/>
              <a:t>ju</a:t>
            </a:r>
            <a:r>
              <a:rPr dirty="0"/>
              <a:t>ː/. The long vowel says its name. Say it: ukulele.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U. Short U — up, /</a:t>
            </a:r>
            <a:r>
              <a:rPr dirty="0" err="1"/>
              <a:t>ʌ</a:t>
            </a:r>
            <a:r>
              <a:rPr dirty="0"/>
              <a:t>/. Say it: up. Now the long U — uniform, /</a:t>
            </a:r>
            <a:r>
              <a:rPr dirty="0" err="1"/>
              <a:t>ju</a:t>
            </a:r>
            <a:r>
              <a:rPr dirty="0"/>
              <a:t>ː/. The long vowel says its name. Say it: uniform.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A. Short A — apple, /</a:t>
            </a:r>
            <a:r>
              <a:rPr dirty="0" err="1"/>
              <a:t>æ</a:t>
            </a:r>
            <a:r>
              <a:rPr dirty="0"/>
              <a:t>/. Say it: apple. Now the long A — ape, /</a:t>
            </a:r>
            <a:r>
              <a:rPr dirty="0" err="1"/>
              <a:t>eɪ</a:t>
            </a:r>
            <a:r>
              <a:rPr dirty="0"/>
              <a:t>/. The long vowel says its name. Say it: ape.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A. Short A — ant, /</a:t>
            </a:r>
            <a:r>
              <a:rPr dirty="0" err="1"/>
              <a:t>æ</a:t>
            </a:r>
            <a:r>
              <a:rPr dirty="0"/>
              <a:t>/. Say it: ant. Now the long A — acorn, /</a:t>
            </a:r>
            <a:r>
              <a:rPr dirty="0" err="1"/>
              <a:t>eɪ</a:t>
            </a:r>
            <a:r>
              <a:rPr dirty="0"/>
              <a:t>/. The long vowel says its name. Say it: acorn.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A. Short A — axe, /</a:t>
            </a:r>
            <a:r>
              <a:rPr dirty="0" err="1"/>
              <a:t>æ</a:t>
            </a:r>
            <a:r>
              <a:rPr dirty="0"/>
              <a:t>/. Say it: axe. Now the long A — apron, /</a:t>
            </a:r>
            <a:r>
              <a:rPr dirty="0" err="1"/>
              <a:t>eɪ</a:t>
            </a:r>
            <a:r>
              <a:rPr dirty="0"/>
              <a:t>/. The long vowel says its name. Say it: apron.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A. Short A — alligator, /</a:t>
            </a:r>
            <a:r>
              <a:rPr dirty="0" err="1"/>
              <a:t>æ</a:t>
            </a:r>
            <a:r>
              <a:rPr dirty="0"/>
              <a:t>/. Say it: alligator. Now the long A — angel, /</a:t>
            </a:r>
            <a:r>
              <a:rPr dirty="0" err="1"/>
              <a:t>eɪ</a:t>
            </a:r>
            <a:r>
              <a:rPr dirty="0"/>
              <a:t>/. The long vowel says its name. Say it: angel.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E. Short E — egg, /</a:t>
            </a:r>
            <a:r>
              <a:rPr dirty="0" err="1"/>
              <a:t>ɛ</a:t>
            </a:r>
            <a:r>
              <a:rPr dirty="0"/>
              <a:t>/. Say it: egg. Now the long E — eagle, /</a:t>
            </a:r>
            <a:r>
              <a:rPr dirty="0" err="1"/>
              <a:t>i</a:t>
            </a:r>
            <a:r>
              <a:rPr dirty="0"/>
              <a:t>ː/. The long vowel says its name. Say it: eagle.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E. Short E — elbow, /</a:t>
            </a:r>
            <a:r>
              <a:rPr dirty="0" err="1"/>
              <a:t>ɛ</a:t>
            </a:r>
            <a:r>
              <a:rPr dirty="0"/>
              <a:t>/. Say it: elbow. Now the long E — ear, /</a:t>
            </a:r>
            <a:r>
              <a:rPr dirty="0" err="1"/>
              <a:t>i</a:t>
            </a:r>
            <a:r>
              <a:rPr dirty="0"/>
              <a:t>ː/. The long vowel says its name. Say it: 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E. Short E — elephant, /</a:t>
            </a:r>
            <a:r>
              <a:rPr dirty="0" err="1"/>
              <a:t>ɛ</a:t>
            </a:r>
            <a:r>
              <a:rPr dirty="0"/>
              <a:t>/. Say it: elephant. Now the long E — evening, /</a:t>
            </a:r>
            <a:r>
              <a:rPr dirty="0" err="1"/>
              <a:t>i</a:t>
            </a:r>
            <a:r>
              <a:rPr dirty="0"/>
              <a:t>ː/. The long vowel says its name. Say it: evening.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 letter I. Short I — igloo, /</a:t>
            </a:r>
            <a:r>
              <a:rPr dirty="0" err="1"/>
              <a:t>ɪ</a:t>
            </a:r>
            <a:r>
              <a:rPr dirty="0"/>
              <a:t>/. Say it: igloo. Now the long I — island, /</a:t>
            </a:r>
            <a:r>
              <a:rPr dirty="0" err="1"/>
              <a:t>aɪ</a:t>
            </a:r>
            <a:r>
              <a:rPr dirty="0"/>
              <a:t>/. The long vowel says its name. Say it: island.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hyperlink" Target="https://youtu.be/8sf9Qc0pCtY?si=e1mKz7CJ-jN4IjkA" TargetMode="Externa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3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long &amp; short vowels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9B8CFF"/>
                </a:solidFill>
                <a:latin typeface="Helvetica Neue"/>
              </a:rPr>
              <a:t>Look, listen, say it with me! 🖼️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749039" y="3246120"/>
            <a:ext cx="1645920" cy="6858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749039" y="3246120"/>
            <a:ext cx="164592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DAY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/ɪ/</a:t>
            </a:r>
          </a:p>
        </p:txBody>
      </p:sp>
      <p:pic>
        <p:nvPicPr>
          <p:cNvPr id="9" name="Picture 8" descr="insect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071" y="1737360"/>
            <a:ext cx="1370457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insect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/aɪ/</a:t>
            </a:r>
          </a:p>
        </p:txBody>
      </p:sp>
      <p:pic>
        <p:nvPicPr>
          <p:cNvPr id="13" name="Picture 12" descr="iron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125" y="1737360"/>
            <a:ext cx="2329148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iron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/ɪ/</a:t>
            </a:r>
          </a:p>
        </p:txBody>
      </p:sp>
      <p:pic>
        <p:nvPicPr>
          <p:cNvPr id="9" name="Picture 8" descr="illness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016" y="1737360"/>
            <a:ext cx="2250567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illness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/aɪ/</a:t>
            </a:r>
          </a:p>
        </p:txBody>
      </p:sp>
      <p:pic>
        <p:nvPicPr>
          <p:cNvPr id="13" name="Picture 12" descr="icecream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4215" y="1737360"/>
            <a:ext cx="898969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ice cream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/ɑ/</a:t>
            </a:r>
          </a:p>
        </p:txBody>
      </p:sp>
      <p:pic>
        <p:nvPicPr>
          <p:cNvPr id="9" name="Picture 8" descr="octopus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599" y="1737360"/>
            <a:ext cx="2071401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octopus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/oʊ/</a:t>
            </a:r>
          </a:p>
        </p:txBody>
      </p:sp>
      <p:pic>
        <p:nvPicPr>
          <p:cNvPr id="13" name="Picture 12" descr="oatmeal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7136" y="1737360"/>
            <a:ext cx="2153126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oatmeal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/ɑ/</a:t>
            </a:r>
          </a:p>
        </p:txBody>
      </p:sp>
      <p:pic>
        <p:nvPicPr>
          <p:cNvPr id="9" name="Picture 8" descr="onion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643" y="1737360"/>
            <a:ext cx="1367313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onion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/oʊ/</a:t>
            </a:r>
          </a:p>
        </p:txBody>
      </p:sp>
      <p:pic>
        <p:nvPicPr>
          <p:cNvPr id="13" name="Picture 12" descr="open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045" y="1737360"/>
            <a:ext cx="1323308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Open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/ɑ/</a:t>
            </a:r>
          </a:p>
        </p:txBody>
      </p:sp>
      <p:pic>
        <p:nvPicPr>
          <p:cNvPr id="9" name="Picture 8" descr="olive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803500"/>
            <a:ext cx="2971800" cy="18793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olive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/oʊ/</a:t>
            </a:r>
          </a:p>
        </p:txBody>
      </p:sp>
      <p:pic>
        <p:nvPicPr>
          <p:cNvPr id="13" name="Picture 12" descr="oak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5996" y="1737360"/>
            <a:ext cx="2115407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878948"/>
            <a:ext cx="3886200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 dirty="0">
                <a:solidFill>
                  <a:srgbClr val="2E7DD2"/>
                </a:solidFill>
                <a:latin typeface="Arial Rounded MT Bold"/>
              </a:rPr>
              <a:t>oak</a:t>
            </a:r>
            <a:r>
              <a:rPr lang="en-US" sz="3000" b="1" dirty="0">
                <a:solidFill>
                  <a:srgbClr val="2E7DD2"/>
                </a:solidFill>
                <a:latin typeface="Arial Rounded MT Bold"/>
              </a:rPr>
              <a:t> tree</a:t>
            </a:r>
            <a:endParaRPr sz="3000" b="1" dirty="0">
              <a:solidFill>
                <a:srgbClr val="2E7DD2"/>
              </a:solidFill>
              <a:latin typeface="Arial Rounded MT Bold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u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/ʌ/</a:t>
            </a:r>
          </a:p>
        </p:txBody>
      </p:sp>
      <p:pic>
        <p:nvPicPr>
          <p:cNvPr id="9" name="Picture 8" descr="umbrella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605" y="1737360"/>
            <a:ext cx="1961388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umbrella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/juː/</a:t>
            </a:r>
          </a:p>
        </p:txBody>
      </p:sp>
      <p:pic>
        <p:nvPicPr>
          <p:cNvPr id="13" name="Picture 12" descr="unicorn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7276" y="1737360"/>
            <a:ext cx="2212848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unicorn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u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/ʌ/</a:t>
            </a:r>
          </a:p>
        </p:txBody>
      </p:sp>
      <p:pic>
        <p:nvPicPr>
          <p:cNvPr id="9" name="Picture 8" descr="under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74" y="1737360"/>
            <a:ext cx="2700051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under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/juː/</a:t>
            </a:r>
          </a:p>
        </p:txBody>
      </p:sp>
      <p:pic>
        <p:nvPicPr>
          <p:cNvPr id="13" name="Picture 12" descr="ukulele">
            <a:hlinkClick r:id="rId5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507" y="1737360"/>
            <a:ext cx="798385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ukulele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6" name="UkuleleListenButton">
            <a:hlinkClick r:id="rId5"/>
          </p:cNvPr>
          <p:cNvSpPr/>
          <p:nvPr/>
        </p:nvSpPr>
        <p:spPr>
          <a:xfrm>
            <a:off x="7269480" y="2606040"/>
            <a:ext cx="1280160" cy="502920"/>
          </a:xfrm>
          <a:prstGeom prst="roundRect">
            <a:avLst/>
          </a:prstGeom>
          <a:solidFill>
            <a:srgbClr val="2E7DD2"/>
          </a:solidFill>
          <a:ln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▶ Listen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u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/ʌ/</a:t>
            </a:r>
          </a:p>
        </p:txBody>
      </p:sp>
      <p:pic>
        <p:nvPicPr>
          <p:cNvPr id="9" name="Picture 8" descr="u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1737360"/>
            <a:ext cx="1508760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up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/juː/</a:t>
            </a:r>
          </a:p>
        </p:txBody>
      </p:sp>
      <p:pic>
        <p:nvPicPr>
          <p:cNvPr id="13" name="Picture 12" descr="uniform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489" y="1737360"/>
            <a:ext cx="1084421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uniform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/æ/</a:t>
            </a:r>
          </a:p>
        </p:txBody>
      </p:sp>
      <p:pic>
        <p:nvPicPr>
          <p:cNvPr id="9" name="Picture 8" descr="apple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052" y="1737360"/>
            <a:ext cx="1678495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apple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/eɪ/</a:t>
            </a:r>
          </a:p>
        </p:txBody>
      </p:sp>
      <p:pic>
        <p:nvPicPr>
          <p:cNvPr id="13" name="Picture 12" descr="ape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322" y="1737360"/>
            <a:ext cx="1464754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ape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/æ/</a:t>
            </a:r>
          </a:p>
        </p:txBody>
      </p:sp>
      <p:pic>
        <p:nvPicPr>
          <p:cNvPr id="9" name="Picture 8" descr="ant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665" y="1737360"/>
            <a:ext cx="1015269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ant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/eɪ/</a:t>
            </a:r>
          </a:p>
        </p:txBody>
      </p:sp>
      <p:pic>
        <p:nvPicPr>
          <p:cNvPr id="13" name="Picture 12" descr="acorn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9751" y="1737360"/>
            <a:ext cx="1467897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acorn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/æ/</a:t>
            </a:r>
          </a:p>
        </p:txBody>
      </p:sp>
      <p:pic>
        <p:nvPicPr>
          <p:cNvPr id="16" name="Picture 15" descr="ambulanc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2860" y="1891044"/>
            <a:ext cx="2454878" cy="17043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ambulance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/eɪ/</a:t>
            </a:r>
          </a:p>
        </p:txBody>
      </p:sp>
      <p:pic>
        <p:nvPicPr>
          <p:cNvPr id="13" name="Picture 12" descr="apron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302" y="1737360"/>
            <a:ext cx="1794795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apron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/æ/</a:t>
            </a:r>
          </a:p>
        </p:txBody>
      </p:sp>
      <p:pic>
        <p:nvPicPr>
          <p:cNvPr id="9" name="Picture 8" descr="alligator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47" y="1737360"/>
            <a:ext cx="2209704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alligator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/eɪ/</a:t>
            </a:r>
          </a:p>
        </p:txBody>
      </p:sp>
      <p:pic>
        <p:nvPicPr>
          <p:cNvPr id="13" name="Picture 12" descr="angel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455" y="1737360"/>
            <a:ext cx="1634490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angel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/ɛ/</a:t>
            </a:r>
          </a:p>
        </p:txBody>
      </p:sp>
      <p:pic>
        <p:nvPicPr>
          <p:cNvPr id="9" name="Picture 8" descr="egg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633" y="1737360"/>
            <a:ext cx="1521333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egg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/iː/</a:t>
            </a:r>
          </a:p>
        </p:txBody>
      </p:sp>
      <p:pic>
        <p:nvPicPr>
          <p:cNvPr id="13" name="Picture 12" descr="eagle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4048" y="1737360"/>
            <a:ext cx="1279302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eagle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/ɛ/</a:t>
            </a:r>
          </a:p>
        </p:txBody>
      </p:sp>
      <p:pic>
        <p:nvPicPr>
          <p:cNvPr id="9" name="Picture 8" descr="elbow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888" y="1737360"/>
            <a:ext cx="2014823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elbow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/iː/</a:t>
            </a:r>
          </a:p>
        </p:txBody>
      </p:sp>
      <p:pic>
        <p:nvPicPr>
          <p:cNvPr id="13" name="Picture 12" descr="ear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909" y="1737360"/>
            <a:ext cx="1219581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ear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/ɛ/</a:t>
            </a:r>
          </a:p>
        </p:txBody>
      </p:sp>
      <p:pic>
        <p:nvPicPr>
          <p:cNvPr id="9" name="Picture 8" descr="elephant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019" y="1737360"/>
            <a:ext cx="2206561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elephant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/iː/</a:t>
            </a:r>
          </a:p>
        </p:txBody>
      </p:sp>
      <p:pic>
        <p:nvPicPr>
          <p:cNvPr id="13" name="Picture 12" descr="evening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860" y="1737360"/>
            <a:ext cx="2011680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evening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69480" y="27432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269480" y="274320"/>
            <a:ext cx="1554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 Rounded MT Bold"/>
              </a:rPr>
              <a:t>LOOK &amp;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0896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the letter 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🔴 SHORT   /ɪ/</a:t>
            </a:r>
          </a:p>
        </p:txBody>
      </p:sp>
      <p:pic>
        <p:nvPicPr>
          <p:cNvPr id="9" name="Picture 8" descr="iglo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132" y="1737360"/>
            <a:ext cx="2684335" cy="20116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igloo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00600" y="1078992"/>
            <a:ext cx="38862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31750">
            <a:solidFill>
              <a:srgbClr val="2E7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00600" y="1188719"/>
            <a:ext cx="3886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7DD2"/>
                </a:solidFill>
                <a:latin typeface="Arial Rounded MT Bold"/>
              </a:rPr>
              <a:t>🔵 LONG   /aɪ/</a:t>
            </a:r>
          </a:p>
        </p:txBody>
      </p:sp>
      <p:pic>
        <p:nvPicPr>
          <p:cNvPr id="13" name="Picture 12" descr="island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5287" y="1737360"/>
            <a:ext cx="2036826" cy="2011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0600" y="3904487"/>
            <a:ext cx="3886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E7DD2"/>
                </a:solidFill>
                <a:latin typeface="Arial Rounded MT Bold"/>
              </a:rPr>
              <a:t>island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1083</Words>
  <Application>Microsoft Macintosh PowerPoint</Application>
  <PresentationFormat>On-screen Show (16:9)</PresentationFormat>
  <Paragraphs>151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3</cp:revision>
  <dcterms:created xsi:type="dcterms:W3CDTF">2013-01-27T09:14:16Z</dcterms:created>
  <dcterms:modified xsi:type="dcterms:W3CDTF">2026-06-29T15:40:58Z</dcterms:modified>
  <cp:category/>
</cp:coreProperties>
</file>