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Image Guessing Game! I show a picture. You guess the word. Then we say it together and decide — is the vowel short or long?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uniform! Say it with me: uniform. The U is a long vowel — /juː/.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under! Say it with me: under. The U is a short vowel — /ʌ/.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evening! Say it with me: evening. The E is a long vowel — /iː/.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oatmeal! Say it with me: oatmeal. The O is a long vowel — /oʊ/.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onion! Say it with me: onion. The O is a short vowel — /ɑ/.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oak tree! Say it with me: oak tree. The O is a long vowel — /oʊ/.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octopus! Say it with me: octopus. The O is a short vowel — /ɑ/.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island! Say it with me: island. The I is a long vowel — /aɪ/.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illness! Say it with me: illness. The I is a short vowel — /ɪ/.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iron! Say it with me: iron. The I is a long vowel — /aɪ/.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ant! Say it with me: ant. The A is a short vowel — /æ/.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insect! Say it with me: insect. The I is a short vowel — /ɪ/.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igloo! Say it with me: igloo. The I is a short vowel — /ɪ/.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elbow! Say it with me: elbow. The E is a short vowel — /ɛ/.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olive! Say it with me: olive. The O is a short vowel — /ɑ/.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eagle! Say it with me: eagle. The E is a long vowel — /iː/.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elephant! Say it with me: elephant. The E is a short vowel — /ɛ/.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ear! Say it with me: ear. The E is a long vowel — /iː/.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egg! Say it with me: egg. The E is a short vowel — /ɛ/.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angel! Say it with me: angel. The A is a long vowel — /eɪ/.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alligator! Say it with me: alligator. The A is a short vowel — /æ/.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ice cream! Say it with me: ice cream. The I is a long vowel — /aɪ/.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apron! Say it with me: apron. The A is a long vowel — /eɪ/.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axe! Say it with me: axe. The A is a short vowel — /æ/.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acorn! Say it with me: acorn. The A is a long vowel — /eɪ/.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unicorn! Say it with me: unicorn. The U is a long vowel — /juː/.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What is it? Look carefully… (pause) Can you guess? Say it with me on the next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It's umbrella! Say it with me: umbrella. The U is a short vowel — /ʌ/.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3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notesSlide" Target="../notesSlides/notesSlide3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notesSlide" Target="../notesSlides/notesSlide33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notesSlide" Target="../notesSlides/notesSlide34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notesSlide" Target="../notesSlides/notesSlide35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notesSlide" Target="../notesSlides/notesSlide36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notesSlide" Target="../notesSlides/notesSlide3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notesSlide" Target="../notesSlides/notesSlide38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notesSlide" Target="../notesSlides/notesSlide39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notesSlide" Target="../notesSlides/notesSlide40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notesSlide" Target="../notesSlides/notesSlide41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notesSlide" Target="../notesSlides/notesSlide42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notesSlide" Target="../notesSlides/notesSlide43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notesSlide" Target="../notesSlides/notesSlide44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notesSlide" Target="../notesSlides/notesSlide45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openxmlformats.org/officeDocument/2006/relationships/notesSlide" Target="../notesSlides/notesSlide46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openxmlformats.org/officeDocument/2006/relationships/notesSlide" Target="../notesSlides/notesSlide4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notesSlide" Target="../notesSlides/notesSlide48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notesSlide" Target="../notesSlides/notesSlide49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5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3" Type="http://schemas.openxmlformats.org/officeDocument/2006/relationships/notesSlide" Target="../notesSlides/notesSlide50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3" Type="http://schemas.openxmlformats.org/officeDocument/2006/relationships/notesSlide" Target="../notesSlides/notesSlide51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notesSlide" Target="../notesSlides/notesSlide52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notesSlide" Target="../notesSlides/notesSlide53.xml"/><Relationship Id="rId4" Type="http://schemas.openxmlformats.org/officeDocument/2006/relationships/image" Target="../media/image28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openxmlformats.org/officeDocument/2006/relationships/notesSlide" Target="../notesSlides/notesSlide54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openxmlformats.org/officeDocument/2006/relationships/notesSlide" Target="../notesSlides/notesSlide5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822960"/>
            <a:ext cx="91440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234440"/>
            <a:ext cx="9144000" cy="9144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image guessing game 🖼️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331720"/>
            <a:ext cx="914400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000" b="0">
                <a:solidFill>
                  <a:srgbClr val="9B8CFF"/>
                </a:solidFill>
                <a:latin typeface="Helvetica Neue"/>
              </a:rPr>
              <a:t>Look at the picture. Guess the word!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880360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0">
                <a:solidFill>
                  <a:srgbClr val="9B8CFF"/>
                </a:solidFill>
                <a:latin typeface="Helvetica Neue"/>
              </a:rPr>
              <a:t>Then say the vowel sound — short or long?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749039" y="3520440"/>
            <a:ext cx="1645920" cy="64008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749039" y="3520440"/>
            <a:ext cx="16459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DAY 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617720"/>
            <a:ext cx="914400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0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uniform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9590" y="1549908"/>
            <a:ext cx="1404818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uniform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2820" y="1138428"/>
            <a:ext cx="1158359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uniform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2E7D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🔵 LONG /juː/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under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660695"/>
            <a:ext cx="3200400" cy="238446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under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680" y="1156870"/>
            <a:ext cx="2834640" cy="21119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under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🔴 SHORT /ʌ/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evening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980" y="1549908"/>
            <a:ext cx="2606040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evening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580" y="1138428"/>
            <a:ext cx="2148840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evening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2E7D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🔵 LONG /iː/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oatmeal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7361" y="1549908"/>
            <a:ext cx="2789277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oatmeal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2034" y="1138428"/>
            <a:ext cx="2299930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oatmeal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2E7D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🔵 LONG /oʊ/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onion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353" y="1549908"/>
            <a:ext cx="1771292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onion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1730" y="1138428"/>
            <a:ext cx="1460539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onion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🔴 SHORT /ɑ/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ant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4382" y="1549908"/>
            <a:ext cx="1315235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oak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1793" y="1549908"/>
            <a:ext cx="2740413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oak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2180" y="1138428"/>
            <a:ext cx="2259639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oak tree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2E7D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🔵 LONG /oʊ/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octopus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0296" y="1549908"/>
            <a:ext cx="2683406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octopus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683" y="1138428"/>
            <a:ext cx="2212633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octopus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🔴 SHORT /ɑ/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island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692" y="1549908"/>
            <a:ext cx="2638615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sland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149" y="1138428"/>
            <a:ext cx="2175700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island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2E7D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🔵 LONG /aɪ/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illness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246" y="1549908"/>
            <a:ext cx="2915507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llness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992" y="1138428"/>
            <a:ext cx="2404014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illness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🔴 SHORT /ɪ/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iron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347" y="1549908"/>
            <a:ext cx="3017305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ron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023" y="1138428"/>
            <a:ext cx="2487953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iron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2E7D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🔵 LONG /aɪ/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ant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753" y="1138428"/>
            <a:ext cx="1084492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ant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🔴 SHORT /æ/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insect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4317" y="1549908"/>
            <a:ext cx="1775364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nsect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051" y="1138428"/>
            <a:ext cx="1463897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insect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🔴 SHORT /ɪ/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igloo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653714"/>
            <a:ext cx="3200400" cy="239842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gloo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680" y="1150687"/>
            <a:ext cx="2834640" cy="21243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igloo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🔴 SHORT /ɪ/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elbow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6944" y="1549908"/>
            <a:ext cx="2610111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elbow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5901" y="1138428"/>
            <a:ext cx="2152197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elbow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🔴 SHORT /ɛ/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olive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840943"/>
            <a:ext cx="3200400" cy="2023968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olive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680" y="1316519"/>
            <a:ext cx="2834640" cy="17926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olive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🔴 SHORT /ɑ/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eagle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3360" y="1549908"/>
            <a:ext cx="1657278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eagle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8736" y="1138428"/>
            <a:ext cx="1366527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eagle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2E7D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🔵 LONG /iː/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icecream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9712" y="1549908"/>
            <a:ext cx="1164574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elephant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2749" y="1549908"/>
            <a:ext cx="2858500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elephant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495" y="1138428"/>
            <a:ext cx="2357008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elephant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🔴 SHORT /ɛ/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ear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2044" y="1549908"/>
            <a:ext cx="1579911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ear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632" y="1138428"/>
            <a:ext cx="1302734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ear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2E7D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🔵 LONG /iː/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egg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6591" y="1549908"/>
            <a:ext cx="1970817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egg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469" y="1138428"/>
            <a:ext cx="1625060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egg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🔴 SHORT /ɛ/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angel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296" y="1549908"/>
            <a:ext cx="2117407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angel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9033" y="1138428"/>
            <a:ext cx="1745932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angel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2E7D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🔵 LONG /eɪ/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alligator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713" y="1549908"/>
            <a:ext cx="2862572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alligator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1816" y="1138428"/>
            <a:ext cx="2360366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alligator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🔴 SHORT /æ/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icecream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1868" y="1138428"/>
            <a:ext cx="960262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ice cream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2E7D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🔵 LONG /aɪ/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apron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461" y="1549908"/>
            <a:ext cx="2325076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apron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415" y="1138428"/>
            <a:ext cx="1917168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apron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2E7D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🔵 LONG /eɪ/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axe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908" y="1549908"/>
            <a:ext cx="3180183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ambulanc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0871" y="1302591"/>
            <a:ext cx="2622256" cy="18205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ambulance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🔴 SHORT /æ/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acorn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1202" y="1549908"/>
            <a:ext cx="1901594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acorn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8009" y="1138428"/>
            <a:ext cx="1567981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acorn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2E7D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🔵 LONG /eɪ/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unicorn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678" y="1549908"/>
            <a:ext cx="2866644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unicorn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138" y="1138428"/>
            <a:ext cx="2363724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unicorn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2E7DD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🔵 LONG /juː/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GUESS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11480"/>
            <a:ext cx="9144000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800" b="1">
                <a:solidFill>
                  <a:srgbClr val="241F4E"/>
                </a:solidFill>
                <a:latin typeface="Arial Rounded MT Bold"/>
              </a:rPr>
              <a:t>What is it?  🤔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14600" y="1234440"/>
            <a:ext cx="4114800" cy="324612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umbrella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1555" y="1549908"/>
            <a:ext cx="2540889" cy="26060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234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74320"/>
            <a:ext cx="1234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rial Rounded MT Bold"/>
              </a:rPr>
              <a:t>DAY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60920" y="274320"/>
            <a:ext cx="1463040" cy="457200"/>
          </a:xfrm>
          <a:prstGeom prst="roundRect">
            <a:avLst>
              <a:gd name="adj" fmla="val 50000"/>
            </a:avLst>
          </a:prstGeom>
          <a:solidFill>
            <a:srgbClr val="2EA6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60920" y="2743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743200" y="868680"/>
            <a:ext cx="3657600" cy="26974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31750">
            <a:solidFill>
              <a:srgbClr val="E7E0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umbrella_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440" y="1138428"/>
            <a:ext cx="2095119" cy="21488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657600"/>
            <a:ext cx="91440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umbrella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83280" y="4370832"/>
            <a:ext cx="2377440" cy="457200"/>
          </a:xfrm>
          <a:prstGeom prst="roundRect">
            <a:avLst>
              <a:gd name="adj" fmla="val 50000"/>
            </a:avLst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4370832"/>
            <a:ext cx="23774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 Rounded MT Bold"/>
              </a:rPr>
              <a:t>🔴 SHORT /ʌ/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