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92"/>
    <p:restoredTop sz="83014"/>
  </p:normalViewPr>
  <p:slideViewPr>
    <p:cSldViewPr snapToGrid="0" snapToObjects="1">
      <p:cViewPr varScale="1">
        <p:scale>
          <a:sx n="139" d="100"/>
          <a:sy n="139" d="100"/>
        </p:scale>
        <p:origin x="139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8586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Hello, and welcome. This is The Magic E — one of my favorite things to teach in all of English. Today you'll see how one tiny silent letter can change a whole word. Can… becomes cane. Same letters, almost — but one little e at the end changes the sound completely. Say it with me, out loud: can… cane. (pause) Don't be shy. Here we go.</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10</a:t>
            </a:r>
            <a:r>
              <a:rPr lang="en-US" dirty="0"/>
              <a:t> (answer is </a:t>
            </a:r>
            <a:r>
              <a:rPr lang="en-US" i="1" dirty="0"/>
              <a:t>pane</a:t>
            </a:r>
            <a:r>
              <a:rPr lang="en-US" dirty="0"/>
              <a:t>):</a:t>
            </a:r>
          </a:p>
          <a:p>
            <a:r>
              <a:rPr lang="en-US" dirty="0"/>
              <a:t>Listen and choose. I'll say one word — which do you hear, number one or number two? Here it comes… pane. (pause) One or two? say your answer. (pause) Let's see.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There it is — pane. The long one, like a window pane: /</a:t>
            </a:r>
            <a:r>
              <a:rPr dirty="0" err="1"/>
              <a:t>pāāān</a:t>
            </a:r>
            <a:r>
              <a:rPr dirty="0"/>
              <a:t>/. Say it with me: pane. (pause) Wonderful.</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Last pair. On the left, a tap — a faucet, or a little tap with your finger. /t/… /a/… /p/. Tap. Short and quick — keep that /t/ crisp, just /t/, not '</a:t>
            </a:r>
            <a:r>
              <a:rPr dirty="0" err="1"/>
              <a:t>tuh</a:t>
            </a:r>
            <a:r>
              <a:rPr dirty="0"/>
              <a:t>'. On the right, tape — the sticky kind. /t/… /</a:t>
            </a:r>
            <a:r>
              <a:rPr dirty="0" err="1"/>
              <a:t>āāā</a:t>
            </a:r>
            <a:r>
              <a:rPr dirty="0"/>
              <a:t>/… /p/. Tape. Say them with me: tap… tape. (pause) Again — tap… tape. (pause) Nice.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13</a:t>
            </a:r>
            <a:r>
              <a:rPr lang="en-US" dirty="0"/>
              <a:t> (answer is </a:t>
            </a:r>
            <a:r>
              <a:rPr lang="en-US" i="1" dirty="0"/>
              <a:t>tap</a:t>
            </a:r>
            <a:r>
              <a:rPr lang="en-US" dirty="0"/>
              <a:t>):</a:t>
            </a:r>
          </a:p>
          <a:p>
            <a:r>
              <a:rPr lang="en-US" dirty="0"/>
              <a:t>Last one for your ears. One word — number one, or number two? Listen… </a:t>
            </a:r>
            <a:r>
              <a:rPr lang="en-US" b="1" dirty="0"/>
              <a:t>tap.</a:t>
            </a:r>
            <a:r>
              <a:rPr lang="en-US" dirty="0"/>
              <a:t> </a:t>
            </a:r>
            <a:r>
              <a:rPr lang="en-US" i="1" dirty="0"/>
              <a:t>(pause)</a:t>
            </a:r>
            <a:r>
              <a:rPr lang="en-US" dirty="0"/>
              <a:t> Which did you hear? Type one or two. </a:t>
            </a:r>
            <a:r>
              <a:rPr lang="en-US" i="1" dirty="0"/>
              <a:t>(pause)</a:t>
            </a:r>
            <a:r>
              <a:rPr lang="en-US" dirty="0"/>
              <a:t> Let's check.</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And it's — tap. The short, quick one: /tap/. Say it with me: tap. (pause) Great work.</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Now let's give it a name. Here's the rule. You take a word like "can," and you add an e on the end — and you get "cane." But here's the magic: that e is SILENT. You never say it. (shh) So what does it do? It reaches back and makes the vowel say its NAME. Can becomes cane. Man becomes mane. Pan becomes pane. Tap becomes tape. The silent e — quiet, but powerful. Say them with me: cane, mane, pane, tape. (pause) That's the Magic 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Quick round — let's train those ears. I say a word, you decide: short or long? Listen… cane. (pause) Long. …tap. (pause) Short. …mane. (pause) Long. …pan. (pause) Short. You're hearing it now. The long ones stretch; the short ones are quick. Beautiful work.</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Look what you did — four magic pairs, all in one lesson. Can… cane. Man… mane. Pan… pane. Tap… tape. Say each pair with me one last time, nice and clear. (pause) You learned the Magic E in a single day. I'm proud of you. Next time we'll chant all five vowels together with our hands. See you there.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Let's remember the big idea. Every vowel has two sounds. There's the SHORT a — quick and small: /a/, like apple. And there's the LONG A — and a long vowel says its NAME: /</a:t>
            </a:r>
            <a:r>
              <a:rPr dirty="0" err="1"/>
              <a:t>ā</a:t>
            </a:r>
            <a:r>
              <a:rPr dirty="0"/>
              <a:t>/, like cake. Try a little motion as you say them — make a fist for the short one, quick: /a/. Then stretch your arms wide for the long one: /</a:t>
            </a:r>
            <a:r>
              <a:rPr dirty="0" err="1"/>
              <a:t>āāā</a:t>
            </a:r>
            <a:r>
              <a:rPr dirty="0"/>
              <a:t>/. Say them with me. (pause) Good.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Look at these two. On the left, a can — the kind you open for soup. /k/… /a/… /n/. Can. Short, quick /a/. On the right, a cane — the long stick you walk with. /k/… /</a:t>
            </a:r>
            <a:r>
              <a:rPr dirty="0" err="1"/>
              <a:t>āāā</a:t>
            </a:r>
            <a:r>
              <a:rPr dirty="0"/>
              <a:t>/… /n/. Cane. Hear how the vowel stretches? Say them back to back with me: can… cane. (pause) Again — can… cane. (pause) Beautiful. Remember: red is for short, blue is for long.</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4</a:t>
            </a:r>
            <a:r>
              <a:rPr lang="en-US" dirty="0"/>
              <a:t> (answer is </a:t>
            </a:r>
            <a:r>
              <a:rPr lang="en-US" i="1" dirty="0"/>
              <a:t>cane</a:t>
            </a:r>
            <a:r>
              <a:rPr lang="en-US" dirty="0"/>
              <a:t>):</a:t>
            </a:r>
          </a:p>
          <a:p>
            <a:r>
              <a:rPr lang="en-US" dirty="0"/>
              <a:t>Now let's check your ears. I'll say just one of these two words — you decide which one you heard, number one or number two. Listen carefully… cane. (pause) Which did you hear — one or two? say your answer. (pause) Ready? Let's see.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And there it is — cane. The long one, the one that says its name: /</a:t>
            </a:r>
            <a:r>
              <a:rPr dirty="0" err="1"/>
              <a:t>kāāān</a:t>
            </a:r>
            <a:r>
              <a:rPr dirty="0"/>
              <a:t>/. Great ears. Say it one more time with me: cane. (pause) Good.</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Here's our next pair. On the left, a man — a person. /m/… /a/… /n/. Man. Short, quick /a/. On the right, a mane — the beautiful hair around a lion's neck. /m/… /</a:t>
            </a:r>
            <a:r>
              <a:rPr dirty="0" err="1"/>
              <a:t>āāā</a:t>
            </a:r>
            <a:r>
              <a:rPr dirty="0"/>
              <a:t>/… /n/. Mane. Say them with me, back to back: man… mane. (pause) Again — man… mane. (pause) Feel the difference in your mouth? The long one stretches.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7</a:t>
            </a:r>
            <a:r>
              <a:rPr lang="en-US" dirty="0"/>
              <a:t> (answer is </a:t>
            </a:r>
            <a:r>
              <a:rPr lang="en-US" i="1" dirty="0"/>
              <a:t>man</a:t>
            </a:r>
            <a:r>
              <a:rPr lang="en-US" dirty="0"/>
              <a:t>):</a:t>
            </a:r>
          </a:p>
          <a:p>
            <a:r>
              <a:rPr lang="en-US" dirty="0"/>
              <a:t>Ears ready. I'll say one word — number one, or number two? Listen… </a:t>
            </a:r>
            <a:r>
              <a:rPr lang="en-US" b="1" dirty="0"/>
              <a:t>man.</a:t>
            </a:r>
            <a:r>
              <a:rPr lang="en-US" dirty="0"/>
              <a:t> </a:t>
            </a:r>
            <a:r>
              <a:rPr lang="en-US" i="1" dirty="0"/>
              <a:t>(pause)</a:t>
            </a:r>
            <a:r>
              <a:rPr lang="en-US" dirty="0"/>
              <a:t> Which one was it? Type one or two. </a:t>
            </a:r>
            <a:r>
              <a:rPr lang="en-US" i="1" dirty="0"/>
              <a:t>(pause)</a:t>
            </a:r>
            <a:r>
              <a:rPr lang="en-US" dirty="0"/>
              <a:t> Let's check.</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And the answer is — man. The short one: /man/, quick. Say it with me: man. (pause) Good listening.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Next pair. On the left, a pan — for cooking. /p/… /a/… /n/. Pan. Short, quick. On the right, a pane — a pane of glass in a window. /p/… /</a:t>
            </a:r>
            <a:r>
              <a:rPr dirty="0" err="1"/>
              <a:t>āāā</a:t>
            </a:r>
            <a:r>
              <a:rPr dirty="0"/>
              <a:t>/… /n/. Pane. Say them with me: pan… pane. (pause) One more time — pan… pane. (pause) Lovely. The e at the end makes that a stretch out long.</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4029381" y="4473327"/>
            <a:ext cx="71485" cy="71485"/>
          </a:xfrm>
          <a:prstGeom prst="ellipse">
            <a:avLst/>
          </a:prstGeom>
          <a:solidFill>
            <a:srgbClr val="FFFFFF">
              <a:alpha val="21000"/>
            </a:srgbClr>
          </a:solidFill>
          <a:ln/>
        </p:spPr>
        <p:txBody>
          <a:bodyPr/>
          <a:lstStyle/>
          <a:p>
            <a:endParaRPr lang="en-US"/>
          </a:p>
        </p:txBody>
      </p:sp>
      <p:sp>
        <p:nvSpPr>
          <p:cNvPr id="3" name="Shape 1"/>
          <p:cNvSpPr/>
          <p:nvPr/>
        </p:nvSpPr>
        <p:spPr>
          <a:xfrm>
            <a:off x="5671738" y="4527864"/>
            <a:ext cx="50745" cy="50745"/>
          </a:xfrm>
          <a:prstGeom prst="ellipse">
            <a:avLst/>
          </a:prstGeom>
          <a:solidFill>
            <a:srgbClr val="FFFFFF">
              <a:alpha val="25000"/>
            </a:srgbClr>
          </a:solidFill>
          <a:ln/>
        </p:spPr>
        <p:txBody>
          <a:bodyPr/>
          <a:lstStyle/>
          <a:p>
            <a:endParaRPr lang="en-US"/>
          </a:p>
        </p:txBody>
      </p:sp>
      <p:sp>
        <p:nvSpPr>
          <p:cNvPr id="4" name="Shape 2"/>
          <p:cNvSpPr/>
          <p:nvPr/>
        </p:nvSpPr>
        <p:spPr>
          <a:xfrm>
            <a:off x="2845496" y="179617"/>
            <a:ext cx="46154" cy="46154"/>
          </a:xfrm>
          <a:prstGeom prst="ellipse">
            <a:avLst/>
          </a:prstGeom>
          <a:solidFill>
            <a:srgbClr val="FFFFFF">
              <a:alpha val="48000"/>
            </a:srgbClr>
          </a:solidFill>
          <a:ln/>
        </p:spPr>
        <p:txBody>
          <a:bodyPr/>
          <a:lstStyle/>
          <a:p>
            <a:endParaRPr lang="en-US"/>
          </a:p>
        </p:txBody>
      </p:sp>
      <p:sp>
        <p:nvSpPr>
          <p:cNvPr id="5" name="Shape 3"/>
          <p:cNvSpPr/>
          <p:nvPr/>
        </p:nvSpPr>
        <p:spPr>
          <a:xfrm>
            <a:off x="1992377" y="20851"/>
            <a:ext cx="59840" cy="59840"/>
          </a:xfrm>
          <a:prstGeom prst="ellipse">
            <a:avLst/>
          </a:prstGeom>
          <a:solidFill>
            <a:srgbClr val="FFFFFF">
              <a:alpha val="50000"/>
            </a:srgbClr>
          </a:solidFill>
          <a:ln/>
        </p:spPr>
        <p:txBody>
          <a:bodyPr/>
          <a:lstStyle/>
          <a:p>
            <a:endParaRPr lang="en-US"/>
          </a:p>
        </p:txBody>
      </p:sp>
      <p:sp>
        <p:nvSpPr>
          <p:cNvPr id="6" name="Shape 4"/>
          <p:cNvSpPr/>
          <p:nvPr/>
        </p:nvSpPr>
        <p:spPr>
          <a:xfrm>
            <a:off x="959531" y="4838469"/>
            <a:ext cx="65033" cy="65033"/>
          </a:xfrm>
          <a:prstGeom prst="ellipse">
            <a:avLst/>
          </a:prstGeom>
          <a:solidFill>
            <a:srgbClr val="FFFFFF">
              <a:alpha val="74000"/>
            </a:srgbClr>
          </a:solidFill>
          <a:ln/>
        </p:spPr>
        <p:txBody>
          <a:bodyPr/>
          <a:lstStyle/>
          <a:p>
            <a:endParaRPr lang="en-US"/>
          </a:p>
        </p:txBody>
      </p:sp>
      <p:sp>
        <p:nvSpPr>
          <p:cNvPr id="7" name="Shape 5"/>
          <p:cNvSpPr/>
          <p:nvPr/>
        </p:nvSpPr>
        <p:spPr>
          <a:xfrm>
            <a:off x="753185" y="407535"/>
            <a:ext cx="64093" cy="64093"/>
          </a:xfrm>
          <a:prstGeom prst="ellipse">
            <a:avLst/>
          </a:prstGeom>
          <a:solidFill>
            <a:srgbClr val="FFFFFF">
              <a:alpha val="62000"/>
            </a:srgbClr>
          </a:solidFill>
          <a:ln/>
        </p:spPr>
        <p:txBody>
          <a:bodyPr/>
          <a:lstStyle/>
          <a:p>
            <a:endParaRPr lang="en-US"/>
          </a:p>
        </p:txBody>
      </p:sp>
      <p:sp>
        <p:nvSpPr>
          <p:cNvPr id="8" name="Shape 6"/>
          <p:cNvSpPr/>
          <p:nvPr/>
        </p:nvSpPr>
        <p:spPr>
          <a:xfrm>
            <a:off x="4957867" y="729909"/>
            <a:ext cx="48807" cy="48807"/>
          </a:xfrm>
          <a:prstGeom prst="ellipse">
            <a:avLst/>
          </a:prstGeom>
          <a:solidFill>
            <a:srgbClr val="FFFFFF">
              <a:alpha val="30000"/>
            </a:srgbClr>
          </a:solidFill>
          <a:ln/>
        </p:spPr>
        <p:txBody>
          <a:bodyPr/>
          <a:lstStyle/>
          <a:p>
            <a:endParaRPr lang="en-US"/>
          </a:p>
        </p:txBody>
      </p:sp>
      <p:sp>
        <p:nvSpPr>
          <p:cNvPr id="9" name="Shape 7"/>
          <p:cNvSpPr/>
          <p:nvPr/>
        </p:nvSpPr>
        <p:spPr>
          <a:xfrm>
            <a:off x="2579054" y="4578112"/>
            <a:ext cx="28457" cy="28457"/>
          </a:xfrm>
          <a:prstGeom prst="ellipse">
            <a:avLst/>
          </a:prstGeom>
          <a:solidFill>
            <a:srgbClr val="FFFFFF">
              <a:alpha val="37000"/>
            </a:srgbClr>
          </a:solidFill>
          <a:ln/>
        </p:spPr>
        <p:txBody>
          <a:bodyPr/>
          <a:lstStyle/>
          <a:p>
            <a:endParaRPr lang="en-US"/>
          </a:p>
        </p:txBody>
      </p:sp>
      <p:sp>
        <p:nvSpPr>
          <p:cNvPr id="10" name="Shape 8"/>
          <p:cNvSpPr/>
          <p:nvPr/>
        </p:nvSpPr>
        <p:spPr>
          <a:xfrm>
            <a:off x="3823286" y="237988"/>
            <a:ext cx="58618" cy="58618"/>
          </a:xfrm>
          <a:prstGeom prst="ellipse">
            <a:avLst/>
          </a:prstGeom>
          <a:solidFill>
            <a:srgbClr val="FFFFFF">
              <a:alpha val="73000"/>
            </a:srgbClr>
          </a:solidFill>
          <a:ln/>
        </p:spPr>
        <p:txBody>
          <a:bodyPr/>
          <a:lstStyle/>
          <a:p>
            <a:endParaRPr lang="en-US"/>
          </a:p>
        </p:txBody>
      </p:sp>
      <p:sp>
        <p:nvSpPr>
          <p:cNvPr id="11" name="Shape 9"/>
          <p:cNvSpPr/>
          <p:nvPr/>
        </p:nvSpPr>
        <p:spPr>
          <a:xfrm>
            <a:off x="4864164" y="4539448"/>
            <a:ext cx="70774" cy="70774"/>
          </a:xfrm>
          <a:prstGeom prst="ellipse">
            <a:avLst/>
          </a:prstGeom>
          <a:solidFill>
            <a:srgbClr val="FFFFFF">
              <a:alpha val="23000"/>
            </a:srgbClr>
          </a:solidFill>
          <a:ln/>
        </p:spPr>
        <p:txBody>
          <a:bodyPr/>
          <a:lstStyle/>
          <a:p>
            <a:endParaRPr lang="en-US"/>
          </a:p>
        </p:txBody>
      </p:sp>
      <p:sp>
        <p:nvSpPr>
          <p:cNvPr id="12" name="Shape 10"/>
          <p:cNvSpPr/>
          <p:nvPr/>
        </p:nvSpPr>
        <p:spPr>
          <a:xfrm>
            <a:off x="741109" y="446820"/>
            <a:ext cx="44031" cy="44031"/>
          </a:xfrm>
          <a:prstGeom prst="ellipse">
            <a:avLst/>
          </a:prstGeom>
          <a:solidFill>
            <a:srgbClr val="FFFFFF">
              <a:alpha val="53000"/>
            </a:srgbClr>
          </a:solidFill>
          <a:ln/>
        </p:spPr>
        <p:txBody>
          <a:bodyPr/>
          <a:lstStyle/>
          <a:p>
            <a:endParaRPr lang="en-US"/>
          </a:p>
        </p:txBody>
      </p:sp>
      <p:sp>
        <p:nvSpPr>
          <p:cNvPr id="13" name="Shape 11"/>
          <p:cNvSpPr/>
          <p:nvPr/>
        </p:nvSpPr>
        <p:spPr>
          <a:xfrm>
            <a:off x="6784880" y="4390720"/>
            <a:ext cx="66978" cy="66978"/>
          </a:xfrm>
          <a:prstGeom prst="ellipse">
            <a:avLst/>
          </a:prstGeom>
          <a:solidFill>
            <a:srgbClr val="FFFFFF">
              <a:alpha val="60000"/>
            </a:srgbClr>
          </a:solidFill>
          <a:ln/>
        </p:spPr>
        <p:txBody>
          <a:bodyPr/>
          <a:lstStyle/>
          <a:p>
            <a:endParaRPr lang="en-US"/>
          </a:p>
        </p:txBody>
      </p:sp>
      <p:sp>
        <p:nvSpPr>
          <p:cNvPr id="14" name="Shape 12"/>
          <p:cNvSpPr/>
          <p:nvPr/>
        </p:nvSpPr>
        <p:spPr>
          <a:xfrm>
            <a:off x="7419392" y="4830085"/>
            <a:ext cx="58523" cy="58523"/>
          </a:xfrm>
          <a:prstGeom prst="ellipse">
            <a:avLst/>
          </a:prstGeom>
          <a:solidFill>
            <a:srgbClr val="FFFFFF">
              <a:alpha val="36000"/>
            </a:srgbClr>
          </a:solidFill>
          <a:ln/>
        </p:spPr>
        <p:txBody>
          <a:bodyPr/>
          <a:lstStyle/>
          <a:p>
            <a:endParaRPr lang="en-US"/>
          </a:p>
        </p:txBody>
      </p:sp>
      <p:sp>
        <p:nvSpPr>
          <p:cNvPr id="15" name="Shape 13"/>
          <p:cNvSpPr/>
          <p:nvPr/>
        </p:nvSpPr>
        <p:spPr>
          <a:xfrm>
            <a:off x="7964137" y="4307020"/>
            <a:ext cx="58255" cy="58255"/>
          </a:xfrm>
          <a:prstGeom prst="ellipse">
            <a:avLst/>
          </a:prstGeom>
          <a:solidFill>
            <a:srgbClr val="FFFFFF">
              <a:alpha val="37000"/>
            </a:srgbClr>
          </a:solidFill>
          <a:ln/>
        </p:spPr>
        <p:txBody>
          <a:bodyPr/>
          <a:lstStyle/>
          <a:p>
            <a:endParaRPr lang="en-US"/>
          </a:p>
        </p:txBody>
      </p:sp>
      <p:sp>
        <p:nvSpPr>
          <p:cNvPr id="16" name="Shape 14"/>
          <p:cNvSpPr/>
          <p:nvPr/>
        </p:nvSpPr>
        <p:spPr>
          <a:xfrm>
            <a:off x="3425898" y="648281"/>
            <a:ext cx="71117" cy="71117"/>
          </a:xfrm>
          <a:prstGeom prst="ellipse">
            <a:avLst/>
          </a:prstGeom>
          <a:solidFill>
            <a:srgbClr val="FFFFFF">
              <a:alpha val="31000"/>
            </a:srgbClr>
          </a:solidFill>
          <a:ln/>
        </p:spPr>
        <p:txBody>
          <a:bodyPr/>
          <a:lstStyle/>
          <a:p>
            <a:endParaRPr lang="en-US"/>
          </a:p>
        </p:txBody>
      </p:sp>
      <p:sp>
        <p:nvSpPr>
          <p:cNvPr id="17" name="Shape 15"/>
          <p:cNvSpPr/>
          <p:nvPr/>
        </p:nvSpPr>
        <p:spPr>
          <a:xfrm>
            <a:off x="3560483" y="707918"/>
            <a:ext cx="53195" cy="53195"/>
          </a:xfrm>
          <a:prstGeom prst="ellipse">
            <a:avLst/>
          </a:prstGeom>
          <a:solidFill>
            <a:srgbClr val="FFFFFF">
              <a:alpha val="33000"/>
            </a:srgbClr>
          </a:solidFill>
          <a:ln/>
        </p:spPr>
        <p:txBody>
          <a:bodyPr/>
          <a:lstStyle/>
          <a:p>
            <a:endParaRPr lang="en-US"/>
          </a:p>
        </p:txBody>
      </p:sp>
      <p:sp>
        <p:nvSpPr>
          <p:cNvPr id="18" name="Shape 16"/>
          <p:cNvSpPr/>
          <p:nvPr/>
        </p:nvSpPr>
        <p:spPr>
          <a:xfrm>
            <a:off x="6647314" y="4555747"/>
            <a:ext cx="63465" cy="63465"/>
          </a:xfrm>
          <a:prstGeom prst="ellipse">
            <a:avLst/>
          </a:prstGeom>
          <a:solidFill>
            <a:srgbClr val="FFFFFF">
              <a:alpha val="45000"/>
            </a:srgbClr>
          </a:solidFill>
          <a:ln/>
        </p:spPr>
        <p:txBody>
          <a:bodyPr/>
          <a:lstStyle/>
          <a:p>
            <a:endParaRPr lang="en-US"/>
          </a:p>
        </p:txBody>
      </p:sp>
      <p:sp>
        <p:nvSpPr>
          <p:cNvPr id="19" name="Shape 17"/>
          <p:cNvSpPr/>
          <p:nvPr/>
        </p:nvSpPr>
        <p:spPr>
          <a:xfrm>
            <a:off x="3832759" y="119908"/>
            <a:ext cx="60509" cy="60509"/>
          </a:xfrm>
          <a:prstGeom prst="ellipse">
            <a:avLst/>
          </a:prstGeom>
          <a:solidFill>
            <a:srgbClr val="FFFFFF">
              <a:alpha val="54000"/>
            </a:srgbClr>
          </a:solidFill>
          <a:ln/>
        </p:spPr>
        <p:txBody>
          <a:bodyPr/>
          <a:lstStyle/>
          <a:p>
            <a:endParaRPr lang="en-US"/>
          </a:p>
        </p:txBody>
      </p:sp>
      <p:sp>
        <p:nvSpPr>
          <p:cNvPr id="20" name="Shape 18"/>
          <p:cNvSpPr/>
          <p:nvPr/>
        </p:nvSpPr>
        <p:spPr>
          <a:xfrm>
            <a:off x="2851536" y="281090"/>
            <a:ext cx="32380" cy="32380"/>
          </a:xfrm>
          <a:prstGeom prst="ellipse">
            <a:avLst/>
          </a:prstGeom>
          <a:solidFill>
            <a:srgbClr val="FFFFFF">
              <a:alpha val="42000"/>
            </a:srgbClr>
          </a:solidFill>
          <a:ln/>
        </p:spPr>
        <p:txBody>
          <a:bodyPr/>
          <a:lstStyle/>
          <a:p>
            <a:endParaRPr lang="en-US"/>
          </a:p>
        </p:txBody>
      </p:sp>
      <p:sp>
        <p:nvSpPr>
          <p:cNvPr id="21" name="Shape 19"/>
          <p:cNvSpPr/>
          <p:nvPr/>
        </p:nvSpPr>
        <p:spPr>
          <a:xfrm>
            <a:off x="2348444" y="4687885"/>
            <a:ext cx="59093" cy="59093"/>
          </a:xfrm>
          <a:prstGeom prst="ellipse">
            <a:avLst/>
          </a:prstGeom>
          <a:solidFill>
            <a:srgbClr val="FFFFFF">
              <a:alpha val="32000"/>
            </a:srgbClr>
          </a:solidFill>
          <a:ln/>
        </p:spPr>
        <p:txBody>
          <a:bodyPr/>
          <a:lstStyle/>
          <a:p>
            <a:endParaRPr lang="en-US"/>
          </a:p>
        </p:txBody>
      </p:sp>
      <p:sp>
        <p:nvSpPr>
          <p:cNvPr id="22" name="Shape 20"/>
          <p:cNvSpPr/>
          <p:nvPr/>
        </p:nvSpPr>
        <p:spPr>
          <a:xfrm>
            <a:off x="7146636" y="272746"/>
            <a:ext cx="65805" cy="65805"/>
          </a:xfrm>
          <a:prstGeom prst="ellipse">
            <a:avLst/>
          </a:prstGeom>
          <a:solidFill>
            <a:srgbClr val="FFFFFF">
              <a:alpha val="72000"/>
            </a:srgbClr>
          </a:solidFill>
          <a:ln/>
        </p:spPr>
        <p:txBody>
          <a:bodyPr/>
          <a:lstStyle/>
          <a:p>
            <a:endParaRPr lang="en-US"/>
          </a:p>
        </p:txBody>
      </p:sp>
      <p:sp>
        <p:nvSpPr>
          <p:cNvPr id="23" name="Shape 21"/>
          <p:cNvSpPr/>
          <p:nvPr/>
        </p:nvSpPr>
        <p:spPr>
          <a:xfrm>
            <a:off x="7602916" y="4675290"/>
            <a:ext cx="29533" cy="29533"/>
          </a:xfrm>
          <a:prstGeom prst="ellipse">
            <a:avLst/>
          </a:prstGeom>
          <a:solidFill>
            <a:srgbClr val="FFFFFF">
              <a:alpha val="27000"/>
            </a:srgbClr>
          </a:solidFill>
          <a:ln/>
        </p:spPr>
        <p:txBody>
          <a:bodyPr/>
          <a:lstStyle/>
          <a:p>
            <a:endParaRPr lang="en-US"/>
          </a:p>
        </p:txBody>
      </p:sp>
      <p:sp>
        <p:nvSpPr>
          <p:cNvPr id="24" name="Shape 22"/>
          <p:cNvSpPr/>
          <p:nvPr/>
        </p:nvSpPr>
        <p:spPr>
          <a:xfrm>
            <a:off x="1041881" y="4537061"/>
            <a:ext cx="28173" cy="28173"/>
          </a:xfrm>
          <a:prstGeom prst="ellipse">
            <a:avLst/>
          </a:prstGeom>
          <a:solidFill>
            <a:srgbClr val="FFFFFF">
              <a:alpha val="24000"/>
            </a:srgbClr>
          </a:solidFill>
          <a:ln/>
        </p:spPr>
        <p:txBody>
          <a:bodyPr/>
          <a:lstStyle/>
          <a:p>
            <a:endParaRPr lang="en-US"/>
          </a:p>
        </p:txBody>
      </p:sp>
      <p:sp>
        <p:nvSpPr>
          <p:cNvPr id="25" name="Shape 23"/>
          <p:cNvSpPr/>
          <p:nvPr/>
        </p:nvSpPr>
        <p:spPr>
          <a:xfrm>
            <a:off x="4519179" y="231894"/>
            <a:ext cx="31357" cy="31357"/>
          </a:xfrm>
          <a:prstGeom prst="ellipse">
            <a:avLst/>
          </a:prstGeom>
          <a:solidFill>
            <a:srgbClr val="FFFFFF">
              <a:alpha val="65000"/>
            </a:srgbClr>
          </a:solidFill>
          <a:ln/>
        </p:spPr>
        <p:txBody>
          <a:bodyPr/>
          <a:lstStyle/>
          <a:p>
            <a:endParaRPr lang="en-US"/>
          </a:p>
        </p:txBody>
      </p:sp>
      <p:sp>
        <p:nvSpPr>
          <p:cNvPr id="26" name="Shape 24"/>
          <p:cNvSpPr/>
          <p:nvPr/>
        </p:nvSpPr>
        <p:spPr>
          <a:xfrm>
            <a:off x="4971463" y="4332545"/>
            <a:ext cx="37740" cy="37740"/>
          </a:xfrm>
          <a:prstGeom prst="ellipse">
            <a:avLst/>
          </a:prstGeom>
          <a:solidFill>
            <a:srgbClr val="FFFFFF">
              <a:alpha val="70000"/>
            </a:srgbClr>
          </a:solidFill>
          <a:ln/>
        </p:spPr>
        <p:txBody>
          <a:bodyPr/>
          <a:lstStyle/>
          <a:p>
            <a:endParaRPr lang="en-US"/>
          </a:p>
        </p:txBody>
      </p:sp>
      <p:sp>
        <p:nvSpPr>
          <p:cNvPr id="27" name="Shape 25"/>
          <p:cNvSpPr/>
          <p:nvPr/>
        </p:nvSpPr>
        <p:spPr>
          <a:xfrm>
            <a:off x="768010" y="411990"/>
            <a:ext cx="58059" cy="58059"/>
          </a:xfrm>
          <a:prstGeom prst="ellipse">
            <a:avLst/>
          </a:prstGeom>
          <a:solidFill>
            <a:srgbClr val="FFFFFF">
              <a:alpha val="64000"/>
            </a:srgbClr>
          </a:solidFill>
          <a:ln/>
        </p:spPr>
        <p:txBody>
          <a:bodyPr/>
          <a:lstStyle/>
          <a:p>
            <a:endParaRPr lang="en-US"/>
          </a:p>
        </p:txBody>
      </p:sp>
      <p:sp>
        <p:nvSpPr>
          <p:cNvPr id="28" name="Shape 26"/>
          <p:cNvSpPr/>
          <p:nvPr/>
        </p:nvSpPr>
        <p:spPr>
          <a:xfrm>
            <a:off x="505061" y="4539990"/>
            <a:ext cx="34188" cy="34188"/>
          </a:xfrm>
          <a:prstGeom prst="ellipse">
            <a:avLst/>
          </a:prstGeom>
          <a:solidFill>
            <a:srgbClr val="FFFFFF">
              <a:alpha val="27000"/>
            </a:srgbClr>
          </a:solidFill>
          <a:ln/>
        </p:spPr>
        <p:txBody>
          <a:bodyPr/>
          <a:lstStyle/>
          <a:p>
            <a:endParaRPr lang="en-US"/>
          </a:p>
        </p:txBody>
      </p:sp>
      <p:sp>
        <p:nvSpPr>
          <p:cNvPr id="29" name="Shape 27"/>
          <p:cNvSpPr/>
          <p:nvPr/>
        </p:nvSpPr>
        <p:spPr>
          <a:xfrm>
            <a:off x="6625590" y="4843579"/>
            <a:ext cx="70376" cy="70376"/>
          </a:xfrm>
          <a:prstGeom prst="ellipse">
            <a:avLst/>
          </a:prstGeom>
          <a:solidFill>
            <a:srgbClr val="FFFFFF">
              <a:alpha val="47000"/>
            </a:srgbClr>
          </a:solidFill>
          <a:ln/>
        </p:spPr>
        <p:txBody>
          <a:bodyPr/>
          <a:lstStyle/>
          <a:p>
            <a:endParaRPr lang="en-US"/>
          </a:p>
        </p:txBody>
      </p:sp>
      <p:sp>
        <p:nvSpPr>
          <p:cNvPr id="30" name="Shape 28"/>
          <p:cNvSpPr/>
          <p:nvPr/>
        </p:nvSpPr>
        <p:spPr>
          <a:xfrm>
            <a:off x="494544" y="724744"/>
            <a:ext cx="59496" cy="59496"/>
          </a:xfrm>
          <a:prstGeom prst="ellipse">
            <a:avLst/>
          </a:prstGeom>
          <a:solidFill>
            <a:srgbClr val="FFFFFF">
              <a:alpha val="21000"/>
            </a:srgbClr>
          </a:solidFill>
          <a:ln/>
        </p:spPr>
        <p:txBody>
          <a:bodyPr/>
          <a:lstStyle/>
          <a:p>
            <a:endParaRPr lang="en-US"/>
          </a:p>
        </p:txBody>
      </p:sp>
      <p:sp>
        <p:nvSpPr>
          <p:cNvPr id="31" name="Shape 29"/>
          <p:cNvSpPr/>
          <p:nvPr/>
        </p:nvSpPr>
        <p:spPr>
          <a:xfrm>
            <a:off x="2577411" y="536537"/>
            <a:ext cx="42749" cy="42749"/>
          </a:xfrm>
          <a:prstGeom prst="ellipse">
            <a:avLst/>
          </a:prstGeom>
          <a:solidFill>
            <a:srgbClr val="FFFFFF">
              <a:alpha val="25000"/>
            </a:srgbClr>
          </a:solidFill>
          <a:ln/>
        </p:spPr>
        <p:txBody>
          <a:bodyPr/>
          <a:lstStyle/>
          <a:p>
            <a:endParaRPr lang="en-US"/>
          </a:p>
        </p:txBody>
      </p:sp>
      <p:sp>
        <p:nvSpPr>
          <p:cNvPr id="32" name="Shape 30"/>
          <p:cNvSpPr/>
          <p:nvPr/>
        </p:nvSpPr>
        <p:spPr>
          <a:xfrm>
            <a:off x="928168" y="4147699"/>
            <a:ext cx="57006" cy="57006"/>
          </a:xfrm>
          <a:prstGeom prst="ellipse">
            <a:avLst/>
          </a:prstGeom>
          <a:solidFill>
            <a:srgbClr val="FFFFFF">
              <a:alpha val="27000"/>
            </a:srgbClr>
          </a:solidFill>
          <a:ln/>
        </p:spPr>
        <p:txBody>
          <a:bodyPr/>
          <a:lstStyle/>
          <a:p>
            <a:endParaRPr lang="en-US"/>
          </a:p>
        </p:txBody>
      </p:sp>
      <p:sp>
        <p:nvSpPr>
          <p:cNvPr id="33" name="Shape 31"/>
          <p:cNvSpPr/>
          <p:nvPr/>
        </p:nvSpPr>
        <p:spPr>
          <a:xfrm>
            <a:off x="3943682" y="4322428"/>
            <a:ext cx="50202" cy="50202"/>
          </a:xfrm>
          <a:prstGeom prst="ellipse">
            <a:avLst/>
          </a:prstGeom>
          <a:solidFill>
            <a:srgbClr val="FFFFFF">
              <a:alpha val="76000"/>
            </a:srgbClr>
          </a:solidFill>
          <a:ln/>
        </p:spPr>
        <p:txBody>
          <a:bodyPr/>
          <a:lstStyle/>
          <a:p>
            <a:endParaRPr lang="en-US"/>
          </a:p>
        </p:txBody>
      </p:sp>
      <p:sp>
        <p:nvSpPr>
          <p:cNvPr id="34" name="Shape 32"/>
          <p:cNvSpPr/>
          <p:nvPr/>
        </p:nvSpPr>
        <p:spPr>
          <a:xfrm>
            <a:off x="6491011" y="4789131"/>
            <a:ext cx="27947" cy="27947"/>
          </a:xfrm>
          <a:prstGeom prst="ellipse">
            <a:avLst/>
          </a:prstGeom>
          <a:solidFill>
            <a:srgbClr val="FFFFFF">
              <a:alpha val="30000"/>
            </a:srgbClr>
          </a:solidFill>
          <a:ln/>
        </p:spPr>
        <p:txBody>
          <a:bodyPr/>
          <a:lstStyle/>
          <a:p>
            <a:endParaRPr lang="en-US"/>
          </a:p>
        </p:txBody>
      </p:sp>
      <p:sp>
        <p:nvSpPr>
          <p:cNvPr id="35" name="Shape 33"/>
          <p:cNvSpPr/>
          <p:nvPr/>
        </p:nvSpPr>
        <p:spPr>
          <a:xfrm>
            <a:off x="3054257" y="4789629"/>
            <a:ext cx="48852" cy="48852"/>
          </a:xfrm>
          <a:prstGeom prst="ellipse">
            <a:avLst/>
          </a:prstGeom>
          <a:solidFill>
            <a:srgbClr val="FFFFFF">
              <a:alpha val="72000"/>
            </a:srgbClr>
          </a:solidFill>
          <a:ln/>
        </p:spPr>
        <p:txBody>
          <a:bodyPr/>
          <a:lstStyle/>
          <a:p>
            <a:endParaRPr lang="en-US"/>
          </a:p>
        </p:txBody>
      </p:sp>
      <p:sp>
        <p:nvSpPr>
          <p:cNvPr id="36" name="Shape 34"/>
          <p:cNvSpPr/>
          <p:nvPr/>
        </p:nvSpPr>
        <p:spPr>
          <a:xfrm>
            <a:off x="7485812" y="95491"/>
            <a:ext cx="50411" cy="50411"/>
          </a:xfrm>
          <a:prstGeom prst="ellipse">
            <a:avLst/>
          </a:prstGeom>
          <a:solidFill>
            <a:srgbClr val="FFFFFF">
              <a:alpha val="29000"/>
            </a:srgbClr>
          </a:solidFill>
          <a:ln/>
        </p:spPr>
        <p:txBody>
          <a:bodyPr/>
          <a:lstStyle/>
          <a:p>
            <a:endParaRPr lang="en-US"/>
          </a:p>
        </p:txBody>
      </p:sp>
      <p:sp>
        <p:nvSpPr>
          <p:cNvPr id="37" name="Shape 35"/>
          <p:cNvSpPr/>
          <p:nvPr/>
        </p:nvSpPr>
        <p:spPr>
          <a:xfrm>
            <a:off x="4581073" y="733920"/>
            <a:ext cx="71120" cy="71120"/>
          </a:xfrm>
          <a:prstGeom prst="ellipse">
            <a:avLst/>
          </a:prstGeom>
          <a:solidFill>
            <a:srgbClr val="FFFFFF">
              <a:alpha val="44000"/>
            </a:srgbClr>
          </a:solidFill>
          <a:ln/>
        </p:spPr>
        <p:txBody>
          <a:bodyPr/>
          <a:lstStyle/>
          <a:p>
            <a:endParaRPr lang="en-US"/>
          </a:p>
        </p:txBody>
      </p:sp>
      <p:sp>
        <p:nvSpPr>
          <p:cNvPr id="38" name="Shape 36"/>
          <p:cNvSpPr/>
          <p:nvPr/>
        </p:nvSpPr>
        <p:spPr>
          <a:xfrm>
            <a:off x="1114946" y="4261927"/>
            <a:ext cx="66844" cy="66844"/>
          </a:xfrm>
          <a:prstGeom prst="ellipse">
            <a:avLst/>
          </a:prstGeom>
          <a:solidFill>
            <a:srgbClr val="FFFFFF">
              <a:alpha val="39000"/>
            </a:srgbClr>
          </a:solidFill>
          <a:ln/>
        </p:spPr>
        <p:txBody>
          <a:bodyPr/>
          <a:lstStyle/>
          <a:p>
            <a:endParaRPr lang="en-US"/>
          </a:p>
        </p:txBody>
      </p:sp>
      <p:sp>
        <p:nvSpPr>
          <p:cNvPr id="39" name="Shape 37"/>
          <p:cNvSpPr/>
          <p:nvPr/>
        </p:nvSpPr>
        <p:spPr>
          <a:xfrm>
            <a:off x="2742413" y="631845"/>
            <a:ext cx="62092" cy="62092"/>
          </a:xfrm>
          <a:prstGeom prst="ellipse">
            <a:avLst/>
          </a:prstGeom>
          <a:solidFill>
            <a:srgbClr val="FFFFFF">
              <a:alpha val="78000"/>
            </a:srgbClr>
          </a:solidFill>
          <a:ln/>
        </p:spPr>
        <p:txBody>
          <a:bodyPr/>
          <a:lstStyle/>
          <a:p>
            <a:endParaRPr lang="en-US"/>
          </a:p>
        </p:txBody>
      </p:sp>
      <p:sp>
        <p:nvSpPr>
          <p:cNvPr id="40" name="Shape 38"/>
          <p:cNvSpPr/>
          <p:nvPr/>
        </p:nvSpPr>
        <p:spPr>
          <a:xfrm>
            <a:off x="5687906" y="359743"/>
            <a:ext cx="44305" cy="44305"/>
          </a:xfrm>
          <a:prstGeom prst="ellipse">
            <a:avLst/>
          </a:prstGeom>
          <a:solidFill>
            <a:srgbClr val="FFFFFF">
              <a:alpha val="66000"/>
            </a:srgbClr>
          </a:solidFill>
          <a:ln/>
        </p:spPr>
        <p:txBody>
          <a:bodyPr/>
          <a:lstStyle/>
          <a:p>
            <a:endParaRPr lang="en-US"/>
          </a:p>
        </p:txBody>
      </p:sp>
      <p:sp>
        <p:nvSpPr>
          <p:cNvPr id="41" name="Shape 39"/>
          <p:cNvSpPr/>
          <p:nvPr/>
        </p:nvSpPr>
        <p:spPr>
          <a:xfrm>
            <a:off x="7851062" y="64282"/>
            <a:ext cx="39856" cy="39856"/>
          </a:xfrm>
          <a:prstGeom prst="ellipse">
            <a:avLst/>
          </a:prstGeom>
          <a:solidFill>
            <a:srgbClr val="FFFFFF">
              <a:alpha val="57000"/>
            </a:srgbClr>
          </a:solidFill>
          <a:ln/>
        </p:spPr>
        <p:txBody>
          <a:bodyPr/>
          <a:lstStyle/>
          <a:p>
            <a:endParaRPr lang="en-US"/>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4600" dirty="0">
                <a:solidFill>
                  <a:srgbClr val="FFFFFF"/>
                </a:solidFill>
                <a:latin typeface="Arial Rounded MT Bold" pitchFamily="34" charset="0"/>
                <a:ea typeface="Arial Rounded MT Bold" pitchFamily="34" charset="-122"/>
                <a:cs typeface="Arial Rounded MT Bold" pitchFamily="34" charset="-120"/>
              </a:rPr>
              <a:t>the Magic E  🪄</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can → cane … one letter changes the sound!</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lang="en-US"/>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3</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Which word do you hear?</a:t>
            </a:r>
            <a:endParaRPr lang="en-US" sz="3000" dirty="0"/>
          </a:p>
        </p:txBody>
      </p:sp>
      <p:sp>
        <p:nvSpPr>
          <p:cNvPr id="7" name="Shape 5"/>
          <p:cNvSpPr/>
          <p:nvPr/>
        </p:nvSpPr>
        <p:spPr>
          <a:xfrm>
            <a:off x="1463040" y="1572768"/>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8" name="Text 6"/>
          <p:cNvSpPr/>
          <p:nvPr/>
        </p:nvSpPr>
        <p:spPr>
          <a:xfrm>
            <a:off x="1463040" y="1572768"/>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blurRad="101600" dist="38100" dir="5400000" algn="bl" rotWithShape="0">
              <a:srgbClr val="000000">
                <a:alpha val="15000"/>
              </a:srgbClr>
            </a:outerShdw>
          </a:effectLst>
        </p:spPr>
        <p:txBody>
          <a:bodyPr/>
          <a:lstStyle/>
          <a:p>
            <a:endParaRPr lang="en-US"/>
          </a:p>
        </p:txBody>
      </p:sp>
      <p:sp>
        <p:nvSpPr>
          <p:cNvPr id="10" name="Text 8"/>
          <p:cNvSpPr/>
          <p:nvPr/>
        </p:nvSpPr>
        <p:spPr>
          <a:xfrm>
            <a:off x="1051560" y="2560320"/>
            <a:ext cx="731520" cy="548640"/>
          </a:xfrm>
          <a:prstGeom prst="rect">
            <a:avLst/>
          </a:prstGeom>
          <a:noFill/>
          <a:ln/>
        </p:spPr>
        <p:txBody>
          <a:bodyPr wrap="square" lIns="0" tIns="0" rIns="0" bIns="0" rtlCol="0" anchor="ctr"/>
          <a:lstStyle/>
          <a:p>
            <a:pPr marL="0" indent="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pan</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blurRad="101600" dist="38100" dir="5400000" algn="bl" rotWithShape="0">
              <a:srgbClr val="000000">
                <a:alpha val="15000"/>
              </a:srgbClr>
            </a:outerShdw>
          </a:effectLst>
        </p:spPr>
        <p:txBody>
          <a:bodyPr/>
          <a:lstStyle/>
          <a:p>
            <a:endParaRPr lang="en-US"/>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marL="0" indent="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5" name="Text 13"/>
          <p:cNvSpPr/>
          <p:nvPr/>
        </p:nvSpPr>
        <p:spPr>
          <a:xfrm>
            <a:off x="484632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6" name="Text 14"/>
          <p:cNvSpPr/>
          <p:nvPr/>
        </p:nvSpPr>
        <p:spPr>
          <a:xfrm>
            <a:off x="484632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pane</a:t>
            </a:r>
            <a:endParaRPr lang="en-US"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sp>
        <p:nvSpPr>
          <p:cNvPr id="7" name="Shape 5"/>
          <p:cNvSpPr/>
          <p:nvPr/>
        </p:nvSpPr>
        <p:spPr>
          <a:xfrm>
            <a:off x="2377440" y="1965960"/>
            <a:ext cx="4389120" cy="2395728"/>
          </a:xfrm>
          <a:prstGeom prst="roundRect">
            <a:avLst>
              <a:gd name="adj" fmla="val 7634"/>
            </a:avLst>
          </a:prstGeom>
          <a:solidFill>
            <a:srgbClr val="3EE0CF"/>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377440" y="1627632"/>
            <a:ext cx="438912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2377440" y="3611880"/>
            <a:ext cx="4389120" cy="548640"/>
          </a:xfrm>
          <a:prstGeom prst="rect">
            <a:avLst/>
          </a:prstGeom>
          <a:noFill/>
          <a:ln/>
        </p:spPr>
        <p:txBody>
          <a:bodyPr wrap="square" rtlCol="0" anchor="ctr"/>
          <a:lstStyle/>
          <a:p>
            <a:pPr marL="0" indent="0" algn="ctr">
              <a:buNone/>
            </a:pPr>
            <a:r>
              <a:rPr lang="en-US" sz="4400" dirty="0">
                <a:solidFill>
                  <a:srgbClr val="241F4E"/>
                </a:solidFill>
                <a:latin typeface="Arial Rounded MT Bold" pitchFamily="34" charset="0"/>
                <a:ea typeface="Arial Rounded MT Bold" pitchFamily="34" charset="-122"/>
                <a:cs typeface="Arial Rounded MT Bold" pitchFamily="34" charset="-120"/>
              </a:rPr>
              <a:t>pane</a:t>
            </a:r>
            <a:endParaRPr lang="en-US" sz="4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Short a  or  Long a?</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6400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marL="0" indent="0" algn="ctr">
              <a:buNone/>
            </a:pPr>
            <a:r>
              <a:rPr lang="en-US" sz="4200" dirty="0">
                <a:solidFill>
                  <a:srgbClr val="FFFFFF"/>
                </a:solidFill>
                <a:latin typeface="Arial Rounded MT Bold" pitchFamily="34" charset="0"/>
                <a:ea typeface="Arial Rounded MT Bold" pitchFamily="34" charset="-122"/>
                <a:cs typeface="Arial Rounded MT Bold" pitchFamily="34" charset="-120"/>
              </a:rPr>
              <a:t>tap</a:t>
            </a:r>
            <a:endParaRPr lang="en-US" sz="4200" dirty="0"/>
          </a:p>
        </p:txBody>
      </p:sp>
      <p:sp>
        <p:nvSpPr>
          <p:cNvPr id="10" name="Text 8"/>
          <p:cNvSpPr/>
          <p:nvPr/>
        </p:nvSpPr>
        <p:spPr>
          <a:xfrm>
            <a:off x="640080" y="4114800"/>
            <a:ext cx="3749040" cy="256032"/>
          </a:xfrm>
          <a:prstGeom prst="rect">
            <a:avLst/>
          </a:prstGeom>
          <a:noFill/>
          <a:ln/>
        </p:spPr>
        <p:txBody>
          <a:bodyPr wrap="square" rtlCol="0" anchor="ctr"/>
          <a:lstStyle/>
          <a:p>
            <a:pPr marL="0" indent="0" algn="ctr">
              <a:buNone/>
            </a:pPr>
            <a:r>
              <a:rPr lang="en-US" sz="1400" b="1" dirty="0">
                <a:solidFill>
                  <a:srgbClr val="FFFFFF"/>
                </a:solidFill>
                <a:latin typeface="Helvetica Neue" pitchFamily="34" charset="0"/>
                <a:ea typeface="Helvetica Neue" pitchFamily="34" charset="-122"/>
                <a:cs typeface="Helvetica Neue" pitchFamily="34" charset="-120"/>
              </a:rPr>
              <a:t>SHORT — quick!</a:t>
            </a:r>
            <a:endParaRPr lang="en-US" sz="1400" dirty="0"/>
          </a:p>
        </p:txBody>
      </p:sp>
      <p:sp>
        <p:nvSpPr>
          <p:cNvPr id="11" name="Shape 9"/>
          <p:cNvSpPr/>
          <p:nvPr/>
        </p:nvSpPr>
        <p:spPr>
          <a:xfrm>
            <a:off x="4754880" y="1965960"/>
            <a:ext cx="3749040" cy="2395728"/>
          </a:xfrm>
          <a:prstGeom prst="roundRect">
            <a:avLst>
              <a:gd name="adj" fmla="val 6870"/>
            </a:avLst>
          </a:prstGeom>
          <a:solidFill>
            <a:srgbClr val="3EE0CF"/>
          </a:solidFill>
          <a:ln/>
          <a:effectLst>
            <a:outerShdw blurRad="127000" dist="50800" dir="5400000" algn="bl" rotWithShape="0">
              <a:srgbClr val="000000">
                <a:alpha val="20000"/>
              </a:srgbClr>
            </a:outerShdw>
          </a:effectLst>
        </p:spPr>
        <p:txBody>
          <a:bodyPr/>
          <a:lstStyle/>
          <a:p>
            <a:endParaRPr lang="en-US"/>
          </a:p>
        </p:txBody>
      </p:sp>
      <p:pic>
        <p:nvPicPr>
          <p:cNvPr id="12" name="Image 0" descr="/sessions/tender-peaceful-tesla/mnt/SUMMER PRONUNCIATION/2026 READY FOR CLASS — 11 DAY SEQUENCE/art/tape_t.png"/>
          <p:cNvPicPr>
            <a:picLocks noChangeAspect="1"/>
          </p:cNvPicPr>
          <p:nvPr/>
        </p:nvPicPr>
        <p:blipFill>
          <a:blip r:embed="rId3"/>
          <a:stretch>
            <a:fillRect/>
          </a:stretch>
        </p:blipFill>
        <p:spPr>
          <a:xfrm>
            <a:off x="5793900" y="1664208"/>
            <a:ext cx="1671001" cy="1874520"/>
          </a:xfrm>
          <a:prstGeom prst="rect">
            <a:avLst/>
          </a:prstGeom>
        </p:spPr>
      </p:pic>
      <p:sp>
        <p:nvSpPr>
          <p:cNvPr id="13" name="Text 10"/>
          <p:cNvSpPr/>
          <p:nvPr/>
        </p:nvSpPr>
        <p:spPr>
          <a:xfrm>
            <a:off x="4754880" y="3611880"/>
            <a:ext cx="3749040" cy="548640"/>
          </a:xfrm>
          <a:prstGeom prst="rect">
            <a:avLst/>
          </a:prstGeom>
          <a:noFill/>
          <a:ln/>
        </p:spPr>
        <p:txBody>
          <a:bodyPr wrap="square" rtlCol="0" anchor="ctr"/>
          <a:lstStyle/>
          <a:p>
            <a:pPr marL="0" indent="0" algn="ctr">
              <a:buNone/>
            </a:pPr>
            <a:r>
              <a:rPr lang="en-US" sz="4200" dirty="0">
                <a:solidFill>
                  <a:srgbClr val="241F4E"/>
                </a:solidFill>
                <a:latin typeface="Arial Rounded MT Bold" pitchFamily="34" charset="0"/>
                <a:ea typeface="Arial Rounded MT Bold" pitchFamily="34" charset="-122"/>
                <a:cs typeface="Arial Rounded MT Bold" pitchFamily="34" charset="-120"/>
              </a:rPr>
              <a:t>tape</a:t>
            </a:r>
            <a:endParaRPr lang="en-US" sz="4200" dirty="0"/>
          </a:p>
        </p:txBody>
      </p:sp>
      <p:sp>
        <p:nvSpPr>
          <p:cNvPr id="14" name="Text 11"/>
          <p:cNvSpPr/>
          <p:nvPr/>
        </p:nvSpPr>
        <p:spPr>
          <a:xfrm>
            <a:off x="4754880" y="4114800"/>
            <a:ext cx="3749040" cy="256032"/>
          </a:xfrm>
          <a:prstGeom prst="rect">
            <a:avLst/>
          </a:prstGeom>
          <a:noFill/>
          <a:ln/>
        </p:spPr>
        <p:txBody>
          <a:bodyPr wrap="square" rtlCol="0" anchor="ctr"/>
          <a:lstStyle/>
          <a:p>
            <a:pPr marL="0" indent="0" algn="ctr">
              <a:buNone/>
            </a:pPr>
            <a:r>
              <a:rPr lang="en-US" sz="1400" b="1" dirty="0">
                <a:solidFill>
                  <a:srgbClr val="241F4E"/>
                </a:solidFill>
                <a:latin typeface="Helvetica Neue" pitchFamily="34" charset="0"/>
                <a:ea typeface="Helvetica Neue" pitchFamily="34" charset="-122"/>
                <a:cs typeface="Helvetica Neue" pitchFamily="34" charset="-120"/>
              </a:rPr>
              <a:t>LONG — says its name!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Which word do you hear?</a:t>
            </a:r>
            <a:endParaRPr lang="en-US" sz="3000" dirty="0"/>
          </a:p>
        </p:txBody>
      </p:sp>
      <p:sp>
        <p:nvSpPr>
          <p:cNvPr id="7" name="Shape 5"/>
          <p:cNvSpPr/>
          <p:nvPr/>
        </p:nvSpPr>
        <p:spPr>
          <a:xfrm>
            <a:off x="1463040" y="1572768"/>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8" name="Text 6"/>
          <p:cNvSpPr/>
          <p:nvPr/>
        </p:nvSpPr>
        <p:spPr>
          <a:xfrm>
            <a:off x="1463040" y="1572768"/>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blurRad="101600" dist="38100" dir="5400000" algn="bl" rotWithShape="0">
              <a:srgbClr val="000000">
                <a:alpha val="15000"/>
              </a:srgbClr>
            </a:outerShdw>
          </a:effectLst>
        </p:spPr>
        <p:txBody>
          <a:bodyPr/>
          <a:lstStyle/>
          <a:p>
            <a:endParaRPr lang="en-US"/>
          </a:p>
        </p:txBody>
      </p:sp>
      <p:sp>
        <p:nvSpPr>
          <p:cNvPr id="10" name="Text 8"/>
          <p:cNvSpPr/>
          <p:nvPr/>
        </p:nvSpPr>
        <p:spPr>
          <a:xfrm>
            <a:off x="1051560" y="2560320"/>
            <a:ext cx="731520" cy="548640"/>
          </a:xfrm>
          <a:prstGeom prst="rect">
            <a:avLst/>
          </a:prstGeom>
          <a:noFill/>
          <a:ln/>
        </p:spPr>
        <p:txBody>
          <a:bodyPr wrap="square" lIns="0" tIns="0" rIns="0" bIns="0" rtlCol="0" anchor="ctr"/>
          <a:lstStyle/>
          <a:p>
            <a:pPr marL="0" indent="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tap</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blurRad="101600" dist="38100" dir="5400000" algn="bl" rotWithShape="0">
              <a:srgbClr val="000000">
                <a:alpha val="15000"/>
              </a:srgbClr>
            </a:outerShdw>
          </a:effectLst>
        </p:spPr>
        <p:txBody>
          <a:bodyPr/>
          <a:lstStyle/>
          <a:p>
            <a:endParaRPr lang="en-US"/>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marL="0" indent="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pic>
        <p:nvPicPr>
          <p:cNvPr id="15" name="Image 0" descr="/sessions/tender-peaceful-tesla/mnt/SUMMER PRONUNCIATION/2026 READY FOR CLASS — 11 DAY SEQUENCE/art/tape_t.png"/>
          <p:cNvPicPr>
            <a:picLocks noChangeAspect="1"/>
          </p:cNvPicPr>
          <p:nvPr/>
        </p:nvPicPr>
        <p:blipFill>
          <a:blip r:embed="rId3"/>
          <a:stretch>
            <a:fillRect/>
          </a:stretch>
        </p:blipFill>
        <p:spPr>
          <a:xfrm>
            <a:off x="5967374" y="2304288"/>
            <a:ext cx="1141171" cy="1280160"/>
          </a:xfrm>
          <a:prstGeom prst="rect">
            <a:avLst/>
          </a:prstGeom>
        </p:spPr>
      </p:pic>
      <p:sp>
        <p:nvSpPr>
          <p:cNvPr id="16" name="Text 13"/>
          <p:cNvSpPr/>
          <p:nvPr/>
        </p:nvSpPr>
        <p:spPr>
          <a:xfrm>
            <a:off x="484632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tape</a:t>
            </a:r>
            <a:endParaRPr lang="en-US"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sp>
        <p:nvSpPr>
          <p:cNvPr id="7" name="Shape 5"/>
          <p:cNvSpPr/>
          <p:nvPr/>
        </p:nvSpPr>
        <p:spPr>
          <a:xfrm>
            <a:off x="2377440" y="1965960"/>
            <a:ext cx="4389120" cy="2395728"/>
          </a:xfrm>
          <a:prstGeom prst="roundRect">
            <a:avLst>
              <a:gd name="adj" fmla="val 7634"/>
            </a:avLst>
          </a:prstGeom>
          <a:solidFill>
            <a:srgbClr val="3EE0CF"/>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377440" y="1627632"/>
            <a:ext cx="438912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2377440" y="3611880"/>
            <a:ext cx="4389120" cy="548640"/>
          </a:xfrm>
          <a:prstGeom prst="rect">
            <a:avLst/>
          </a:prstGeom>
          <a:noFill/>
          <a:ln/>
        </p:spPr>
        <p:txBody>
          <a:bodyPr wrap="square" rtlCol="0" anchor="ctr"/>
          <a:lstStyle/>
          <a:p>
            <a:pPr marL="0" indent="0" algn="ctr">
              <a:buNone/>
            </a:pPr>
            <a:r>
              <a:rPr lang="en-US" sz="4400" dirty="0">
                <a:solidFill>
                  <a:srgbClr val="241F4E"/>
                </a:solidFill>
                <a:latin typeface="Arial Rounded MT Bold" pitchFamily="34" charset="0"/>
                <a:ea typeface="Arial Rounded MT Bold" pitchFamily="34" charset="-122"/>
                <a:cs typeface="Arial Rounded MT Bold" pitchFamily="34" charset="-120"/>
              </a:rPr>
              <a:t>tap</a:t>
            </a:r>
            <a:endParaRPr lang="en-US" sz="4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MAGIC</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the Magic E rule</a:t>
            </a:r>
            <a:endParaRPr lang="en-US" sz="3000" dirty="0"/>
          </a:p>
        </p:txBody>
      </p:sp>
      <p:sp>
        <p:nvSpPr>
          <p:cNvPr id="7" name="Text 5"/>
          <p:cNvSpPr/>
          <p:nvPr/>
        </p:nvSpPr>
        <p:spPr>
          <a:xfrm>
            <a:off x="0" y="1920240"/>
            <a:ext cx="9144000" cy="914400"/>
          </a:xfrm>
          <a:prstGeom prst="rect">
            <a:avLst/>
          </a:prstGeom>
          <a:noFill/>
          <a:ln/>
        </p:spPr>
        <p:txBody>
          <a:bodyPr wrap="square" rtlCol="0" anchor="ctr"/>
          <a:lstStyle/>
          <a:p>
            <a:pPr marL="0" indent="0" algn="ctr">
              <a:buNone/>
            </a:pPr>
            <a:r>
              <a:rPr lang="en-US" sz="6000" dirty="0">
                <a:solidFill>
                  <a:srgbClr val="241F4E"/>
                </a:solidFill>
                <a:latin typeface="Arial Rounded MT Bold" pitchFamily="34" charset="0"/>
                <a:ea typeface="Arial Rounded MT Bold" pitchFamily="34" charset="-122"/>
                <a:cs typeface="Arial Rounded MT Bold" pitchFamily="34" charset="-120"/>
              </a:rPr>
              <a:t>can</a:t>
            </a:r>
            <a:r>
              <a:rPr lang="en-US" sz="6000" dirty="0">
                <a:solidFill>
                  <a:srgbClr val="5A548A"/>
                </a:solidFill>
                <a:latin typeface="Arial Rounded MT Bold" pitchFamily="34" charset="0"/>
                <a:ea typeface="Arial Rounded MT Bold" pitchFamily="34" charset="-122"/>
                <a:cs typeface="Arial Rounded MT Bold" pitchFamily="34" charset="-120"/>
              </a:rPr>
              <a:t>  +  </a:t>
            </a:r>
            <a:r>
              <a:rPr lang="en-US" sz="6000" b="1" dirty="0">
                <a:solidFill>
                  <a:srgbClr val="B8860B"/>
                </a:solidFill>
                <a:latin typeface="Arial Rounded MT Bold" pitchFamily="34" charset="0"/>
                <a:ea typeface="Arial Rounded MT Bold" pitchFamily="34" charset="-122"/>
                <a:cs typeface="Arial Rounded MT Bold" pitchFamily="34" charset="-120"/>
              </a:rPr>
              <a:t>e</a:t>
            </a:r>
            <a:r>
              <a:rPr lang="en-US" sz="6000" dirty="0">
                <a:solidFill>
                  <a:srgbClr val="5A548A"/>
                </a:solidFill>
                <a:latin typeface="Arial Rounded MT Bold" pitchFamily="34" charset="0"/>
                <a:ea typeface="Arial Rounded MT Bold" pitchFamily="34" charset="-122"/>
                <a:cs typeface="Arial Rounded MT Bold" pitchFamily="34" charset="-120"/>
              </a:rPr>
              <a:t>   =   </a:t>
            </a:r>
            <a:r>
              <a:rPr lang="en-US" sz="6000" dirty="0">
                <a:solidFill>
                  <a:srgbClr val="241F4E"/>
                </a:solidFill>
                <a:latin typeface="Arial Rounded MT Bold" pitchFamily="34" charset="0"/>
                <a:ea typeface="Arial Rounded MT Bold" pitchFamily="34" charset="-122"/>
                <a:cs typeface="Arial Rounded MT Bold" pitchFamily="34" charset="-120"/>
              </a:rPr>
              <a:t>c</a:t>
            </a:r>
            <a:r>
              <a:rPr lang="en-US" sz="6000" b="1" dirty="0">
                <a:solidFill>
                  <a:srgbClr val="0E9488"/>
                </a:solidFill>
                <a:latin typeface="Arial Rounded MT Bold" pitchFamily="34" charset="0"/>
                <a:ea typeface="Arial Rounded MT Bold" pitchFamily="34" charset="-122"/>
                <a:cs typeface="Arial Rounded MT Bold" pitchFamily="34" charset="-120"/>
              </a:rPr>
              <a:t>a</a:t>
            </a:r>
            <a:r>
              <a:rPr lang="en-US" sz="6000" dirty="0">
                <a:solidFill>
                  <a:srgbClr val="241F4E"/>
                </a:solidFill>
                <a:latin typeface="Arial Rounded MT Bold" pitchFamily="34" charset="0"/>
                <a:ea typeface="Arial Rounded MT Bold" pitchFamily="34" charset="-122"/>
                <a:cs typeface="Arial Rounded MT Bold" pitchFamily="34" charset="-120"/>
              </a:rPr>
              <a:t>n</a:t>
            </a:r>
            <a:r>
              <a:rPr lang="en-US" sz="6000" b="1" dirty="0">
                <a:solidFill>
                  <a:srgbClr val="B8860B"/>
                </a:solidFill>
                <a:latin typeface="Arial Rounded MT Bold" pitchFamily="34" charset="0"/>
                <a:ea typeface="Arial Rounded MT Bold" pitchFamily="34" charset="-122"/>
                <a:cs typeface="Arial Rounded MT Bold" pitchFamily="34" charset="-120"/>
              </a:rPr>
              <a:t>e</a:t>
            </a:r>
            <a:endParaRPr lang="en-US" sz="6000" dirty="0"/>
          </a:p>
        </p:txBody>
      </p:sp>
      <p:sp>
        <p:nvSpPr>
          <p:cNvPr id="8" name="Text 6"/>
          <p:cNvSpPr/>
          <p:nvPr/>
        </p:nvSpPr>
        <p:spPr>
          <a:xfrm>
            <a:off x="0" y="3108960"/>
            <a:ext cx="9144000" cy="548640"/>
          </a:xfrm>
          <a:prstGeom prst="rect">
            <a:avLst/>
          </a:prstGeom>
          <a:noFill/>
          <a:ln/>
        </p:spPr>
        <p:txBody>
          <a:bodyPr wrap="square" rtlCol="0" anchor="ctr"/>
          <a:lstStyle/>
          <a:p>
            <a:pPr marL="0" indent="0" algn="ctr">
              <a:buNone/>
            </a:pPr>
            <a:r>
              <a:rPr lang="en-US" sz="2400" dirty="0">
                <a:solidFill>
                  <a:srgbClr val="241F4E"/>
                </a:solidFill>
                <a:latin typeface="Arial Rounded MT Bold" pitchFamily="34" charset="0"/>
                <a:ea typeface="Arial Rounded MT Bold" pitchFamily="34" charset="-122"/>
                <a:cs typeface="Arial Rounded MT Bold" pitchFamily="34" charset="-120"/>
              </a:rPr>
              <a:t>The e is SILENT 🤫 … but it makes  a  say its NAME!</a:t>
            </a:r>
            <a:endParaRPr lang="en-US" sz="2400" dirty="0"/>
          </a:p>
        </p:txBody>
      </p:sp>
      <p:sp>
        <p:nvSpPr>
          <p:cNvPr id="9" name="Text 7"/>
          <p:cNvSpPr/>
          <p:nvPr/>
        </p:nvSpPr>
        <p:spPr>
          <a:xfrm>
            <a:off x="0" y="3931920"/>
            <a:ext cx="9144000" cy="457200"/>
          </a:xfrm>
          <a:prstGeom prst="rect">
            <a:avLst/>
          </a:prstGeom>
          <a:noFill/>
          <a:ln/>
        </p:spPr>
        <p:txBody>
          <a:bodyPr wrap="square" rtlCol="0" anchor="ctr"/>
          <a:lstStyle/>
          <a:p>
            <a:pPr marL="0" indent="0" algn="ctr">
              <a:buNone/>
            </a:pPr>
            <a:r>
              <a:rPr lang="en-US" sz="2000" dirty="0">
                <a:solidFill>
                  <a:srgbClr val="5A548A"/>
                </a:solidFill>
                <a:latin typeface="Helvetica Neue" pitchFamily="34" charset="0"/>
                <a:ea typeface="Helvetica Neue" pitchFamily="34" charset="-122"/>
                <a:cs typeface="Helvetica Neue" pitchFamily="34" charset="-120"/>
              </a:rPr>
              <a:t>can → cane      man → mane      pan → pane      tap → tape</a:t>
            </a: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D23F"/>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241F4E"/>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WARM-UP</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Short or long?  Type 1 = short 🔴   2 = long 🔵</a:t>
            </a:r>
            <a:endParaRPr lang="en-US" sz="3000" dirty="0"/>
          </a:p>
        </p:txBody>
      </p:sp>
      <p:sp>
        <p:nvSpPr>
          <p:cNvPr id="7" name="Shape 5"/>
          <p:cNvSpPr/>
          <p:nvPr/>
        </p:nvSpPr>
        <p:spPr>
          <a:xfrm>
            <a:off x="1463040" y="164592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8" name="Text 6"/>
          <p:cNvSpPr/>
          <p:nvPr/>
        </p:nvSpPr>
        <p:spPr>
          <a:xfrm>
            <a:off x="1463040" y="164592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YOUR ANSWER IN THE CHAT</a:t>
            </a:r>
            <a:endParaRPr lang="en-US" sz="2000" dirty="0"/>
          </a:p>
        </p:txBody>
      </p:sp>
      <p:sp>
        <p:nvSpPr>
          <p:cNvPr id="9" name="Shape 7"/>
          <p:cNvSpPr/>
          <p:nvPr/>
        </p:nvSpPr>
        <p:spPr>
          <a:xfrm>
            <a:off x="1188720" y="2514600"/>
            <a:ext cx="6766560" cy="1051560"/>
          </a:xfrm>
          <a:prstGeom prst="roundRect">
            <a:avLst>
              <a:gd name="adj" fmla="val 13043"/>
            </a:avLst>
          </a:prstGeom>
          <a:solidFill>
            <a:srgbClr val="FFFFFF"/>
          </a:solidFill>
          <a:ln w="38100">
            <a:solidFill>
              <a:srgbClr val="9B8CFF"/>
            </a:solidFill>
            <a:prstDash val="solid"/>
          </a:ln>
        </p:spPr>
        <p:txBody>
          <a:bodyPr/>
          <a:lstStyle/>
          <a:p>
            <a:endParaRPr lang="en-US"/>
          </a:p>
        </p:txBody>
      </p:sp>
      <p:sp>
        <p:nvSpPr>
          <p:cNvPr id="10" name="Text 8"/>
          <p:cNvSpPr/>
          <p:nvPr/>
        </p:nvSpPr>
        <p:spPr>
          <a:xfrm>
            <a:off x="1188720" y="2514600"/>
            <a:ext cx="6766560" cy="1051560"/>
          </a:xfrm>
          <a:prstGeom prst="rect">
            <a:avLst/>
          </a:prstGeom>
          <a:noFill/>
          <a:ln/>
        </p:spPr>
        <p:txBody>
          <a:bodyPr wrap="square" rtlCol="0" anchor="ctr"/>
          <a:lstStyle/>
          <a:p>
            <a:pPr marL="0" indent="0" algn="ctr">
              <a:buNone/>
            </a:pPr>
            <a:r>
              <a:rPr lang="en-US" sz="2400" dirty="0">
                <a:solidFill>
                  <a:srgbClr val="241F4E"/>
                </a:solidFill>
                <a:latin typeface="Helvetica Neue" pitchFamily="34" charset="0"/>
                <a:ea typeface="Helvetica Neue" pitchFamily="34" charset="-122"/>
                <a:cs typeface="Helvetica Neue" pitchFamily="34" charset="-120"/>
              </a:rPr>
              <a:t>I say </a:t>
            </a:r>
            <a:r>
              <a:rPr lang="en-US" sz="2400" b="1" dirty="0">
                <a:solidFill>
                  <a:srgbClr val="0E9488"/>
                </a:solidFill>
                <a:latin typeface="Helvetica Neue" pitchFamily="34" charset="0"/>
                <a:ea typeface="Helvetica Neue" pitchFamily="34" charset="-122"/>
                <a:cs typeface="Helvetica Neue" pitchFamily="34" charset="-120"/>
              </a:rPr>
              <a:t>“cane”</a:t>
            </a:r>
            <a:r>
              <a:rPr lang="en-US" sz="2400" dirty="0">
                <a:solidFill>
                  <a:srgbClr val="241F4E"/>
                </a:solidFill>
                <a:latin typeface="Helvetica Neue" pitchFamily="34" charset="0"/>
                <a:ea typeface="Helvetica Neue" pitchFamily="34" charset="-122"/>
                <a:cs typeface="Helvetica Neue" pitchFamily="34" charset="-120"/>
              </a:rPr>
              <a:t>  →  you type </a:t>
            </a:r>
            <a:r>
              <a:rPr lang="en-US" sz="2400" b="1" dirty="0">
                <a:solidFill>
                  <a:srgbClr val="FF5D5D"/>
                </a:solidFill>
                <a:latin typeface="Arial Rounded MT Bold" pitchFamily="34" charset="0"/>
                <a:ea typeface="Arial Rounded MT Bold" pitchFamily="34" charset="-122"/>
                <a:cs typeface="Arial Rounded MT Bold" pitchFamily="34" charset="-120"/>
              </a:rPr>
              <a:t>2</a:t>
            </a:r>
            <a:endParaRPr lang="en-US" sz="2400" dirty="0"/>
          </a:p>
        </p:txBody>
      </p:sp>
      <p:sp>
        <p:nvSpPr>
          <p:cNvPr id="11" name="Text 9"/>
          <p:cNvSpPr/>
          <p:nvPr/>
        </p:nvSpPr>
        <p:spPr>
          <a:xfrm>
            <a:off x="0" y="3840480"/>
            <a:ext cx="9144000" cy="457200"/>
          </a:xfrm>
          <a:prstGeom prst="rect">
            <a:avLst/>
          </a:prstGeom>
          <a:noFill/>
          <a:ln/>
        </p:spPr>
        <p:txBody>
          <a:bodyPr wrap="square" rtlCol="0" anchor="ctr"/>
          <a:lstStyle/>
          <a:p>
            <a:pPr marL="0" indent="0" algn="ctr">
              <a:buNone/>
            </a:pPr>
            <a:r>
              <a:rPr lang="en-US" sz="1800" dirty="0">
                <a:solidFill>
                  <a:srgbClr val="5A548A"/>
                </a:solidFill>
                <a:latin typeface="Helvetica Neue" pitchFamily="34" charset="0"/>
                <a:ea typeface="Helvetica Neue" pitchFamily="34" charset="-122"/>
                <a:cs typeface="Helvetica Neue" pitchFamily="34" charset="-120"/>
              </a:rPr>
              <a:t>⭐ Stars: I say a NEW word — short or long?</a:t>
            </a:r>
            <a:endParaRPr lang="en-US"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REVIEW</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Four magic pairs!</a:t>
            </a:r>
            <a:endParaRPr lang="en-US" sz="3000" dirty="0"/>
          </a:p>
        </p:txBody>
      </p:sp>
      <p:sp>
        <p:nvSpPr>
          <p:cNvPr id="7" name="Shape 5"/>
          <p:cNvSpPr/>
          <p:nvPr/>
        </p:nvSpPr>
        <p:spPr>
          <a:xfrm>
            <a:off x="502920" y="1828800"/>
            <a:ext cx="1920240" cy="1188720"/>
          </a:xfrm>
          <a:prstGeom prst="roundRect">
            <a:avLst>
              <a:gd name="adj" fmla="val 11538"/>
            </a:avLst>
          </a:prstGeom>
          <a:solidFill>
            <a:srgbClr val="FF5D5D"/>
          </a:solidFill>
          <a:ln/>
        </p:spPr>
        <p:txBody>
          <a:bodyPr/>
          <a:lstStyle/>
          <a:p>
            <a:endParaRPr lang="en-US"/>
          </a:p>
        </p:txBody>
      </p:sp>
      <p:sp>
        <p:nvSpPr>
          <p:cNvPr id="8" name="Text 6"/>
          <p:cNvSpPr/>
          <p:nvPr/>
        </p:nvSpPr>
        <p:spPr>
          <a:xfrm>
            <a:off x="502920" y="1828800"/>
            <a:ext cx="1920240" cy="1188720"/>
          </a:xfrm>
          <a:prstGeom prst="rect">
            <a:avLst/>
          </a:prstGeom>
          <a:noFill/>
          <a:ln/>
        </p:spPr>
        <p:txBody>
          <a:bodyPr wrap="square" rtlCol="0" anchor="ctr"/>
          <a:lstStyle/>
          <a:p>
            <a:pPr marL="0" indent="0" algn="ctr">
              <a:buNone/>
            </a:pPr>
            <a:r>
              <a:rPr lang="en-US" sz="2600" dirty="0">
                <a:solidFill>
                  <a:srgbClr val="FFFFFF"/>
                </a:solidFill>
                <a:latin typeface="Arial Rounded MT Bold" pitchFamily="34" charset="0"/>
                <a:ea typeface="Arial Rounded MT Bold" pitchFamily="34" charset="-122"/>
                <a:cs typeface="Arial Rounded MT Bold" pitchFamily="34" charset="-120"/>
              </a:rPr>
              <a:t>🥫 can</a:t>
            </a:r>
            <a:endParaRPr lang="en-US" sz="2600" dirty="0"/>
          </a:p>
        </p:txBody>
      </p:sp>
      <p:sp>
        <p:nvSpPr>
          <p:cNvPr id="9" name="Shape 7"/>
          <p:cNvSpPr/>
          <p:nvPr/>
        </p:nvSpPr>
        <p:spPr>
          <a:xfrm>
            <a:off x="502920" y="3246120"/>
            <a:ext cx="1920240" cy="1188720"/>
          </a:xfrm>
          <a:prstGeom prst="roundRect">
            <a:avLst>
              <a:gd name="adj" fmla="val 11538"/>
            </a:avLst>
          </a:prstGeom>
          <a:solidFill>
            <a:srgbClr val="3EE0CF"/>
          </a:solidFill>
          <a:ln/>
        </p:spPr>
        <p:txBody>
          <a:bodyPr/>
          <a:lstStyle/>
          <a:p>
            <a:endParaRPr lang="en-US"/>
          </a:p>
        </p:txBody>
      </p:sp>
      <p:sp>
        <p:nvSpPr>
          <p:cNvPr id="10" name="Text 8"/>
          <p:cNvSpPr/>
          <p:nvPr/>
        </p:nvSpPr>
        <p:spPr>
          <a:xfrm>
            <a:off x="502920" y="3246120"/>
            <a:ext cx="1920240" cy="1188720"/>
          </a:xfrm>
          <a:prstGeom prst="rect">
            <a:avLst/>
          </a:prstGeom>
          <a:noFill/>
          <a:ln/>
        </p:spPr>
        <p:txBody>
          <a:bodyPr wrap="square"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 cane</a:t>
            </a:r>
            <a:endParaRPr lang="en-US" sz="2600" dirty="0"/>
          </a:p>
        </p:txBody>
      </p:sp>
      <p:sp>
        <p:nvSpPr>
          <p:cNvPr id="11" name="Shape 9"/>
          <p:cNvSpPr/>
          <p:nvPr/>
        </p:nvSpPr>
        <p:spPr>
          <a:xfrm>
            <a:off x="2697480" y="1828800"/>
            <a:ext cx="1920240" cy="1188720"/>
          </a:xfrm>
          <a:prstGeom prst="roundRect">
            <a:avLst>
              <a:gd name="adj" fmla="val 11538"/>
            </a:avLst>
          </a:prstGeom>
          <a:solidFill>
            <a:srgbClr val="FF5D5D"/>
          </a:solidFill>
          <a:ln/>
        </p:spPr>
        <p:txBody>
          <a:bodyPr/>
          <a:lstStyle/>
          <a:p>
            <a:endParaRPr lang="en-US"/>
          </a:p>
        </p:txBody>
      </p:sp>
      <p:sp>
        <p:nvSpPr>
          <p:cNvPr id="12" name="Text 10"/>
          <p:cNvSpPr/>
          <p:nvPr/>
        </p:nvSpPr>
        <p:spPr>
          <a:xfrm>
            <a:off x="2697480" y="1828800"/>
            <a:ext cx="1920240" cy="1188720"/>
          </a:xfrm>
          <a:prstGeom prst="rect">
            <a:avLst/>
          </a:prstGeom>
          <a:noFill/>
          <a:ln/>
        </p:spPr>
        <p:txBody>
          <a:bodyPr wrap="square" rtlCol="0" anchor="ctr"/>
          <a:lstStyle/>
          <a:p>
            <a:pPr marL="0" indent="0" algn="ctr">
              <a:buNone/>
            </a:pPr>
            <a:r>
              <a:rPr lang="en-US" sz="2600" dirty="0">
                <a:solidFill>
                  <a:srgbClr val="FFFFFF"/>
                </a:solidFill>
                <a:latin typeface="Arial Rounded MT Bold" pitchFamily="34" charset="0"/>
                <a:ea typeface="Arial Rounded MT Bold" pitchFamily="34" charset="-122"/>
                <a:cs typeface="Arial Rounded MT Bold" pitchFamily="34" charset="-120"/>
              </a:rPr>
              <a:t>👨 man</a:t>
            </a:r>
            <a:endParaRPr lang="en-US" sz="2600" dirty="0"/>
          </a:p>
        </p:txBody>
      </p:sp>
      <p:sp>
        <p:nvSpPr>
          <p:cNvPr id="13" name="Shape 11"/>
          <p:cNvSpPr/>
          <p:nvPr/>
        </p:nvSpPr>
        <p:spPr>
          <a:xfrm>
            <a:off x="2697480" y="3246120"/>
            <a:ext cx="1920240" cy="1188720"/>
          </a:xfrm>
          <a:prstGeom prst="roundRect">
            <a:avLst>
              <a:gd name="adj" fmla="val 11538"/>
            </a:avLst>
          </a:prstGeom>
          <a:solidFill>
            <a:srgbClr val="3EE0CF"/>
          </a:solidFill>
          <a:ln/>
        </p:spPr>
        <p:txBody>
          <a:bodyPr/>
          <a:lstStyle/>
          <a:p>
            <a:endParaRPr lang="en-US"/>
          </a:p>
        </p:txBody>
      </p:sp>
      <p:sp>
        <p:nvSpPr>
          <p:cNvPr id="14" name="Text 12"/>
          <p:cNvSpPr/>
          <p:nvPr/>
        </p:nvSpPr>
        <p:spPr>
          <a:xfrm>
            <a:off x="2697480" y="3246120"/>
            <a:ext cx="1920240" cy="1188720"/>
          </a:xfrm>
          <a:prstGeom prst="rect">
            <a:avLst/>
          </a:prstGeom>
          <a:noFill/>
          <a:ln/>
        </p:spPr>
        <p:txBody>
          <a:bodyPr wrap="square"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 mane</a:t>
            </a:r>
            <a:endParaRPr lang="en-US" sz="2600" dirty="0"/>
          </a:p>
        </p:txBody>
      </p:sp>
      <p:sp>
        <p:nvSpPr>
          <p:cNvPr id="15" name="Shape 13"/>
          <p:cNvSpPr/>
          <p:nvPr/>
        </p:nvSpPr>
        <p:spPr>
          <a:xfrm>
            <a:off x="4892040" y="1828800"/>
            <a:ext cx="1920240" cy="1188720"/>
          </a:xfrm>
          <a:prstGeom prst="roundRect">
            <a:avLst>
              <a:gd name="adj" fmla="val 11538"/>
            </a:avLst>
          </a:prstGeom>
          <a:solidFill>
            <a:srgbClr val="FF5D5D"/>
          </a:solidFill>
          <a:ln/>
        </p:spPr>
        <p:txBody>
          <a:bodyPr/>
          <a:lstStyle/>
          <a:p>
            <a:endParaRPr lang="en-US"/>
          </a:p>
        </p:txBody>
      </p:sp>
      <p:sp>
        <p:nvSpPr>
          <p:cNvPr id="16" name="Text 14"/>
          <p:cNvSpPr/>
          <p:nvPr/>
        </p:nvSpPr>
        <p:spPr>
          <a:xfrm>
            <a:off x="4892040" y="1828800"/>
            <a:ext cx="1920240" cy="1188720"/>
          </a:xfrm>
          <a:prstGeom prst="rect">
            <a:avLst/>
          </a:prstGeom>
          <a:noFill/>
          <a:ln/>
        </p:spPr>
        <p:txBody>
          <a:bodyPr wrap="square" rtlCol="0" anchor="ctr"/>
          <a:lstStyle/>
          <a:p>
            <a:pPr marL="0" indent="0" algn="ctr">
              <a:buNone/>
            </a:pPr>
            <a:r>
              <a:rPr lang="en-US" sz="2600" dirty="0">
                <a:solidFill>
                  <a:srgbClr val="FFFFFF"/>
                </a:solidFill>
                <a:latin typeface="Arial Rounded MT Bold" pitchFamily="34" charset="0"/>
                <a:ea typeface="Arial Rounded MT Bold" pitchFamily="34" charset="-122"/>
                <a:cs typeface="Arial Rounded MT Bold" pitchFamily="34" charset="-120"/>
              </a:rPr>
              <a:t>🍳 pan</a:t>
            </a:r>
            <a:endParaRPr lang="en-US" sz="2600" dirty="0"/>
          </a:p>
        </p:txBody>
      </p:sp>
      <p:sp>
        <p:nvSpPr>
          <p:cNvPr id="17" name="Shape 15"/>
          <p:cNvSpPr/>
          <p:nvPr/>
        </p:nvSpPr>
        <p:spPr>
          <a:xfrm>
            <a:off x="4892040" y="3246120"/>
            <a:ext cx="1920240" cy="1188720"/>
          </a:xfrm>
          <a:prstGeom prst="roundRect">
            <a:avLst>
              <a:gd name="adj" fmla="val 11538"/>
            </a:avLst>
          </a:prstGeom>
          <a:solidFill>
            <a:srgbClr val="3EE0CF"/>
          </a:solidFill>
          <a:ln/>
        </p:spPr>
        <p:txBody>
          <a:bodyPr/>
          <a:lstStyle/>
          <a:p>
            <a:endParaRPr lang="en-US"/>
          </a:p>
        </p:txBody>
      </p:sp>
      <p:sp>
        <p:nvSpPr>
          <p:cNvPr id="18" name="Text 16"/>
          <p:cNvSpPr/>
          <p:nvPr/>
        </p:nvSpPr>
        <p:spPr>
          <a:xfrm>
            <a:off x="4892040" y="3246120"/>
            <a:ext cx="1920240" cy="1188720"/>
          </a:xfrm>
          <a:prstGeom prst="rect">
            <a:avLst/>
          </a:prstGeom>
          <a:noFill/>
          <a:ln/>
        </p:spPr>
        <p:txBody>
          <a:bodyPr wrap="square"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 pane</a:t>
            </a:r>
            <a:endParaRPr lang="en-US" sz="2600" dirty="0"/>
          </a:p>
        </p:txBody>
      </p:sp>
      <p:sp>
        <p:nvSpPr>
          <p:cNvPr id="19" name="Shape 17"/>
          <p:cNvSpPr/>
          <p:nvPr/>
        </p:nvSpPr>
        <p:spPr>
          <a:xfrm>
            <a:off x="7086600" y="1828800"/>
            <a:ext cx="1920240" cy="1188720"/>
          </a:xfrm>
          <a:prstGeom prst="roundRect">
            <a:avLst>
              <a:gd name="adj" fmla="val 11538"/>
            </a:avLst>
          </a:prstGeom>
          <a:solidFill>
            <a:srgbClr val="FF5D5D"/>
          </a:solidFill>
          <a:ln/>
        </p:spPr>
        <p:txBody>
          <a:bodyPr/>
          <a:lstStyle/>
          <a:p>
            <a:endParaRPr lang="en-US"/>
          </a:p>
        </p:txBody>
      </p:sp>
      <p:sp>
        <p:nvSpPr>
          <p:cNvPr id="20" name="Text 18"/>
          <p:cNvSpPr/>
          <p:nvPr/>
        </p:nvSpPr>
        <p:spPr>
          <a:xfrm>
            <a:off x="7086600" y="1828800"/>
            <a:ext cx="1920240" cy="1188720"/>
          </a:xfrm>
          <a:prstGeom prst="rect">
            <a:avLst/>
          </a:prstGeom>
          <a:noFill/>
          <a:ln/>
        </p:spPr>
        <p:txBody>
          <a:bodyPr wrap="square" rtlCol="0" anchor="ctr"/>
          <a:lstStyle/>
          <a:p>
            <a:pPr marL="0" indent="0" algn="ctr">
              <a:buNone/>
            </a:pPr>
            <a:r>
              <a:rPr lang="en-US" sz="2600" dirty="0">
                <a:solidFill>
                  <a:srgbClr val="FFFFFF"/>
                </a:solidFill>
                <a:latin typeface="Arial Rounded MT Bold" pitchFamily="34" charset="0"/>
                <a:ea typeface="Arial Rounded MT Bold" pitchFamily="34" charset="-122"/>
                <a:cs typeface="Arial Rounded MT Bold" pitchFamily="34" charset="-120"/>
              </a:rPr>
              <a:t>🚰 tap</a:t>
            </a:r>
            <a:endParaRPr lang="en-US" sz="2600" dirty="0"/>
          </a:p>
        </p:txBody>
      </p:sp>
      <p:sp>
        <p:nvSpPr>
          <p:cNvPr id="21" name="Shape 19"/>
          <p:cNvSpPr/>
          <p:nvPr/>
        </p:nvSpPr>
        <p:spPr>
          <a:xfrm>
            <a:off x="7086600" y="3246120"/>
            <a:ext cx="1920240" cy="1188720"/>
          </a:xfrm>
          <a:prstGeom prst="roundRect">
            <a:avLst>
              <a:gd name="adj" fmla="val 11538"/>
            </a:avLst>
          </a:prstGeom>
          <a:solidFill>
            <a:srgbClr val="3EE0CF"/>
          </a:solidFill>
          <a:ln/>
        </p:spPr>
        <p:txBody>
          <a:bodyPr/>
          <a:lstStyle/>
          <a:p>
            <a:endParaRPr lang="en-US"/>
          </a:p>
        </p:txBody>
      </p:sp>
      <p:sp>
        <p:nvSpPr>
          <p:cNvPr id="22" name="Text 20"/>
          <p:cNvSpPr/>
          <p:nvPr/>
        </p:nvSpPr>
        <p:spPr>
          <a:xfrm>
            <a:off x="7086600" y="3246120"/>
            <a:ext cx="1920240" cy="1188720"/>
          </a:xfrm>
          <a:prstGeom prst="rect">
            <a:avLst/>
          </a:prstGeom>
          <a:noFill/>
          <a:ln/>
        </p:spPr>
        <p:txBody>
          <a:bodyPr wrap="square" rtlCol="0" anchor="b"/>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tape</a:t>
            </a:r>
            <a:endParaRPr lang="en-US" sz="2600" dirty="0"/>
          </a:p>
        </p:txBody>
      </p:sp>
      <p:pic>
        <p:nvPicPr>
          <p:cNvPr id="23" name="Picture 22" descr="image.png"/>
          <p:cNvPicPr>
            <a:picLocks noChangeAspect="1"/>
          </p:cNvPicPr>
          <p:nvPr/>
        </p:nvPicPr>
        <p:blipFill>
          <a:blip r:embed="rId3"/>
          <a:stretch>
            <a:fillRect/>
          </a:stretch>
        </p:blipFill>
        <p:spPr>
          <a:xfrm>
            <a:off x="7794032" y="3291840"/>
            <a:ext cx="505375" cy="5669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Every vowel has TWO sounds</a:t>
            </a:r>
            <a:endParaRPr lang="en-US" sz="2800" dirty="0"/>
          </a:p>
        </p:txBody>
      </p:sp>
      <p:sp>
        <p:nvSpPr>
          <p:cNvPr id="7" name="Shape 5"/>
          <p:cNvSpPr/>
          <p:nvPr/>
        </p:nvSpPr>
        <p:spPr>
          <a:xfrm>
            <a:off x="640080" y="1783080"/>
            <a:ext cx="3749040" cy="2468880"/>
          </a:xfrm>
          <a:prstGeom prst="roundRect">
            <a:avLst>
              <a:gd name="adj" fmla="val 6667"/>
            </a:avLst>
          </a:prstGeom>
          <a:solidFill>
            <a:srgbClr val="FF5D5D"/>
          </a:solidFill>
          <a:ln/>
        </p:spPr>
        <p:txBody>
          <a:bodyPr/>
          <a:lstStyle/>
          <a:p>
            <a:endParaRPr lang="en-US"/>
          </a:p>
        </p:txBody>
      </p:sp>
      <p:sp>
        <p:nvSpPr>
          <p:cNvPr id="8" name="Text 6"/>
          <p:cNvSpPr/>
          <p:nvPr/>
        </p:nvSpPr>
        <p:spPr>
          <a:xfrm>
            <a:off x="640080" y="1965960"/>
            <a:ext cx="3749040" cy="457200"/>
          </a:xfrm>
          <a:prstGeom prst="rect">
            <a:avLst/>
          </a:prstGeom>
          <a:noFill/>
          <a:ln/>
        </p:spPr>
        <p:txBody>
          <a:bodyPr wrap="square" rtlCol="0" anchor="ctr"/>
          <a:lstStyle/>
          <a:p>
            <a:pPr marL="0" indent="0" algn="ctr">
              <a:buNone/>
            </a:pPr>
            <a:r>
              <a:rPr lang="en-US" sz="2400" dirty="0">
                <a:solidFill>
                  <a:srgbClr val="FFFFFF"/>
                </a:solidFill>
                <a:latin typeface="Arial Rounded MT Bold" pitchFamily="34" charset="0"/>
                <a:ea typeface="Arial Rounded MT Bold" pitchFamily="34" charset="-122"/>
                <a:cs typeface="Arial Rounded MT Bold" pitchFamily="34" charset="-120"/>
              </a:rPr>
              <a:t>SHORT</a:t>
            </a:r>
            <a:endParaRPr lang="en-US" sz="2400" dirty="0"/>
          </a:p>
        </p:txBody>
      </p:sp>
      <p:sp>
        <p:nvSpPr>
          <p:cNvPr id="9" name="Text 7"/>
          <p:cNvSpPr/>
          <p:nvPr/>
        </p:nvSpPr>
        <p:spPr>
          <a:xfrm>
            <a:off x="640080" y="2468880"/>
            <a:ext cx="3749040" cy="1005840"/>
          </a:xfrm>
          <a:prstGeom prst="rect">
            <a:avLst/>
          </a:prstGeom>
          <a:noFill/>
          <a:ln/>
        </p:spPr>
        <p:txBody>
          <a:bodyPr wrap="square" rtlCol="0" anchor="ctr"/>
          <a:lstStyle/>
          <a:p>
            <a:pPr marL="0" indent="0" algn="ctr">
              <a:buNone/>
            </a:pPr>
            <a:r>
              <a:rPr lang="en-US" sz="7200" dirty="0">
                <a:solidFill>
                  <a:srgbClr val="FFFFFF"/>
                </a:solidFill>
                <a:latin typeface="Arial Rounded MT Bold" pitchFamily="34" charset="0"/>
                <a:ea typeface="Arial Rounded MT Bold" pitchFamily="34" charset="-122"/>
                <a:cs typeface="Arial Rounded MT Bold" pitchFamily="34" charset="-120"/>
              </a:rPr>
              <a:t>a</a:t>
            </a:r>
            <a:endParaRPr lang="en-US" sz="7200" dirty="0"/>
          </a:p>
        </p:txBody>
      </p:sp>
      <p:sp>
        <p:nvSpPr>
          <p:cNvPr id="10" name="Text 8"/>
          <p:cNvSpPr/>
          <p:nvPr/>
        </p:nvSpPr>
        <p:spPr>
          <a:xfrm>
            <a:off x="640080" y="3611880"/>
            <a:ext cx="3749040" cy="457200"/>
          </a:xfrm>
          <a:prstGeom prst="rect">
            <a:avLst/>
          </a:prstGeom>
          <a:noFill/>
          <a:ln/>
        </p:spPr>
        <p:txBody>
          <a:bodyPr wrap="square" rtlCol="0" anchor="ctr"/>
          <a:lstStyle/>
          <a:p>
            <a:pPr marL="0" indent="0" algn="ctr">
              <a:buNone/>
            </a:pPr>
            <a:r>
              <a:rPr lang="en-US" sz="1800" dirty="0">
                <a:solidFill>
                  <a:srgbClr val="FFFFFF"/>
                </a:solidFill>
                <a:latin typeface="Helvetica Neue" pitchFamily="34" charset="0"/>
                <a:ea typeface="Helvetica Neue" pitchFamily="34" charset="-122"/>
                <a:cs typeface="Helvetica Neue" pitchFamily="34" charset="-120"/>
              </a:rPr>
              <a:t>quick!  /æ/  🍎</a:t>
            </a:r>
            <a:endParaRPr lang="en-US" sz="1800" dirty="0"/>
          </a:p>
        </p:txBody>
      </p:sp>
      <p:sp>
        <p:nvSpPr>
          <p:cNvPr id="11" name="Shape 9"/>
          <p:cNvSpPr/>
          <p:nvPr/>
        </p:nvSpPr>
        <p:spPr>
          <a:xfrm>
            <a:off x="4754880" y="1783080"/>
            <a:ext cx="3749040" cy="2468880"/>
          </a:xfrm>
          <a:prstGeom prst="roundRect">
            <a:avLst>
              <a:gd name="adj" fmla="val 6667"/>
            </a:avLst>
          </a:prstGeom>
          <a:solidFill>
            <a:srgbClr val="3EE0CF"/>
          </a:solidFill>
          <a:ln/>
        </p:spPr>
        <p:txBody>
          <a:bodyPr/>
          <a:lstStyle/>
          <a:p>
            <a:endParaRPr lang="en-US"/>
          </a:p>
        </p:txBody>
      </p:sp>
      <p:sp>
        <p:nvSpPr>
          <p:cNvPr id="12" name="Text 10"/>
          <p:cNvSpPr/>
          <p:nvPr/>
        </p:nvSpPr>
        <p:spPr>
          <a:xfrm>
            <a:off x="4754880" y="1965960"/>
            <a:ext cx="3749040" cy="457200"/>
          </a:xfrm>
          <a:prstGeom prst="rect">
            <a:avLst/>
          </a:prstGeom>
          <a:noFill/>
          <a:ln/>
        </p:spPr>
        <p:txBody>
          <a:bodyPr wrap="square" rtlCol="0" anchor="ctr"/>
          <a:lstStyle/>
          <a:p>
            <a:pPr marL="0" indent="0" algn="ctr">
              <a:buNone/>
            </a:pPr>
            <a:r>
              <a:rPr lang="en-US" sz="2400" dirty="0">
                <a:solidFill>
                  <a:srgbClr val="241F4E"/>
                </a:solidFill>
                <a:latin typeface="Arial Rounded MT Bold" pitchFamily="34" charset="0"/>
                <a:ea typeface="Arial Rounded MT Bold" pitchFamily="34" charset="-122"/>
                <a:cs typeface="Arial Rounded MT Bold" pitchFamily="34" charset="-120"/>
              </a:rPr>
              <a:t>LONG</a:t>
            </a:r>
            <a:endParaRPr lang="en-US" sz="2400" dirty="0"/>
          </a:p>
        </p:txBody>
      </p:sp>
      <p:sp>
        <p:nvSpPr>
          <p:cNvPr id="13" name="Text 11"/>
          <p:cNvSpPr/>
          <p:nvPr/>
        </p:nvSpPr>
        <p:spPr>
          <a:xfrm>
            <a:off x="4754880" y="2468880"/>
            <a:ext cx="3749040" cy="1005840"/>
          </a:xfrm>
          <a:prstGeom prst="rect">
            <a:avLst/>
          </a:prstGeom>
          <a:noFill/>
          <a:ln/>
        </p:spPr>
        <p:txBody>
          <a:bodyPr wrap="square" rtlCol="0" anchor="ctr"/>
          <a:lstStyle/>
          <a:p>
            <a:pPr marL="0" indent="0" algn="ctr">
              <a:buNone/>
            </a:pPr>
            <a:r>
              <a:rPr lang="en-US" sz="7200" dirty="0">
                <a:solidFill>
                  <a:srgbClr val="241F4E"/>
                </a:solidFill>
                <a:latin typeface="Arial Rounded MT Bold" pitchFamily="34" charset="0"/>
                <a:ea typeface="Arial Rounded MT Bold" pitchFamily="34" charset="-122"/>
                <a:cs typeface="Arial Rounded MT Bold" pitchFamily="34" charset="-120"/>
              </a:rPr>
              <a:t>A</a:t>
            </a:r>
            <a:endParaRPr lang="en-US" sz="7200" dirty="0"/>
          </a:p>
        </p:txBody>
      </p:sp>
      <p:sp>
        <p:nvSpPr>
          <p:cNvPr id="14" name="Text 12"/>
          <p:cNvSpPr/>
          <p:nvPr/>
        </p:nvSpPr>
        <p:spPr>
          <a:xfrm>
            <a:off x="4754880" y="3611880"/>
            <a:ext cx="3749040" cy="457200"/>
          </a:xfrm>
          <a:prstGeom prst="rect">
            <a:avLst/>
          </a:prstGeom>
          <a:noFill/>
          <a:ln/>
        </p:spPr>
        <p:txBody>
          <a:bodyPr wrap="square" rtlCol="0" anchor="ctr"/>
          <a:lstStyle/>
          <a:p>
            <a:pPr marL="0" indent="0" algn="ctr">
              <a:buNone/>
            </a:pPr>
            <a:r>
              <a:rPr lang="en-US" sz="1800" dirty="0">
                <a:solidFill>
                  <a:srgbClr val="241F4E"/>
                </a:solidFill>
                <a:latin typeface="Helvetica Neue" pitchFamily="34" charset="0"/>
                <a:ea typeface="Helvetica Neue" pitchFamily="34" charset="-122"/>
                <a:cs typeface="Helvetica Neue" pitchFamily="34" charset="-120"/>
              </a:rPr>
              <a:t>says its NAME!  /eɪ/  🍰</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Short a  or  Long a?</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6400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marL="0" indent="0" algn="ctr">
              <a:buNone/>
            </a:pPr>
            <a:r>
              <a:rPr lang="en-US" sz="4200" dirty="0">
                <a:solidFill>
                  <a:srgbClr val="FFFFFF"/>
                </a:solidFill>
                <a:latin typeface="Arial Rounded MT Bold" pitchFamily="34" charset="0"/>
                <a:ea typeface="Arial Rounded MT Bold" pitchFamily="34" charset="-122"/>
                <a:cs typeface="Arial Rounded MT Bold" pitchFamily="34" charset="-120"/>
              </a:rPr>
              <a:t>can</a:t>
            </a:r>
            <a:endParaRPr lang="en-US" sz="4200" dirty="0"/>
          </a:p>
        </p:txBody>
      </p:sp>
      <p:sp>
        <p:nvSpPr>
          <p:cNvPr id="10" name="Text 8"/>
          <p:cNvSpPr/>
          <p:nvPr/>
        </p:nvSpPr>
        <p:spPr>
          <a:xfrm>
            <a:off x="640080" y="4114800"/>
            <a:ext cx="3749040" cy="256032"/>
          </a:xfrm>
          <a:prstGeom prst="rect">
            <a:avLst/>
          </a:prstGeom>
          <a:noFill/>
          <a:ln/>
        </p:spPr>
        <p:txBody>
          <a:bodyPr wrap="square" rtlCol="0" anchor="ctr"/>
          <a:lstStyle/>
          <a:p>
            <a:pPr marL="0" indent="0" algn="ctr">
              <a:buNone/>
            </a:pPr>
            <a:r>
              <a:rPr lang="en-US" sz="1400" b="1" dirty="0">
                <a:solidFill>
                  <a:srgbClr val="FFFFFF"/>
                </a:solidFill>
                <a:latin typeface="Helvetica Neue" pitchFamily="34" charset="0"/>
                <a:ea typeface="Helvetica Neue" pitchFamily="34" charset="-122"/>
                <a:cs typeface="Helvetica Neue" pitchFamily="34" charset="-120"/>
              </a:rPr>
              <a:t>SHORT — quick!</a:t>
            </a:r>
            <a:endParaRPr lang="en-US" sz="1400" dirty="0"/>
          </a:p>
        </p:txBody>
      </p:sp>
      <p:sp>
        <p:nvSpPr>
          <p:cNvPr id="11" name="Shape 9"/>
          <p:cNvSpPr/>
          <p:nvPr/>
        </p:nvSpPr>
        <p:spPr>
          <a:xfrm>
            <a:off x="4754880" y="1965960"/>
            <a:ext cx="3749040" cy="2395728"/>
          </a:xfrm>
          <a:prstGeom prst="roundRect">
            <a:avLst>
              <a:gd name="adj" fmla="val 6870"/>
            </a:avLst>
          </a:prstGeom>
          <a:solidFill>
            <a:srgbClr val="3EE0CF"/>
          </a:solidFill>
          <a:ln/>
          <a:effectLst>
            <a:outerShdw blurRad="127000" dist="50800" dir="5400000" algn="bl" rotWithShape="0">
              <a:srgbClr val="000000">
                <a:alpha val="20000"/>
              </a:srgbClr>
            </a:outerShdw>
          </a:effectLst>
        </p:spPr>
        <p:txBody>
          <a:bodyPr/>
          <a:lstStyle/>
          <a:p>
            <a:endParaRPr lang="en-US"/>
          </a:p>
        </p:txBody>
      </p:sp>
      <p:pic>
        <p:nvPicPr>
          <p:cNvPr id="12" name="Image 0" descr="/sessions/tender-peaceful-tesla/mnt/SUMMER PRONUNCIATION/2026 READY FOR CLASS — 11 DAY SEQUENCE/art/cane_t.png"/>
          <p:cNvPicPr>
            <a:picLocks noChangeAspect="1"/>
          </p:cNvPicPr>
          <p:nvPr/>
        </p:nvPicPr>
        <p:blipFill>
          <a:blip r:embed="rId3"/>
          <a:stretch>
            <a:fillRect/>
          </a:stretch>
        </p:blipFill>
        <p:spPr>
          <a:xfrm>
            <a:off x="5648709" y="1664208"/>
            <a:ext cx="1961381" cy="1874520"/>
          </a:xfrm>
          <a:prstGeom prst="rect">
            <a:avLst/>
          </a:prstGeom>
        </p:spPr>
      </p:pic>
      <p:sp>
        <p:nvSpPr>
          <p:cNvPr id="13" name="Text 10"/>
          <p:cNvSpPr/>
          <p:nvPr/>
        </p:nvSpPr>
        <p:spPr>
          <a:xfrm>
            <a:off x="4754880" y="3611880"/>
            <a:ext cx="3749040" cy="548640"/>
          </a:xfrm>
          <a:prstGeom prst="rect">
            <a:avLst/>
          </a:prstGeom>
          <a:noFill/>
          <a:ln/>
        </p:spPr>
        <p:txBody>
          <a:bodyPr wrap="square" rtlCol="0" anchor="ctr"/>
          <a:lstStyle/>
          <a:p>
            <a:pPr marL="0" indent="0" algn="ctr">
              <a:buNone/>
            </a:pPr>
            <a:r>
              <a:rPr lang="en-US" sz="4200" dirty="0">
                <a:solidFill>
                  <a:srgbClr val="241F4E"/>
                </a:solidFill>
                <a:latin typeface="Arial Rounded MT Bold" pitchFamily="34" charset="0"/>
                <a:ea typeface="Arial Rounded MT Bold" pitchFamily="34" charset="-122"/>
                <a:cs typeface="Arial Rounded MT Bold" pitchFamily="34" charset="-120"/>
              </a:rPr>
              <a:t>cane</a:t>
            </a:r>
            <a:endParaRPr lang="en-US" sz="4200" dirty="0"/>
          </a:p>
        </p:txBody>
      </p:sp>
      <p:sp>
        <p:nvSpPr>
          <p:cNvPr id="14" name="Text 11"/>
          <p:cNvSpPr/>
          <p:nvPr/>
        </p:nvSpPr>
        <p:spPr>
          <a:xfrm>
            <a:off x="4754880" y="4114800"/>
            <a:ext cx="3749040" cy="256032"/>
          </a:xfrm>
          <a:prstGeom prst="rect">
            <a:avLst/>
          </a:prstGeom>
          <a:noFill/>
          <a:ln/>
        </p:spPr>
        <p:txBody>
          <a:bodyPr wrap="square" rtlCol="0" anchor="ctr"/>
          <a:lstStyle/>
          <a:p>
            <a:pPr marL="0" indent="0" algn="ctr">
              <a:buNone/>
            </a:pPr>
            <a:r>
              <a:rPr lang="en-US" sz="1400" b="1" dirty="0">
                <a:solidFill>
                  <a:srgbClr val="241F4E"/>
                </a:solidFill>
                <a:latin typeface="Helvetica Neue" pitchFamily="34" charset="0"/>
                <a:ea typeface="Helvetica Neue" pitchFamily="34" charset="-122"/>
                <a:cs typeface="Helvetica Neue" pitchFamily="34" charset="-120"/>
              </a:rPr>
              <a:t>LONG — says its name!</a:t>
            </a:r>
            <a:endParaRPr lang="en-US" sz="1400" dirty="0"/>
          </a:p>
        </p:txBody>
      </p:sp>
      <p:sp>
        <p:nvSpPr>
          <p:cNvPr id="15" name="Text 12"/>
          <p:cNvSpPr/>
          <p:nvPr/>
        </p:nvSpPr>
        <p:spPr>
          <a:xfrm>
            <a:off x="0" y="4526280"/>
            <a:ext cx="9144000" cy="365760"/>
          </a:xfrm>
          <a:prstGeom prst="rect">
            <a:avLst/>
          </a:prstGeom>
          <a:noFill/>
          <a:ln/>
        </p:spPr>
        <p:txBody>
          <a:bodyPr wrap="square" rtlCol="0" anchor="ctr"/>
          <a:lstStyle/>
          <a:p>
            <a:pPr marL="0" indent="0" algn="ctr">
              <a:buNone/>
            </a:pPr>
            <a:r>
              <a:rPr lang="en-US" sz="1500" dirty="0">
                <a:solidFill>
                  <a:srgbClr val="5A548A"/>
                </a:solidFill>
                <a:latin typeface="Helvetica Neue" pitchFamily="34" charset="0"/>
                <a:ea typeface="Helvetica Neue" pitchFamily="34" charset="-122"/>
                <a:cs typeface="Helvetica Neue" pitchFamily="34" charset="-120"/>
              </a:rPr>
              <a:t>🔴 Red = SHORT vowel       🔵 Blue = LONG vowel       (same colors all 11 days!)</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Which word do you hear?</a:t>
            </a:r>
            <a:endParaRPr lang="en-US" sz="3000" dirty="0"/>
          </a:p>
        </p:txBody>
      </p:sp>
      <p:sp>
        <p:nvSpPr>
          <p:cNvPr id="7" name="Shape 5"/>
          <p:cNvSpPr/>
          <p:nvPr/>
        </p:nvSpPr>
        <p:spPr>
          <a:xfrm>
            <a:off x="1463040" y="1572768"/>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8" name="Text 6"/>
          <p:cNvSpPr/>
          <p:nvPr/>
        </p:nvSpPr>
        <p:spPr>
          <a:xfrm>
            <a:off x="1463040" y="1572768"/>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blurRad="101600" dist="38100" dir="5400000" algn="bl" rotWithShape="0">
              <a:srgbClr val="000000">
                <a:alpha val="15000"/>
              </a:srgbClr>
            </a:outerShdw>
          </a:effectLst>
        </p:spPr>
        <p:txBody>
          <a:bodyPr/>
          <a:lstStyle/>
          <a:p>
            <a:endParaRPr lang="en-US"/>
          </a:p>
        </p:txBody>
      </p:sp>
      <p:sp>
        <p:nvSpPr>
          <p:cNvPr id="10" name="Text 8"/>
          <p:cNvSpPr/>
          <p:nvPr/>
        </p:nvSpPr>
        <p:spPr>
          <a:xfrm>
            <a:off x="1051560" y="2560320"/>
            <a:ext cx="731520" cy="548640"/>
          </a:xfrm>
          <a:prstGeom prst="rect">
            <a:avLst/>
          </a:prstGeom>
          <a:noFill/>
          <a:ln/>
        </p:spPr>
        <p:txBody>
          <a:bodyPr wrap="square" lIns="0" tIns="0" rIns="0" bIns="0" rtlCol="0" anchor="ctr"/>
          <a:lstStyle/>
          <a:p>
            <a:pPr marL="0" indent="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can</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blurRad="101600" dist="38100" dir="5400000" algn="bl" rotWithShape="0">
              <a:srgbClr val="000000">
                <a:alpha val="15000"/>
              </a:srgbClr>
            </a:outerShdw>
          </a:effectLst>
        </p:spPr>
        <p:txBody>
          <a:bodyPr/>
          <a:lstStyle/>
          <a:p>
            <a:endParaRPr lang="en-US"/>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marL="0" indent="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pic>
        <p:nvPicPr>
          <p:cNvPr id="15" name="Image 0" descr="/sessions/tender-peaceful-tesla/mnt/SUMMER PRONUNCIATION/2026 READY FOR CLASS — 11 DAY SEQUENCE/art/cane_t.png"/>
          <p:cNvPicPr>
            <a:picLocks noChangeAspect="1"/>
          </p:cNvPicPr>
          <p:nvPr/>
        </p:nvPicPr>
        <p:blipFill>
          <a:blip r:embed="rId3"/>
          <a:stretch>
            <a:fillRect/>
          </a:stretch>
        </p:blipFill>
        <p:spPr>
          <a:xfrm>
            <a:off x="5868220" y="2304288"/>
            <a:ext cx="1339480" cy="1280160"/>
          </a:xfrm>
          <a:prstGeom prst="rect">
            <a:avLst/>
          </a:prstGeom>
        </p:spPr>
      </p:pic>
      <p:sp>
        <p:nvSpPr>
          <p:cNvPr id="16" name="Text 13"/>
          <p:cNvSpPr/>
          <p:nvPr/>
        </p:nvSpPr>
        <p:spPr>
          <a:xfrm>
            <a:off x="484632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cane</a:t>
            </a:r>
            <a:endParaRPr lang="en-US"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sp>
        <p:nvSpPr>
          <p:cNvPr id="7" name="Shape 5"/>
          <p:cNvSpPr/>
          <p:nvPr/>
        </p:nvSpPr>
        <p:spPr>
          <a:xfrm>
            <a:off x="2377440" y="1965960"/>
            <a:ext cx="4389120" cy="2395728"/>
          </a:xfrm>
          <a:prstGeom prst="roundRect">
            <a:avLst>
              <a:gd name="adj" fmla="val 7634"/>
            </a:avLst>
          </a:prstGeom>
          <a:solidFill>
            <a:srgbClr val="3EE0CF"/>
          </a:solidFill>
          <a:ln/>
          <a:effectLst>
            <a:outerShdw blurRad="127000" dist="50800" dir="5400000" algn="bl" rotWithShape="0">
              <a:srgbClr val="000000">
                <a:alpha val="20000"/>
              </a:srgbClr>
            </a:outerShdw>
          </a:effectLst>
        </p:spPr>
        <p:txBody>
          <a:bodyPr/>
          <a:lstStyle/>
          <a:p>
            <a:endParaRPr lang="en-US"/>
          </a:p>
        </p:txBody>
      </p:sp>
      <p:pic>
        <p:nvPicPr>
          <p:cNvPr id="8" name="Image 0" descr="/sessions/tender-peaceful-tesla/mnt/SUMMER PRONUNCIATION/2026 READY FOR CLASS — 11 DAY SEQUENCE/art/cane_t.png"/>
          <p:cNvPicPr>
            <a:picLocks noChangeAspect="1"/>
          </p:cNvPicPr>
          <p:nvPr/>
        </p:nvPicPr>
        <p:blipFill>
          <a:blip r:embed="rId3"/>
          <a:stretch>
            <a:fillRect/>
          </a:stretch>
        </p:blipFill>
        <p:spPr>
          <a:xfrm>
            <a:off x="3591309" y="1664208"/>
            <a:ext cx="1961381" cy="1874520"/>
          </a:xfrm>
          <a:prstGeom prst="rect">
            <a:avLst/>
          </a:prstGeom>
        </p:spPr>
      </p:pic>
      <p:sp>
        <p:nvSpPr>
          <p:cNvPr id="9" name="Text 6"/>
          <p:cNvSpPr/>
          <p:nvPr/>
        </p:nvSpPr>
        <p:spPr>
          <a:xfrm>
            <a:off x="2377440" y="3611880"/>
            <a:ext cx="4389120" cy="548640"/>
          </a:xfrm>
          <a:prstGeom prst="rect">
            <a:avLst/>
          </a:prstGeom>
          <a:noFill/>
          <a:ln/>
        </p:spPr>
        <p:txBody>
          <a:bodyPr wrap="square" rtlCol="0" anchor="ctr"/>
          <a:lstStyle/>
          <a:p>
            <a:pPr marL="0" indent="0" algn="ctr">
              <a:buNone/>
            </a:pPr>
            <a:r>
              <a:rPr lang="en-US" sz="4400" dirty="0">
                <a:solidFill>
                  <a:srgbClr val="241F4E"/>
                </a:solidFill>
                <a:latin typeface="Arial Rounded MT Bold" pitchFamily="34" charset="0"/>
                <a:ea typeface="Arial Rounded MT Bold" pitchFamily="34" charset="-122"/>
                <a:cs typeface="Arial Rounded MT Bold" pitchFamily="34" charset="-120"/>
              </a:rPr>
              <a:t>cane</a:t>
            </a:r>
            <a:endParaRPr lang="en-US" sz="4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Short a  or  Long a?</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6400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marL="0" indent="0" algn="ctr">
              <a:buNone/>
            </a:pPr>
            <a:r>
              <a:rPr lang="en-US" sz="4200" dirty="0">
                <a:solidFill>
                  <a:srgbClr val="FFFFFF"/>
                </a:solidFill>
                <a:latin typeface="Arial Rounded MT Bold" pitchFamily="34" charset="0"/>
                <a:ea typeface="Arial Rounded MT Bold" pitchFamily="34" charset="-122"/>
                <a:cs typeface="Arial Rounded MT Bold" pitchFamily="34" charset="-120"/>
              </a:rPr>
              <a:t>man</a:t>
            </a:r>
            <a:endParaRPr lang="en-US" sz="4200" dirty="0"/>
          </a:p>
        </p:txBody>
      </p:sp>
      <p:sp>
        <p:nvSpPr>
          <p:cNvPr id="10" name="Text 8"/>
          <p:cNvSpPr/>
          <p:nvPr/>
        </p:nvSpPr>
        <p:spPr>
          <a:xfrm>
            <a:off x="640080" y="4114800"/>
            <a:ext cx="3749040" cy="256032"/>
          </a:xfrm>
          <a:prstGeom prst="rect">
            <a:avLst/>
          </a:prstGeom>
          <a:noFill/>
          <a:ln/>
        </p:spPr>
        <p:txBody>
          <a:bodyPr wrap="square" rtlCol="0" anchor="ctr"/>
          <a:lstStyle/>
          <a:p>
            <a:pPr marL="0" indent="0" algn="ctr">
              <a:buNone/>
            </a:pPr>
            <a:r>
              <a:rPr lang="en-US" sz="1400" b="1" dirty="0">
                <a:solidFill>
                  <a:srgbClr val="FFFFFF"/>
                </a:solidFill>
                <a:latin typeface="Helvetica Neue" pitchFamily="34" charset="0"/>
                <a:ea typeface="Helvetica Neue" pitchFamily="34" charset="-122"/>
                <a:cs typeface="Helvetica Neue" pitchFamily="34" charset="-120"/>
              </a:rPr>
              <a:t>SHORT — quick!</a:t>
            </a:r>
            <a:endParaRPr lang="en-US" sz="1400" dirty="0"/>
          </a:p>
        </p:txBody>
      </p:sp>
      <p:sp>
        <p:nvSpPr>
          <p:cNvPr id="11" name="Shape 9"/>
          <p:cNvSpPr/>
          <p:nvPr/>
        </p:nvSpPr>
        <p:spPr>
          <a:xfrm>
            <a:off x="4754880" y="1965960"/>
            <a:ext cx="3749040" cy="2395728"/>
          </a:xfrm>
          <a:prstGeom prst="roundRect">
            <a:avLst>
              <a:gd name="adj" fmla="val 6870"/>
            </a:avLst>
          </a:prstGeom>
          <a:solidFill>
            <a:srgbClr val="3EE0CF"/>
          </a:solidFill>
          <a:ln/>
          <a:effectLst>
            <a:outerShdw blurRad="127000" dist="50800" dir="5400000" algn="bl" rotWithShape="0">
              <a:srgbClr val="000000">
                <a:alpha val="20000"/>
              </a:srgbClr>
            </a:outerShdw>
          </a:effectLst>
        </p:spPr>
        <p:txBody>
          <a:bodyPr/>
          <a:lstStyle/>
          <a:p>
            <a:endParaRPr lang="en-US"/>
          </a:p>
        </p:txBody>
      </p:sp>
      <p:sp>
        <p:nvSpPr>
          <p:cNvPr id="12" name="Text 10"/>
          <p:cNvSpPr/>
          <p:nvPr/>
        </p:nvSpPr>
        <p:spPr>
          <a:xfrm>
            <a:off x="47548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13" name="Text 11"/>
          <p:cNvSpPr/>
          <p:nvPr/>
        </p:nvSpPr>
        <p:spPr>
          <a:xfrm>
            <a:off x="4754880" y="3611880"/>
            <a:ext cx="3749040" cy="548640"/>
          </a:xfrm>
          <a:prstGeom prst="rect">
            <a:avLst/>
          </a:prstGeom>
          <a:noFill/>
          <a:ln/>
        </p:spPr>
        <p:txBody>
          <a:bodyPr wrap="square" rtlCol="0" anchor="ctr"/>
          <a:lstStyle/>
          <a:p>
            <a:pPr marL="0" indent="0" algn="ctr">
              <a:buNone/>
            </a:pPr>
            <a:r>
              <a:rPr lang="en-US" sz="4200" dirty="0">
                <a:solidFill>
                  <a:srgbClr val="241F4E"/>
                </a:solidFill>
                <a:latin typeface="Arial Rounded MT Bold" pitchFamily="34" charset="0"/>
                <a:ea typeface="Arial Rounded MT Bold" pitchFamily="34" charset="-122"/>
                <a:cs typeface="Arial Rounded MT Bold" pitchFamily="34" charset="-120"/>
              </a:rPr>
              <a:t>mane</a:t>
            </a:r>
            <a:endParaRPr lang="en-US" sz="4200" dirty="0"/>
          </a:p>
        </p:txBody>
      </p:sp>
      <p:sp>
        <p:nvSpPr>
          <p:cNvPr id="14" name="Text 12"/>
          <p:cNvSpPr/>
          <p:nvPr/>
        </p:nvSpPr>
        <p:spPr>
          <a:xfrm>
            <a:off x="4754880" y="4114800"/>
            <a:ext cx="3749040" cy="256032"/>
          </a:xfrm>
          <a:prstGeom prst="rect">
            <a:avLst/>
          </a:prstGeom>
          <a:noFill/>
          <a:ln/>
        </p:spPr>
        <p:txBody>
          <a:bodyPr wrap="square" rtlCol="0" anchor="ctr"/>
          <a:lstStyle/>
          <a:p>
            <a:pPr marL="0" indent="0" algn="ctr">
              <a:buNone/>
            </a:pPr>
            <a:r>
              <a:rPr lang="en-US" sz="1400" b="1" dirty="0">
                <a:solidFill>
                  <a:srgbClr val="241F4E"/>
                </a:solidFill>
                <a:latin typeface="Helvetica Neue" pitchFamily="34" charset="0"/>
                <a:ea typeface="Helvetica Neue" pitchFamily="34" charset="-122"/>
                <a:cs typeface="Helvetica Neue" pitchFamily="34" charset="-120"/>
              </a:rPr>
              <a:t>LONG — says its name!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Which word do you hear?</a:t>
            </a:r>
            <a:endParaRPr lang="en-US" sz="3000" dirty="0"/>
          </a:p>
        </p:txBody>
      </p:sp>
      <p:sp>
        <p:nvSpPr>
          <p:cNvPr id="7" name="Shape 5"/>
          <p:cNvSpPr/>
          <p:nvPr/>
        </p:nvSpPr>
        <p:spPr>
          <a:xfrm>
            <a:off x="1463040" y="1572768"/>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8" name="Text 6"/>
          <p:cNvSpPr/>
          <p:nvPr/>
        </p:nvSpPr>
        <p:spPr>
          <a:xfrm>
            <a:off x="1463040" y="1572768"/>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blurRad="101600" dist="38100" dir="5400000" algn="bl" rotWithShape="0">
              <a:srgbClr val="000000">
                <a:alpha val="15000"/>
              </a:srgbClr>
            </a:outerShdw>
          </a:effectLst>
        </p:spPr>
        <p:txBody>
          <a:bodyPr/>
          <a:lstStyle/>
          <a:p>
            <a:endParaRPr lang="en-US"/>
          </a:p>
        </p:txBody>
      </p:sp>
      <p:sp>
        <p:nvSpPr>
          <p:cNvPr id="10" name="Text 8"/>
          <p:cNvSpPr/>
          <p:nvPr/>
        </p:nvSpPr>
        <p:spPr>
          <a:xfrm>
            <a:off x="1051560" y="2560320"/>
            <a:ext cx="731520" cy="548640"/>
          </a:xfrm>
          <a:prstGeom prst="rect">
            <a:avLst/>
          </a:prstGeom>
          <a:noFill/>
          <a:ln/>
        </p:spPr>
        <p:txBody>
          <a:bodyPr wrap="square" lIns="0" tIns="0" rIns="0" bIns="0" rtlCol="0" anchor="ctr"/>
          <a:lstStyle/>
          <a:p>
            <a:pPr marL="0" indent="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man</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blurRad="101600" dist="38100" dir="5400000" algn="bl" rotWithShape="0">
              <a:srgbClr val="000000">
                <a:alpha val="15000"/>
              </a:srgbClr>
            </a:outerShdw>
          </a:effectLst>
        </p:spPr>
        <p:txBody>
          <a:bodyPr/>
          <a:lstStyle/>
          <a:p>
            <a:endParaRPr lang="en-US"/>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marL="0" indent="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5" name="Text 13"/>
          <p:cNvSpPr/>
          <p:nvPr/>
        </p:nvSpPr>
        <p:spPr>
          <a:xfrm>
            <a:off x="484632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6" name="Text 14"/>
          <p:cNvSpPr/>
          <p:nvPr/>
        </p:nvSpPr>
        <p:spPr>
          <a:xfrm>
            <a:off x="484632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mane</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sp>
        <p:nvSpPr>
          <p:cNvPr id="7" name="Shape 5"/>
          <p:cNvSpPr/>
          <p:nvPr/>
        </p:nvSpPr>
        <p:spPr>
          <a:xfrm>
            <a:off x="2377440" y="1965960"/>
            <a:ext cx="4389120" cy="2395728"/>
          </a:xfrm>
          <a:prstGeom prst="roundRect">
            <a:avLst>
              <a:gd name="adj" fmla="val 7634"/>
            </a:avLst>
          </a:prstGeom>
          <a:solidFill>
            <a:srgbClr val="3EE0CF"/>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2377440" y="1627632"/>
            <a:ext cx="438912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2377440" y="3611880"/>
            <a:ext cx="4389120" cy="548640"/>
          </a:xfrm>
          <a:prstGeom prst="rect">
            <a:avLst/>
          </a:prstGeom>
          <a:noFill/>
          <a:ln/>
        </p:spPr>
        <p:txBody>
          <a:bodyPr wrap="square" rtlCol="0" anchor="ctr"/>
          <a:lstStyle/>
          <a:p>
            <a:pPr marL="0" indent="0" algn="ctr">
              <a:buNone/>
            </a:pPr>
            <a:r>
              <a:rPr lang="en-US" sz="4400" dirty="0">
                <a:solidFill>
                  <a:srgbClr val="241F4E"/>
                </a:solidFill>
                <a:latin typeface="Arial Rounded MT Bold" pitchFamily="34" charset="0"/>
                <a:ea typeface="Arial Rounded MT Bold" pitchFamily="34" charset="-122"/>
                <a:cs typeface="Arial Rounded MT Bold" pitchFamily="34" charset="-120"/>
              </a:rPr>
              <a:t>man</a:t>
            </a:r>
            <a:endParaRPr lang="en-US" sz="4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Short a  or  Long a?</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blurRad="127000" dist="50800" dir="5400000" algn="bl" rotWithShape="0">
              <a:srgbClr val="000000">
                <a:alpha val="20000"/>
              </a:srgbClr>
            </a:outerShdw>
          </a:effectLst>
        </p:spPr>
        <p:txBody>
          <a:bodyPr/>
          <a:lstStyle/>
          <a:p>
            <a:endParaRPr lang="en-US"/>
          </a:p>
        </p:txBody>
      </p:sp>
      <p:sp>
        <p:nvSpPr>
          <p:cNvPr id="8" name="Text 6"/>
          <p:cNvSpPr/>
          <p:nvPr/>
        </p:nvSpPr>
        <p:spPr>
          <a:xfrm>
            <a:off x="6400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marL="0" indent="0" algn="ctr">
              <a:buNone/>
            </a:pPr>
            <a:r>
              <a:rPr lang="en-US" sz="4200" dirty="0">
                <a:solidFill>
                  <a:srgbClr val="FFFFFF"/>
                </a:solidFill>
                <a:latin typeface="Arial Rounded MT Bold" pitchFamily="34" charset="0"/>
                <a:ea typeface="Arial Rounded MT Bold" pitchFamily="34" charset="-122"/>
                <a:cs typeface="Arial Rounded MT Bold" pitchFamily="34" charset="-120"/>
              </a:rPr>
              <a:t>pan</a:t>
            </a:r>
            <a:endParaRPr lang="en-US" sz="4200" dirty="0"/>
          </a:p>
        </p:txBody>
      </p:sp>
      <p:sp>
        <p:nvSpPr>
          <p:cNvPr id="10" name="Text 8"/>
          <p:cNvSpPr/>
          <p:nvPr/>
        </p:nvSpPr>
        <p:spPr>
          <a:xfrm>
            <a:off x="640080" y="4114800"/>
            <a:ext cx="3749040" cy="256032"/>
          </a:xfrm>
          <a:prstGeom prst="rect">
            <a:avLst/>
          </a:prstGeom>
          <a:noFill/>
          <a:ln/>
        </p:spPr>
        <p:txBody>
          <a:bodyPr wrap="square" rtlCol="0" anchor="ctr"/>
          <a:lstStyle/>
          <a:p>
            <a:pPr marL="0" indent="0" algn="ctr">
              <a:buNone/>
            </a:pPr>
            <a:r>
              <a:rPr lang="en-US" sz="1400" b="1" dirty="0">
                <a:solidFill>
                  <a:srgbClr val="FFFFFF"/>
                </a:solidFill>
                <a:latin typeface="Helvetica Neue" pitchFamily="34" charset="0"/>
                <a:ea typeface="Helvetica Neue" pitchFamily="34" charset="-122"/>
                <a:cs typeface="Helvetica Neue" pitchFamily="34" charset="-120"/>
              </a:rPr>
              <a:t>SHORT — quick!</a:t>
            </a:r>
            <a:endParaRPr lang="en-US" sz="1400" dirty="0"/>
          </a:p>
        </p:txBody>
      </p:sp>
      <p:sp>
        <p:nvSpPr>
          <p:cNvPr id="11" name="Shape 9"/>
          <p:cNvSpPr/>
          <p:nvPr/>
        </p:nvSpPr>
        <p:spPr>
          <a:xfrm>
            <a:off x="4754880" y="1965960"/>
            <a:ext cx="3749040" cy="2395728"/>
          </a:xfrm>
          <a:prstGeom prst="roundRect">
            <a:avLst>
              <a:gd name="adj" fmla="val 6870"/>
            </a:avLst>
          </a:prstGeom>
          <a:solidFill>
            <a:srgbClr val="3EE0CF"/>
          </a:solidFill>
          <a:ln/>
          <a:effectLst>
            <a:outerShdw blurRad="127000" dist="50800" dir="5400000" algn="bl" rotWithShape="0">
              <a:srgbClr val="000000">
                <a:alpha val="20000"/>
              </a:srgbClr>
            </a:outerShdw>
          </a:effectLst>
        </p:spPr>
        <p:txBody>
          <a:bodyPr/>
          <a:lstStyle/>
          <a:p>
            <a:endParaRPr lang="en-US"/>
          </a:p>
        </p:txBody>
      </p:sp>
      <p:sp>
        <p:nvSpPr>
          <p:cNvPr id="12" name="Text 10"/>
          <p:cNvSpPr/>
          <p:nvPr/>
        </p:nvSpPr>
        <p:spPr>
          <a:xfrm>
            <a:off x="47548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13" name="Text 11"/>
          <p:cNvSpPr/>
          <p:nvPr/>
        </p:nvSpPr>
        <p:spPr>
          <a:xfrm>
            <a:off x="4754880" y="3611880"/>
            <a:ext cx="3749040" cy="548640"/>
          </a:xfrm>
          <a:prstGeom prst="rect">
            <a:avLst/>
          </a:prstGeom>
          <a:noFill/>
          <a:ln/>
        </p:spPr>
        <p:txBody>
          <a:bodyPr wrap="square" rtlCol="0" anchor="ctr"/>
          <a:lstStyle/>
          <a:p>
            <a:pPr marL="0" indent="0" algn="ctr">
              <a:buNone/>
            </a:pPr>
            <a:r>
              <a:rPr lang="en-US" sz="4200" dirty="0">
                <a:solidFill>
                  <a:srgbClr val="241F4E"/>
                </a:solidFill>
                <a:latin typeface="Arial Rounded MT Bold" pitchFamily="34" charset="0"/>
                <a:ea typeface="Arial Rounded MT Bold" pitchFamily="34" charset="-122"/>
                <a:cs typeface="Arial Rounded MT Bold" pitchFamily="34" charset="-120"/>
              </a:rPr>
              <a:t>pane</a:t>
            </a:r>
            <a:endParaRPr lang="en-US" sz="4200" dirty="0"/>
          </a:p>
        </p:txBody>
      </p:sp>
      <p:sp>
        <p:nvSpPr>
          <p:cNvPr id="14" name="Text 12"/>
          <p:cNvSpPr/>
          <p:nvPr/>
        </p:nvSpPr>
        <p:spPr>
          <a:xfrm>
            <a:off x="4754880" y="4114800"/>
            <a:ext cx="3749040" cy="256032"/>
          </a:xfrm>
          <a:prstGeom prst="rect">
            <a:avLst/>
          </a:prstGeom>
          <a:noFill/>
          <a:ln/>
        </p:spPr>
        <p:txBody>
          <a:bodyPr wrap="square" rtlCol="0" anchor="ctr"/>
          <a:lstStyle/>
          <a:p>
            <a:pPr marL="0" indent="0" algn="ctr">
              <a:buNone/>
            </a:pPr>
            <a:r>
              <a:rPr lang="en-US" sz="1400" b="1" dirty="0">
                <a:solidFill>
                  <a:srgbClr val="241F4E"/>
                </a:solidFill>
                <a:latin typeface="Helvetica Neue" pitchFamily="34" charset="0"/>
                <a:ea typeface="Helvetica Neue" pitchFamily="34" charset="-122"/>
                <a:cs typeface="Helvetica Neue" pitchFamily="34" charset="-120"/>
              </a:rPr>
              <a:t>LONG — says its name!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197</TotalTime>
  <Words>1653</Words>
  <Application>Microsoft Macintosh PowerPoint</Application>
  <PresentationFormat>On-screen Show (16:9)</PresentationFormat>
  <Paragraphs>193</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Murray Cohen</dc:creator>
  <cp:lastModifiedBy>Mary Beth Fielder</cp:lastModifiedBy>
  <cp:revision>6</cp:revision>
  <dcterms:created xsi:type="dcterms:W3CDTF">2026-06-12T19:46:27Z</dcterms:created>
  <dcterms:modified xsi:type="dcterms:W3CDTF">2026-06-24T19:17:35Z</dcterms:modified>
</cp:coreProperties>
</file>