
<file path=[Content_Types].xml><?xml version="1.0" encoding="utf-8"?>
<Types xmlns="http://schemas.openxmlformats.org/package/2006/content-types">
  <Default Extension="mp4" ContentType="video/mp4"/>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8" r:id="rId3"/>
    <p:sldId id="268" r:id="rId4"/>
    <p:sldId id="259" r:id="rId5"/>
    <p:sldId id="269" r:id="rId13"/>
    <p:sldId id="270" r:id="rId14"/>
    <p:sldId id="271" r:id="rId15"/>
    <p:sldId id="272" r:id="rId16"/>
    <p:sldId id="260" r:id="rId6"/>
    <p:sldId id="267" r:id="rId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70" d="100"/>
          <a:sy n="170" d="100"/>
        </p:scale>
        <p:origin x="5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4507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Welcome to Rhyme Time. Now, I know — nursery rhymes might feel a little silly for grown-ups. But here's the secret: these little songs carry the RHYTHM of English, the natural beat of the language. American children learn English rhythm this way, and it works beautifully for us too. And if you have children, you'll know these songs — and you can sing them together. So let's have a little fun. Say and sing it all out loud with me.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Our first song is "I'm a Little Teapot," and today's sound is the OUT sound — /aʊ/. It's the sound you make when something surprises you: "ow!" Your mouth opens big, then closes — /aʊ/. Listen to our four words: stout… spout… shout… out. Say them with me, slowly. (pause) Good. They all share that same /aʊ/ — the OUT sound.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Now let's sing the whole thing together, with the motions. One hand on your hip for the handle… the other arm out for the spout… and when we get to the end, tip over and pour out! Sing it with me, nice and full. (pause) Wonderful. You sounded great.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678402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Now let's sing it, line by line. I'll sing a line, you sing it back. "I'm a little teapot, short and stout." (pause) "Here is my handle, here is my spout." (pause) "When I get all steamed up, hear me shout." (pause) "Tip me over and pour me out!" (pause) Did you hear it? Stout, spout, shout, out — all the same /aʊ/ sound. Beautiful.</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Now let's sing the whole thing together, with the motions. One hand on your hip for the handle… the other arm out for the spout… and when we get to the end, tip over and pour out! Sing it with me, nice and full. (pause) Wonderful. You sounded great.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endParaRPr/>
          </a:p>
          <a:p>
            <a:r>
              <a:t>Here's your homework, and there's no worksheet — just this. Sing ONE of these songs with your family this week. Your kids will love that you know it. And singing together is one of the best ways to feel English rhythm. You did beautifully today, and that wraps up Day Four. I'm proud of you. See you next time.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microsoft.com/office/2007/relationships/media" Target="../media/media1.mp4"/><Relationship Id="rId2" Type="http://schemas.openxmlformats.org/officeDocument/2006/relationships/video" Target="../media/media1.mp4"/><Relationship Id="rId3" Type="http://schemas.openxmlformats.org/officeDocument/2006/relationships/slideLayout" Target="../slideLayouts/slideLayout1.xml"/><Relationship Id="rId4" Type="http://schemas.openxmlformats.org/officeDocument/2006/relationships/notesSlide" Target="../notesSlides/notesSlide3.xml"/><Relationship Id="rId5"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microsoft.com/office/2007/relationships/media" Target="../media/media1.mp4"/><Relationship Id="rId2" Type="http://schemas.openxmlformats.org/officeDocument/2006/relationships/video" Target="../media/media1.mp4"/><Relationship Id="rId3" Type="http://schemas.openxmlformats.org/officeDocument/2006/relationships/slideLayout" Target="../slideLayouts/slideLayout1.xml"/><Relationship Id="rId4" Type="http://schemas.openxmlformats.org/officeDocument/2006/relationships/notesSlide" Target="../notesSlides/notesSlide5.xml"/><Relationship Id="rId5"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923973" y="644262"/>
            <a:ext cx="69718" cy="69718"/>
          </a:xfrm>
          <a:prstGeom prst="ellipse">
            <a:avLst/>
          </a:prstGeom>
          <a:solidFill>
            <a:srgbClr val="FFFFFF">
              <a:alpha val="65000"/>
            </a:srgbClr>
          </a:solidFill>
          <a:ln/>
        </p:spPr>
        <p:txBody>
          <a:bodyPr/>
          <a:lstStyle/>
          <a:p>
            <a:endParaRPr/>
          </a:p>
        </p:txBody>
      </p:sp>
      <p:sp>
        <p:nvSpPr>
          <p:cNvPr id="3" name="Shape 1"/>
          <p:cNvSpPr/>
          <p:nvPr/>
        </p:nvSpPr>
        <p:spPr>
          <a:xfrm>
            <a:off x="7997297" y="4845628"/>
            <a:ext cx="55491" cy="55491"/>
          </a:xfrm>
          <a:prstGeom prst="ellipse">
            <a:avLst/>
          </a:prstGeom>
          <a:solidFill>
            <a:srgbClr val="FFFFFF">
              <a:alpha val="54000"/>
            </a:srgbClr>
          </a:solidFill>
          <a:ln/>
        </p:spPr>
        <p:txBody>
          <a:bodyPr/>
          <a:lstStyle/>
          <a:p>
            <a:endParaRPr/>
          </a:p>
        </p:txBody>
      </p:sp>
      <p:sp>
        <p:nvSpPr>
          <p:cNvPr id="4" name="Shape 2"/>
          <p:cNvSpPr/>
          <p:nvPr/>
        </p:nvSpPr>
        <p:spPr>
          <a:xfrm>
            <a:off x="470726" y="4129273"/>
            <a:ext cx="69416" cy="69416"/>
          </a:xfrm>
          <a:prstGeom prst="ellipse">
            <a:avLst/>
          </a:prstGeom>
          <a:solidFill>
            <a:srgbClr val="FFFFFF">
              <a:alpha val="34000"/>
            </a:srgbClr>
          </a:solidFill>
          <a:ln/>
        </p:spPr>
        <p:txBody>
          <a:bodyPr/>
          <a:lstStyle/>
          <a:p>
            <a:endParaRPr/>
          </a:p>
        </p:txBody>
      </p:sp>
      <p:sp>
        <p:nvSpPr>
          <p:cNvPr id="5" name="Shape 3"/>
          <p:cNvSpPr/>
          <p:nvPr/>
        </p:nvSpPr>
        <p:spPr>
          <a:xfrm>
            <a:off x="31115" y="460032"/>
            <a:ext cx="61134" cy="61134"/>
          </a:xfrm>
          <a:prstGeom prst="ellipse">
            <a:avLst/>
          </a:prstGeom>
          <a:solidFill>
            <a:srgbClr val="FFFFFF">
              <a:alpha val="25000"/>
            </a:srgbClr>
          </a:solidFill>
          <a:ln/>
        </p:spPr>
        <p:txBody>
          <a:bodyPr/>
          <a:lstStyle/>
          <a:p>
            <a:endParaRPr/>
          </a:p>
        </p:txBody>
      </p:sp>
      <p:sp>
        <p:nvSpPr>
          <p:cNvPr id="6" name="Shape 4"/>
          <p:cNvSpPr/>
          <p:nvPr/>
        </p:nvSpPr>
        <p:spPr>
          <a:xfrm>
            <a:off x="5220726" y="290807"/>
            <a:ext cx="50355" cy="50355"/>
          </a:xfrm>
          <a:prstGeom prst="ellipse">
            <a:avLst/>
          </a:prstGeom>
          <a:solidFill>
            <a:srgbClr val="FFFFFF">
              <a:alpha val="44000"/>
            </a:srgbClr>
          </a:solidFill>
          <a:ln/>
        </p:spPr>
        <p:txBody>
          <a:bodyPr/>
          <a:lstStyle/>
          <a:p>
            <a:endParaRPr/>
          </a:p>
        </p:txBody>
      </p:sp>
      <p:sp>
        <p:nvSpPr>
          <p:cNvPr id="7" name="Shape 5"/>
          <p:cNvSpPr/>
          <p:nvPr/>
        </p:nvSpPr>
        <p:spPr>
          <a:xfrm>
            <a:off x="1953122" y="4368207"/>
            <a:ext cx="45485" cy="45485"/>
          </a:xfrm>
          <a:prstGeom prst="ellipse">
            <a:avLst/>
          </a:prstGeom>
          <a:solidFill>
            <a:srgbClr val="FFFFFF">
              <a:alpha val="31000"/>
            </a:srgbClr>
          </a:solidFill>
          <a:ln/>
        </p:spPr>
        <p:txBody>
          <a:bodyPr/>
          <a:lstStyle/>
          <a:p>
            <a:endParaRPr/>
          </a:p>
        </p:txBody>
      </p:sp>
      <p:sp>
        <p:nvSpPr>
          <p:cNvPr id="8" name="Shape 6"/>
          <p:cNvSpPr/>
          <p:nvPr/>
        </p:nvSpPr>
        <p:spPr>
          <a:xfrm>
            <a:off x="8399240" y="4567853"/>
            <a:ext cx="44567" cy="44567"/>
          </a:xfrm>
          <a:prstGeom prst="ellipse">
            <a:avLst/>
          </a:prstGeom>
          <a:solidFill>
            <a:srgbClr val="FFFFFF">
              <a:alpha val="30000"/>
            </a:srgbClr>
          </a:solidFill>
          <a:ln/>
        </p:spPr>
        <p:txBody>
          <a:bodyPr/>
          <a:lstStyle/>
          <a:p>
            <a:endParaRPr/>
          </a:p>
        </p:txBody>
      </p:sp>
      <p:sp>
        <p:nvSpPr>
          <p:cNvPr id="9" name="Shape 7"/>
          <p:cNvSpPr/>
          <p:nvPr/>
        </p:nvSpPr>
        <p:spPr>
          <a:xfrm>
            <a:off x="667591" y="4270591"/>
            <a:ext cx="29839" cy="29839"/>
          </a:xfrm>
          <a:prstGeom prst="ellipse">
            <a:avLst/>
          </a:prstGeom>
          <a:solidFill>
            <a:srgbClr val="FFFFFF">
              <a:alpha val="42000"/>
            </a:srgbClr>
          </a:solidFill>
          <a:ln/>
        </p:spPr>
        <p:txBody>
          <a:bodyPr/>
          <a:lstStyle/>
          <a:p>
            <a:endParaRPr/>
          </a:p>
        </p:txBody>
      </p:sp>
      <p:sp>
        <p:nvSpPr>
          <p:cNvPr id="10" name="Shape 8"/>
          <p:cNvSpPr/>
          <p:nvPr/>
        </p:nvSpPr>
        <p:spPr>
          <a:xfrm>
            <a:off x="4721973" y="4194650"/>
            <a:ext cx="53137" cy="53137"/>
          </a:xfrm>
          <a:prstGeom prst="ellipse">
            <a:avLst/>
          </a:prstGeom>
          <a:solidFill>
            <a:srgbClr val="FFFFFF">
              <a:alpha val="33000"/>
            </a:srgbClr>
          </a:solidFill>
          <a:ln/>
        </p:spPr>
        <p:txBody>
          <a:bodyPr/>
          <a:lstStyle/>
          <a:p>
            <a:endParaRPr/>
          </a:p>
        </p:txBody>
      </p:sp>
      <p:sp>
        <p:nvSpPr>
          <p:cNvPr id="11" name="Shape 9"/>
          <p:cNvSpPr/>
          <p:nvPr/>
        </p:nvSpPr>
        <p:spPr>
          <a:xfrm>
            <a:off x="2411863" y="4543806"/>
            <a:ext cx="41783" cy="41783"/>
          </a:xfrm>
          <a:prstGeom prst="ellipse">
            <a:avLst/>
          </a:prstGeom>
          <a:solidFill>
            <a:srgbClr val="FFFFFF">
              <a:alpha val="80000"/>
            </a:srgbClr>
          </a:solidFill>
          <a:ln/>
        </p:spPr>
        <p:txBody>
          <a:bodyPr/>
          <a:lstStyle/>
          <a:p>
            <a:endParaRPr/>
          </a:p>
        </p:txBody>
      </p:sp>
      <p:sp>
        <p:nvSpPr>
          <p:cNvPr id="12" name="Shape 10"/>
          <p:cNvSpPr/>
          <p:nvPr/>
        </p:nvSpPr>
        <p:spPr>
          <a:xfrm>
            <a:off x="2641600" y="4323820"/>
            <a:ext cx="30247" cy="30247"/>
          </a:xfrm>
          <a:prstGeom prst="ellipse">
            <a:avLst/>
          </a:prstGeom>
          <a:solidFill>
            <a:srgbClr val="FFFFFF">
              <a:alpha val="37000"/>
            </a:srgbClr>
          </a:solidFill>
          <a:ln/>
        </p:spPr>
        <p:txBody>
          <a:bodyPr/>
          <a:lstStyle/>
          <a:p>
            <a:endParaRPr/>
          </a:p>
        </p:txBody>
      </p:sp>
      <p:sp>
        <p:nvSpPr>
          <p:cNvPr id="13" name="Shape 11"/>
          <p:cNvSpPr/>
          <p:nvPr/>
        </p:nvSpPr>
        <p:spPr>
          <a:xfrm>
            <a:off x="7526406" y="241204"/>
            <a:ext cx="48724" cy="48724"/>
          </a:xfrm>
          <a:prstGeom prst="ellipse">
            <a:avLst/>
          </a:prstGeom>
          <a:solidFill>
            <a:srgbClr val="FFFFFF">
              <a:alpha val="72000"/>
            </a:srgbClr>
          </a:solidFill>
          <a:ln/>
        </p:spPr>
        <p:txBody>
          <a:bodyPr/>
          <a:lstStyle/>
          <a:p>
            <a:endParaRPr/>
          </a:p>
        </p:txBody>
      </p:sp>
      <p:sp>
        <p:nvSpPr>
          <p:cNvPr id="14" name="Shape 12"/>
          <p:cNvSpPr/>
          <p:nvPr/>
        </p:nvSpPr>
        <p:spPr>
          <a:xfrm>
            <a:off x="4686371" y="4182728"/>
            <a:ext cx="72357" cy="72357"/>
          </a:xfrm>
          <a:prstGeom prst="ellipse">
            <a:avLst/>
          </a:prstGeom>
          <a:solidFill>
            <a:srgbClr val="FFFFFF">
              <a:alpha val="47000"/>
            </a:srgbClr>
          </a:solidFill>
          <a:ln/>
        </p:spPr>
        <p:txBody>
          <a:bodyPr/>
          <a:lstStyle/>
          <a:p>
            <a:endParaRPr/>
          </a:p>
        </p:txBody>
      </p:sp>
      <p:sp>
        <p:nvSpPr>
          <p:cNvPr id="15" name="Shape 13"/>
          <p:cNvSpPr/>
          <p:nvPr/>
        </p:nvSpPr>
        <p:spPr>
          <a:xfrm>
            <a:off x="6866873" y="272615"/>
            <a:ext cx="40313" cy="40313"/>
          </a:xfrm>
          <a:prstGeom prst="ellipse">
            <a:avLst/>
          </a:prstGeom>
          <a:solidFill>
            <a:srgbClr val="FFFFFF">
              <a:alpha val="30000"/>
            </a:srgbClr>
          </a:solidFill>
          <a:ln/>
        </p:spPr>
        <p:txBody>
          <a:bodyPr/>
          <a:lstStyle/>
          <a:p>
            <a:endParaRPr/>
          </a:p>
        </p:txBody>
      </p:sp>
      <p:sp>
        <p:nvSpPr>
          <p:cNvPr id="16" name="Shape 14"/>
          <p:cNvSpPr/>
          <p:nvPr/>
        </p:nvSpPr>
        <p:spPr>
          <a:xfrm>
            <a:off x="6816182" y="4377091"/>
            <a:ext cx="67950" cy="67950"/>
          </a:xfrm>
          <a:prstGeom prst="ellipse">
            <a:avLst/>
          </a:prstGeom>
          <a:solidFill>
            <a:srgbClr val="FFFFFF">
              <a:alpha val="32000"/>
            </a:srgbClr>
          </a:solidFill>
          <a:ln/>
        </p:spPr>
        <p:txBody>
          <a:bodyPr/>
          <a:lstStyle/>
          <a:p>
            <a:endParaRPr/>
          </a:p>
        </p:txBody>
      </p:sp>
      <p:sp>
        <p:nvSpPr>
          <p:cNvPr id="17" name="Shape 15"/>
          <p:cNvSpPr/>
          <p:nvPr/>
        </p:nvSpPr>
        <p:spPr>
          <a:xfrm>
            <a:off x="1070720" y="174151"/>
            <a:ext cx="33216" cy="33216"/>
          </a:xfrm>
          <a:prstGeom prst="ellipse">
            <a:avLst/>
          </a:prstGeom>
          <a:solidFill>
            <a:srgbClr val="FFFFFF">
              <a:alpha val="27000"/>
            </a:srgbClr>
          </a:solidFill>
          <a:ln/>
        </p:spPr>
        <p:txBody>
          <a:bodyPr/>
          <a:lstStyle/>
          <a:p>
            <a:endParaRPr/>
          </a:p>
        </p:txBody>
      </p:sp>
      <p:sp>
        <p:nvSpPr>
          <p:cNvPr id="18" name="Shape 16"/>
          <p:cNvSpPr/>
          <p:nvPr/>
        </p:nvSpPr>
        <p:spPr>
          <a:xfrm>
            <a:off x="6111096" y="4671775"/>
            <a:ext cx="36959" cy="36959"/>
          </a:xfrm>
          <a:prstGeom prst="ellipse">
            <a:avLst/>
          </a:prstGeom>
          <a:solidFill>
            <a:srgbClr val="FFFFFF">
              <a:alpha val="26000"/>
            </a:srgbClr>
          </a:solidFill>
          <a:ln/>
        </p:spPr>
        <p:txBody>
          <a:bodyPr/>
          <a:lstStyle/>
          <a:p>
            <a:endParaRPr/>
          </a:p>
        </p:txBody>
      </p:sp>
      <p:sp>
        <p:nvSpPr>
          <p:cNvPr id="19" name="Shape 17"/>
          <p:cNvSpPr/>
          <p:nvPr/>
        </p:nvSpPr>
        <p:spPr>
          <a:xfrm>
            <a:off x="1449913" y="4487147"/>
            <a:ext cx="28724" cy="28724"/>
          </a:xfrm>
          <a:prstGeom prst="ellipse">
            <a:avLst/>
          </a:prstGeom>
          <a:solidFill>
            <a:srgbClr val="FFFFFF">
              <a:alpha val="31000"/>
            </a:srgbClr>
          </a:solidFill>
          <a:ln/>
        </p:spPr>
        <p:txBody>
          <a:bodyPr/>
          <a:lstStyle/>
          <a:p>
            <a:endParaRPr/>
          </a:p>
        </p:txBody>
      </p:sp>
      <p:sp>
        <p:nvSpPr>
          <p:cNvPr id="20" name="Shape 18"/>
          <p:cNvSpPr/>
          <p:nvPr/>
        </p:nvSpPr>
        <p:spPr>
          <a:xfrm>
            <a:off x="7776433" y="4769287"/>
            <a:ext cx="65257" cy="65257"/>
          </a:xfrm>
          <a:prstGeom prst="ellipse">
            <a:avLst/>
          </a:prstGeom>
          <a:solidFill>
            <a:srgbClr val="FFFFFF">
              <a:alpha val="75000"/>
            </a:srgbClr>
          </a:solidFill>
          <a:ln/>
        </p:spPr>
        <p:txBody>
          <a:bodyPr/>
          <a:lstStyle/>
          <a:p>
            <a:endParaRPr/>
          </a:p>
        </p:txBody>
      </p:sp>
      <p:sp>
        <p:nvSpPr>
          <p:cNvPr id="21" name="Shape 19"/>
          <p:cNvSpPr/>
          <p:nvPr/>
        </p:nvSpPr>
        <p:spPr>
          <a:xfrm>
            <a:off x="3687411" y="4800579"/>
            <a:ext cx="64658" cy="64658"/>
          </a:xfrm>
          <a:prstGeom prst="ellipse">
            <a:avLst/>
          </a:prstGeom>
          <a:solidFill>
            <a:srgbClr val="FFFFFF">
              <a:alpha val="46000"/>
            </a:srgbClr>
          </a:solidFill>
          <a:ln/>
        </p:spPr>
        <p:txBody>
          <a:bodyPr/>
          <a:lstStyle/>
          <a:p>
            <a:endParaRPr/>
          </a:p>
        </p:txBody>
      </p:sp>
      <p:sp>
        <p:nvSpPr>
          <p:cNvPr id="22" name="Shape 20"/>
          <p:cNvSpPr/>
          <p:nvPr/>
        </p:nvSpPr>
        <p:spPr>
          <a:xfrm>
            <a:off x="6810089" y="746905"/>
            <a:ext cx="69943" cy="69943"/>
          </a:xfrm>
          <a:prstGeom prst="ellipse">
            <a:avLst/>
          </a:prstGeom>
          <a:solidFill>
            <a:srgbClr val="FFFFFF">
              <a:alpha val="53000"/>
            </a:srgbClr>
          </a:solidFill>
          <a:ln/>
        </p:spPr>
        <p:txBody>
          <a:bodyPr/>
          <a:lstStyle/>
          <a:p>
            <a:endParaRPr/>
          </a:p>
        </p:txBody>
      </p:sp>
      <p:sp>
        <p:nvSpPr>
          <p:cNvPr id="23" name="Shape 21"/>
          <p:cNvSpPr/>
          <p:nvPr/>
        </p:nvSpPr>
        <p:spPr>
          <a:xfrm>
            <a:off x="6057651" y="4307725"/>
            <a:ext cx="37205" cy="37205"/>
          </a:xfrm>
          <a:prstGeom prst="ellipse">
            <a:avLst/>
          </a:prstGeom>
          <a:solidFill>
            <a:srgbClr val="FFFFFF">
              <a:alpha val="50000"/>
            </a:srgbClr>
          </a:solidFill>
          <a:ln/>
        </p:spPr>
        <p:txBody>
          <a:bodyPr/>
          <a:lstStyle/>
          <a:p>
            <a:endParaRPr/>
          </a:p>
        </p:txBody>
      </p:sp>
      <p:sp>
        <p:nvSpPr>
          <p:cNvPr id="24" name="Shape 22"/>
          <p:cNvSpPr/>
          <p:nvPr/>
        </p:nvSpPr>
        <p:spPr>
          <a:xfrm>
            <a:off x="501662" y="18452"/>
            <a:ext cx="29764" cy="29764"/>
          </a:xfrm>
          <a:prstGeom prst="ellipse">
            <a:avLst/>
          </a:prstGeom>
          <a:solidFill>
            <a:srgbClr val="FFFFFF">
              <a:alpha val="73000"/>
            </a:srgbClr>
          </a:solidFill>
          <a:ln/>
        </p:spPr>
        <p:txBody>
          <a:bodyPr/>
          <a:lstStyle/>
          <a:p>
            <a:endParaRPr/>
          </a:p>
        </p:txBody>
      </p:sp>
      <p:sp>
        <p:nvSpPr>
          <p:cNvPr id="25" name="Shape 23"/>
          <p:cNvSpPr/>
          <p:nvPr/>
        </p:nvSpPr>
        <p:spPr>
          <a:xfrm>
            <a:off x="1973523" y="398628"/>
            <a:ext cx="36257" cy="36257"/>
          </a:xfrm>
          <a:prstGeom prst="ellipse">
            <a:avLst/>
          </a:prstGeom>
          <a:solidFill>
            <a:srgbClr val="FFFFFF">
              <a:alpha val="51000"/>
            </a:srgbClr>
          </a:solidFill>
          <a:ln/>
        </p:spPr>
        <p:txBody>
          <a:bodyPr/>
          <a:lstStyle/>
          <a:p>
            <a:endParaRPr/>
          </a:p>
        </p:txBody>
      </p:sp>
      <p:sp>
        <p:nvSpPr>
          <p:cNvPr id="26" name="Shape 24"/>
          <p:cNvSpPr/>
          <p:nvPr/>
        </p:nvSpPr>
        <p:spPr>
          <a:xfrm>
            <a:off x="7906988" y="4637558"/>
            <a:ext cx="53942" cy="53942"/>
          </a:xfrm>
          <a:prstGeom prst="ellipse">
            <a:avLst/>
          </a:prstGeom>
          <a:solidFill>
            <a:srgbClr val="FFFFFF">
              <a:alpha val="29000"/>
            </a:srgbClr>
          </a:solidFill>
          <a:ln/>
        </p:spPr>
        <p:txBody>
          <a:bodyPr/>
          <a:lstStyle/>
          <a:p>
            <a:endParaRPr/>
          </a:p>
        </p:txBody>
      </p:sp>
      <p:sp>
        <p:nvSpPr>
          <p:cNvPr id="27" name="Shape 25"/>
          <p:cNvSpPr/>
          <p:nvPr/>
        </p:nvSpPr>
        <p:spPr>
          <a:xfrm>
            <a:off x="1611780" y="447923"/>
            <a:ext cx="50605" cy="50605"/>
          </a:xfrm>
          <a:prstGeom prst="ellipse">
            <a:avLst/>
          </a:prstGeom>
          <a:solidFill>
            <a:srgbClr val="FFFFFF">
              <a:alpha val="56000"/>
            </a:srgbClr>
          </a:solidFill>
          <a:ln/>
        </p:spPr>
        <p:txBody>
          <a:bodyPr/>
          <a:lstStyle/>
          <a:p>
            <a:endParaRPr/>
          </a:p>
        </p:txBody>
      </p:sp>
      <p:sp>
        <p:nvSpPr>
          <p:cNvPr id="28" name="Shape 26"/>
          <p:cNvSpPr/>
          <p:nvPr/>
        </p:nvSpPr>
        <p:spPr>
          <a:xfrm>
            <a:off x="8359207" y="4253222"/>
            <a:ext cx="41160" cy="41160"/>
          </a:xfrm>
          <a:prstGeom prst="ellipse">
            <a:avLst/>
          </a:prstGeom>
          <a:solidFill>
            <a:srgbClr val="FFFFFF">
              <a:alpha val="62000"/>
            </a:srgbClr>
          </a:solidFill>
          <a:ln/>
        </p:spPr>
        <p:txBody>
          <a:bodyPr/>
          <a:lstStyle/>
          <a:p>
            <a:endParaRPr/>
          </a:p>
        </p:txBody>
      </p:sp>
      <p:sp>
        <p:nvSpPr>
          <p:cNvPr id="29" name="Shape 27"/>
          <p:cNvSpPr/>
          <p:nvPr/>
        </p:nvSpPr>
        <p:spPr>
          <a:xfrm>
            <a:off x="2167321" y="111592"/>
            <a:ext cx="35574" cy="35574"/>
          </a:xfrm>
          <a:prstGeom prst="ellipse">
            <a:avLst/>
          </a:prstGeom>
          <a:solidFill>
            <a:srgbClr val="FFFFFF">
              <a:alpha val="73000"/>
            </a:srgbClr>
          </a:solidFill>
          <a:ln/>
        </p:spPr>
        <p:txBody>
          <a:bodyPr/>
          <a:lstStyle/>
          <a:p>
            <a:endParaRPr/>
          </a:p>
        </p:txBody>
      </p:sp>
      <p:sp>
        <p:nvSpPr>
          <p:cNvPr id="30" name="Shape 28"/>
          <p:cNvSpPr/>
          <p:nvPr/>
        </p:nvSpPr>
        <p:spPr>
          <a:xfrm>
            <a:off x="1998826" y="4215583"/>
            <a:ext cx="46317" cy="46317"/>
          </a:xfrm>
          <a:prstGeom prst="ellipse">
            <a:avLst/>
          </a:prstGeom>
          <a:solidFill>
            <a:srgbClr val="FFFFFF">
              <a:alpha val="28000"/>
            </a:srgbClr>
          </a:solidFill>
          <a:ln/>
        </p:spPr>
        <p:txBody>
          <a:bodyPr/>
          <a:lstStyle/>
          <a:p>
            <a:endParaRPr/>
          </a:p>
        </p:txBody>
      </p:sp>
      <p:sp>
        <p:nvSpPr>
          <p:cNvPr id="31" name="Shape 29"/>
          <p:cNvSpPr/>
          <p:nvPr/>
        </p:nvSpPr>
        <p:spPr>
          <a:xfrm>
            <a:off x="3799866" y="4143799"/>
            <a:ext cx="46985" cy="46985"/>
          </a:xfrm>
          <a:prstGeom prst="ellipse">
            <a:avLst/>
          </a:prstGeom>
          <a:solidFill>
            <a:srgbClr val="FFFFFF">
              <a:alpha val="55000"/>
            </a:srgbClr>
          </a:solidFill>
          <a:ln/>
        </p:spPr>
        <p:txBody>
          <a:bodyPr/>
          <a:lstStyle/>
          <a:p>
            <a:endParaRPr/>
          </a:p>
        </p:txBody>
      </p:sp>
      <p:sp>
        <p:nvSpPr>
          <p:cNvPr id="32" name="Shape 30"/>
          <p:cNvSpPr/>
          <p:nvPr/>
        </p:nvSpPr>
        <p:spPr>
          <a:xfrm>
            <a:off x="2076581" y="578539"/>
            <a:ext cx="43425" cy="43425"/>
          </a:xfrm>
          <a:prstGeom prst="ellipse">
            <a:avLst/>
          </a:prstGeom>
          <a:solidFill>
            <a:srgbClr val="FFFFFF">
              <a:alpha val="35000"/>
            </a:srgbClr>
          </a:solidFill>
          <a:ln/>
        </p:spPr>
        <p:txBody>
          <a:bodyPr/>
          <a:lstStyle/>
          <a:p>
            <a:endParaRPr/>
          </a:p>
        </p:txBody>
      </p:sp>
      <p:sp>
        <p:nvSpPr>
          <p:cNvPr id="33" name="Shape 31"/>
          <p:cNvSpPr/>
          <p:nvPr/>
        </p:nvSpPr>
        <p:spPr>
          <a:xfrm>
            <a:off x="2103674" y="56777"/>
            <a:ext cx="47635" cy="47635"/>
          </a:xfrm>
          <a:prstGeom prst="ellipse">
            <a:avLst/>
          </a:prstGeom>
          <a:solidFill>
            <a:srgbClr val="FFFFFF">
              <a:alpha val="75000"/>
            </a:srgbClr>
          </a:solidFill>
          <a:ln/>
        </p:spPr>
        <p:txBody>
          <a:bodyPr/>
          <a:lstStyle/>
          <a:p>
            <a:endParaRPr/>
          </a:p>
        </p:txBody>
      </p:sp>
      <p:sp>
        <p:nvSpPr>
          <p:cNvPr id="34" name="Shape 32"/>
          <p:cNvSpPr/>
          <p:nvPr/>
        </p:nvSpPr>
        <p:spPr>
          <a:xfrm>
            <a:off x="788969" y="4821834"/>
            <a:ext cx="32467" cy="32467"/>
          </a:xfrm>
          <a:prstGeom prst="ellipse">
            <a:avLst/>
          </a:prstGeom>
          <a:solidFill>
            <a:srgbClr val="FFFFFF">
              <a:alpha val="51000"/>
            </a:srgbClr>
          </a:solidFill>
          <a:ln/>
        </p:spPr>
        <p:txBody>
          <a:bodyPr/>
          <a:lstStyle/>
          <a:p>
            <a:endParaRPr/>
          </a:p>
        </p:txBody>
      </p:sp>
      <p:sp>
        <p:nvSpPr>
          <p:cNvPr id="35" name="Shape 33"/>
          <p:cNvSpPr/>
          <p:nvPr/>
        </p:nvSpPr>
        <p:spPr>
          <a:xfrm>
            <a:off x="5870633" y="480670"/>
            <a:ext cx="40468" cy="40468"/>
          </a:xfrm>
          <a:prstGeom prst="ellipse">
            <a:avLst/>
          </a:prstGeom>
          <a:solidFill>
            <a:srgbClr val="FFFFFF">
              <a:alpha val="48000"/>
            </a:srgbClr>
          </a:solidFill>
          <a:ln/>
        </p:spPr>
        <p:txBody>
          <a:bodyPr/>
          <a:lstStyle/>
          <a:p>
            <a:endParaRPr/>
          </a:p>
        </p:txBody>
      </p:sp>
      <p:sp>
        <p:nvSpPr>
          <p:cNvPr id="36" name="Shape 34"/>
          <p:cNvSpPr/>
          <p:nvPr/>
        </p:nvSpPr>
        <p:spPr>
          <a:xfrm>
            <a:off x="6230637" y="4114577"/>
            <a:ext cx="40718" cy="40718"/>
          </a:xfrm>
          <a:prstGeom prst="ellipse">
            <a:avLst/>
          </a:prstGeom>
          <a:solidFill>
            <a:srgbClr val="FFFFFF">
              <a:alpha val="70000"/>
            </a:srgbClr>
          </a:solidFill>
          <a:ln/>
        </p:spPr>
        <p:txBody>
          <a:bodyPr/>
          <a:lstStyle/>
          <a:p>
            <a:endParaRPr/>
          </a:p>
        </p:txBody>
      </p:sp>
      <p:sp>
        <p:nvSpPr>
          <p:cNvPr id="37" name="Shape 35"/>
          <p:cNvSpPr/>
          <p:nvPr/>
        </p:nvSpPr>
        <p:spPr>
          <a:xfrm>
            <a:off x="5963951" y="4799633"/>
            <a:ext cx="39834" cy="39834"/>
          </a:xfrm>
          <a:prstGeom prst="ellipse">
            <a:avLst/>
          </a:prstGeom>
          <a:solidFill>
            <a:srgbClr val="FFFFFF">
              <a:alpha val="22000"/>
            </a:srgbClr>
          </a:solidFill>
          <a:ln/>
        </p:spPr>
        <p:txBody>
          <a:bodyPr/>
          <a:lstStyle/>
          <a:p>
            <a:endParaRPr/>
          </a:p>
        </p:txBody>
      </p:sp>
      <p:sp>
        <p:nvSpPr>
          <p:cNvPr id="38" name="Shape 36"/>
          <p:cNvSpPr/>
          <p:nvPr/>
        </p:nvSpPr>
        <p:spPr>
          <a:xfrm>
            <a:off x="2620774" y="757641"/>
            <a:ext cx="32475" cy="32475"/>
          </a:xfrm>
          <a:prstGeom prst="ellipse">
            <a:avLst/>
          </a:prstGeom>
          <a:solidFill>
            <a:srgbClr val="FFFFFF">
              <a:alpha val="39000"/>
            </a:srgbClr>
          </a:solidFill>
          <a:ln/>
        </p:spPr>
        <p:txBody>
          <a:bodyPr/>
          <a:lstStyle/>
          <a:p>
            <a:endParaRPr/>
          </a:p>
        </p:txBody>
      </p:sp>
      <p:sp>
        <p:nvSpPr>
          <p:cNvPr id="39" name="Shape 37"/>
          <p:cNvSpPr/>
          <p:nvPr/>
        </p:nvSpPr>
        <p:spPr>
          <a:xfrm>
            <a:off x="7728664" y="4655507"/>
            <a:ext cx="44958" cy="44958"/>
          </a:xfrm>
          <a:prstGeom prst="ellipse">
            <a:avLst/>
          </a:prstGeom>
          <a:solidFill>
            <a:srgbClr val="FFFFFF">
              <a:alpha val="43000"/>
            </a:srgbClr>
          </a:solidFill>
          <a:ln/>
        </p:spPr>
        <p:txBody>
          <a:bodyPr/>
          <a:lstStyle/>
          <a:p>
            <a:endParaRPr/>
          </a:p>
        </p:txBody>
      </p:sp>
      <p:sp>
        <p:nvSpPr>
          <p:cNvPr id="40" name="Shape 38"/>
          <p:cNvSpPr/>
          <p:nvPr/>
        </p:nvSpPr>
        <p:spPr>
          <a:xfrm>
            <a:off x="2470942" y="4771520"/>
            <a:ext cx="30355" cy="30355"/>
          </a:xfrm>
          <a:prstGeom prst="ellipse">
            <a:avLst/>
          </a:prstGeom>
          <a:solidFill>
            <a:srgbClr val="FFFFFF">
              <a:alpha val="51000"/>
            </a:srgbClr>
          </a:solidFill>
          <a:ln/>
        </p:spPr>
        <p:txBody>
          <a:bodyPr/>
          <a:lstStyle/>
          <a:p>
            <a:endParaRPr/>
          </a:p>
        </p:txBody>
      </p:sp>
      <p:sp>
        <p:nvSpPr>
          <p:cNvPr id="41" name="Shape 39"/>
          <p:cNvSpPr/>
          <p:nvPr/>
        </p:nvSpPr>
        <p:spPr>
          <a:xfrm>
            <a:off x="1910419" y="4482037"/>
            <a:ext cx="56317" cy="56317"/>
          </a:xfrm>
          <a:prstGeom prst="ellipse">
            <a:avLst/>
          </a:prstGeom>
          <a:solidFill>
            <a:srgbClr val="FFFFFF">
              <a:alpha val="40000"/>
            </a:srgbClr>
          </a:solidFill>
          <a:ln/>
        </p:spPr>
        <p:txBody>
          <a:bodyPr/>
          <a:lstStyle/>
          <a:p>
            <a:endParaRPr/>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000" dirty="0">
                <a:solidFill>
                  <a:srgbClr val="FFFFFF"/>
                </a:solidFill>
                <a:latin typeface="Arial Rounded MT Bold" pitchFamily="34" charset="0"/>
                <a:ea typeface="Arial Rounded MT Bold" pitchFamily="34" charset="-122"/>
                <a:cs typeface="Arial Rounded MT Bold" pitchFamily="34" charset="-120"/>
              </a:rPr>
              <a:t>I'm a Little Teapot  🫖</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Stretch the vowel — shout it OUT!</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3</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9EF"/>
        </a:solidFill>
        <a:effectLst/>
      </p:bgPr>
    </p:bg>
    <p:spTree>
      <p:nvGrpSpPr>
        <p:cNvPr id="1" name=""/>
        <p:cNvGrpSpPr/>
        <p:nvPr/>
      </p:nvGrpSpPr>
      <p:grpSpPr/>
      <p:pic>
        <p:nvPicPr>
          <p:cNvPr id="2" name="Picture 1" descr="tip_t.png"/>
          <p:cNvPicPr>
            <a:picLocks noChangeAspect="1"/>
          </p:cNvPicPr>
          <p:nvPr/>
        </p:nvPicPr>
        <p:blipFill>
          <a:blip r:embed="rId2"/>
          <a:stretch>
            <a:fillRect/>
          </a:stretch>
        </p:blipFill>
        <p:spPr>
          <a:xfrm>
            <a:off x="2671612" y="566928"/>
            <a:ext cx="1331895" cy="2057400"/>
          </a:xfrm>
          <a:prstGeom prst="rect">
            <a:avLst/>
          </a:prstGeom>
        </p:spPr>
      </p:pic>
      <p:sp>
        <p:nvSpPr>
          <p:cNvPr id="3" name="TextBox 2"/>
          <p:cNvSpPr txBox="1"/>
          <p:nvPr/>
        </p:nvSpPr>
        <p:spPr>
          <a:xfrm>
            <a:off x="2103120" y="2660904"/>
            <a:ext cx="2468880" cy="457200"/>
          </a:xfrm>
          <a:prstGeom prst="rect">
            <a:avLst/>
          </a:prstGeom>
          <a:noFill/>
        </p:spPr>
        <p:txBody>
          <a:bodyPr wrap="square" anchor="ctr">
            <a:spAutoFit/>
          </a:bodyPr>
          <a:lstStyle/>
          <a:p>
            <a:pPr algn="ctr"/>
            <a:r>
              <a:rPr sz="2400" b="1">
                <a:solidFill>
                  <a:srgbClr val="FF5D5D"/>
                </a:solidFill>
                <a:latin typeface="Arial Rounded MT Bold"/>
              </a:rPr>
              <a:t>tip</a:t>
            </a:r>
          </a:p>
        </p:txBody>
      </p:sp>
      <p:pic>
        <p:nvPicPr>
          <p:cNvPr id="4" name="Picture 3" descr="pour_t.png"/>
          <p:cNvPicPr>
            <a:picLocks noChangeAspect="1"/>
          </p:cNvPicPr>
          <p:nvPr/>
        </p:nvPicPr>
        <p:blipFill>
          <a:blip r:embed="rId3"/>
          <a:stretch>
            <a:fillRect/>
          </a:stretch>
        </p:blipFill>
        <p:spPr>
          <a:xfrm>
            <a:off x="4672162" y="566928"/>
            <a:ext cx="2268554" cy="2057400"/>
          </a:xfrm>
          <a:prstGeom prst="rect">
            <a:avLst/>
          </a:prstGeom>
        </p:spPr>
      </p:pic>
      <p:sp>
        <p:nvSpPr>
          <p:cNvPr id="5" name="TextBox 4"/>
          <p:cNvSpPr txBox="1"/>
          <p:nvPr/>
        </p:nvSpPr>
        <p:spPr>
          <a:xfrm>
            <a:off x="4572000" y="2660904"/>
            <a:ext cx="2468880" cy="457200"/>
          </a:xfrm>
          <a:prstGeom prst="rect">
            <a:avLst/>
          </a:prstGeom>
          <a:noFill/>
        </p:spPr>
        <p:txBody>
          <a:bodyPr wrap="square" anchor="ctr">
            <a:spAutoFit/>
          </a:bodyPr>
          <a:lstStyle/>
          <a:p>
            <a:pPr algn="ctr"/>
            <a:r>
              <a:rPr sz="2400" b="1">
                <a:solidFill>
                  <a:srgbClr val="2E7DD2"/>
                </a:solidFill>
                <a:latin typeface="Arial Rounded MT Bold"/>
              </a:rPr>
              <a:t>pour</a:t>
            </a:r>
          </a:p>
        </p:txBody>
      </p:sp>
      <p:sp>
        <p:nvSpPr>
          <p:cNvPr id="6" name="TextBox 5"/>
          <p:cNvSpPr txBox="1"/>
          <p:nvPr/>
        </p:nvSpPr>
        <p:spPr>
          <a:xfrm>
            <a:off x="365760" y="3520440"/>
            <a:ext cx="8412480" cy="914400"/>
          </a:xfrm>
          <a:prstGeom prst="rect">
            <a:avLst/>
          </a:prstGeom>
          <a:noFill/>
        </p:spPr>
        <p:txBody>
          <a:bodyPr wrap="square" anchor="ctr">
            <a:spAutoFit/>
          </a:bodyPr>
          <a:lstStyle/>
          <a:p>
            <a:pPr algn="ctr"/>
            <a:r>
              <a:rPr sz="3200" b="1">
                <a:solidFill>
                  <a:srgbClr val="FF5D5D"/>
                </a:solidFill>
                <a:latin typeface="Arial Rounded MT Bold"/>
              </a:rPr>
              <a:t>Tip</a:t>
            </a:r>
            <a:r>
              <a:rPr sz="3200" b="1">
                <a:solidFill>
                  <a:srgbClr val="241F4E"/>
                </a:solidFill>
                <a:latin typeface="Arial Rounded MT Bold"/>
              </a:rPr>
              <a:t> me over and </a:t>
            </a:r>
            <a:r>
              <a:rPr sz="3200" b="1">
                <a:solidFill>
                  <a:srgbClr val="2E7DD2"/>
                </a:solidFill>
                <a:latin typeface="Arial Rounded MT Bold"/>
              </a:rPr>
              <a:t>pour</a:t>
            </a:r>
            <a:r>
              <a:rPr sz="3200" b="1">
                <a:solidFill>
                  <a:srgbClr val="241F4E"/>
                </a:solidFill>
                <a:latin typeface="Arial Rounded MT Bold"/>
              </a:rPr>
              <a:t> me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200" dirty="0">
                <a:solidFill>
                  <a:srgbClr val="241F4E"/>
                </a:solidFill>
                <a:latin typeface="Arial Rounded MT Bold" pitchFamily="34" charset="0"/>
                <a:ea typeface="Arial Rounded MT Bold" pitchFamily="34" charset="-122"/>
                <a:cs typeface="Arial Rounded MT Bold" pitchFamily="34" charset="-120"/>
              </a:rPr>
              <a:t>🫖  I'm a Little Teapot</a:t>
            </a:r>
            <a:endParaRPr lang="en-US" sz="3200" dirty="0"/>
          </a:p>
        </p:txBody>
      </p:sp>
      <p:sp>
        <p:nvSpPr>
          <p:cNvPr id="7" name="Text 5"/>
          <p:cNvSpPr/>
          <p:nvPr/>
        </p:nvSpPr>
        <p:spPr>
          <a:xfrm>
            <a:off x="0" y="2103120"/>
            <a:ext cx="9144000" cy="548640"/>
          </a:xfrm>
          <a:prstGeom prst="rect">
            <a:avLst/>
          </a:prstGeom>
          <a:noFill/>
          <a:ln/>
        </p:spPr>
        <p:txBody>
          <a:bodyPr wrap="square" rtlCol="0" anchor="ctr"/>
          <a:lstStyle/>
          <a:p>
            <a:pPr marL="0" indent="0" algn="ctr">
              <a:buNone/>
            </a:pPr>
            <a:r>
              <a:rPr lang="en-US" sz="2400" dirty="0">
                <a:solidFill>
                  <a:srgbClr val="FF5D5D"/>
                </a:solidFill>
                <a:latin typeface="Arial Rounded MT Bold" pitchFamily="34" charset="0"/>
                <a:ea typeface="Arial Rounded MT Bold" pitchFamily="34" charset="-122"/>
                <a:cs typeface="Arial Rounded MT Bold" pitchFamily="34" charset="-120"/>
              </a:rPr>
              <a:t>Today's sound:  OUT  /aʊ/  — stout · spout · shout · out</a:t>
            </a:r>
            <a:endParaRPr lang="en-US" sz="2400" dirty="0"/>
          </a:p>
        </p:txBody>
      </p:sp>
      <p:sp>
        <p:nvSpPr>
          <p:cNvPr id="8" name="Text 6"/>
          <p:cNvSpPr/>
          <p:nvPr/>
        </p:nvSpPr>
        <p:spPr>
          <a:xfrm>
            <a:off x="0" y="2926080"/>
            <a:ext cx="9144000" cy="457200"/>
          </a:xfrm>
          <a:prstGeom prst="rect">
            <a:avLst/>
          </a:prstGeom>
          <a:noFill/>
          <a:ln/>
        </p:spPr>
        <p:txBody>
          <a:bodyPr wrap="square" rtlCol="0" anchor="ctr"/>
          <a:lstStyle/>
          <a:p>
            <a:pPr marL="0" indent="0" algn="ctr">
              <a:buNone/>
            </a:pPr>
            <a:r>
              <a:rPr lang="en-US" sz="1900" dirty="0">
                <a:solidFill>
                  <a:srgbClr val="5A548A"/>
                </a:solidFill>
                <a:latin typeface="Helvetica Neue" pitchFamily="34" charset="0"/>
                <a:ea typeface="Helvetica Neue" pitchFamily="34" charset="-122"/>
                <a:cs typeface="Helvetica Neue" pitchFamily="34" charset="-120"/>
              </a:rPr>
              <a:t>Mouth opens BIG then closes:  a→ʊ  (like “ow!”)</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Sing along — I'm a Little Teapot!</a:t>
            </a:r>
            <a:endParaRPr lang="en-US" sz="2800" dirty="0"/>
          </a:p>
        </p:txBody>
      </p:sp>
      <p:sp>
        <p:nvSpPr>
          <p:cNvPr id="8" name="Text 6"/>
          <p:cNvSpPr/>
          <p:nvPr/>
        </p:nvSpPr>
        <p:spPr>
          <a:xfrm>
            <a:off x="0" y="4420000"/>
            <a:ext cx="9144000" cy="457200"/>
          </a:xfrm>
          <a:prstGeom prst="rect">
            <a:avLst/>
          </a:prstGeom>
          <a:noFill/>
          <a:ln/>
        </p:spPr>
        <p:txBody>
          <a:bodyPr wrap="square" rtlCol="0" anchor="ctr"/>
          <a:lstStyle/>
          <a:p>
            <a:pPr marL="0" indent="0" algn="ctr">
              <a:buNone/>
            </a:pPr>
            <a:r>
              <a:rPr lang="en-US" sz="1800" dirty="0">
                <a:solidFill>
                  <a:srgbClr val="5A548A"/>
                </a:solidFill>
                <a:latin typeface="Helvetica Neue" pitchFamily="34" charset="0"/>
                <a:ea typeface="Helvetica Neue" pitchFamily="34" charset="-122"/>
                <a:cs typeface="Helvetica Neue" pitchFamily="34" charset="-120"/>
              </a:rPr>
              <a:t>🫖  Gestures ready: handle… spout… tip over!</a:t>
            </a:r>
            <a:endParaRPr lang="en-US" sz="1800" dirty="0"/>
          </a:p>
        </p:txBody>
      </p:sp>
      <p:pic>
        <p:nvPicPr>
          <p:cNvPr id="10" name="I'm a Little Teapo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72000" y="1620000"/>
            <a:ext cx="4800000" cy="2700000"/>
          </a:xfrm>
          <a:prstGeom prst="rect">
            <a:avLst/>
          </a:prstGeom>
        </p:spPr>
      </p:pic>
    </p:spTree>
    <p:extLst>
      <p:ext uri="{BB962C8B-B14F-4D97-AF65-F5344CB8AC3E}">
        <p14:creationId xmlns:p14="http://schemas.microsoft.com/office/powerpoint/2010/main" val="4294630705"/>
      </p:ext>
    </p:extLst>
  </p:cSld>
  <p:clrMapOvr>
    <a:masterClrMapping/>
  </p:clrMapOvr>
  <p:timing>
    <p:tnLst>
      <p:par>
        <p:cTn id="1" dur="indefinite" restart="never" nodeType="tmRoot">
          <p:childTnLst>
            <p:video>
              <p:cMediaNode vol="80000">
                <p:cTn id="2" fill="hold" display="0" restart="whenNotActive">
                  <p:stCondLst>
                    <p:cond delay="indefinite"/>
                  </p:stCondLst>
                </p:cTn>
                <p:tgtEl>
                  <p:spTgt spid="10"/>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0" y="822960"/>
            <a:ext cx="9144000" cy="502920"/>
          </a:xfrm>
          <a:prstGeom prst="rect">
            <a:avLst/>
          </a:prstGeom>
          <a:noFill/>
          <a:ln/>
        </p:spPr>
        <p:txBody>
          <a:bodyPr wrap="square" rtlCol="0" anchor="ctr"/>
          <a:lstStyle/>
          <a:p>
            <a:pPr marL="0" indent="0" algn="ctr">
              <a:buNone/>
            </a:pPr>
            <a:r>
              <a:rPr lang="en-US" sz="2400" dirty="0">
                <a:solidFill>
                  <a:srgbClr val="5A548A"/>
                </a:solidFill>
                <a:latin typeface="Arial Rounded MT Bold" pitchFamily="34" charset="0"/>
                <a:ea typeface="Arial Rounded MT Bold" pitchFamily="34" charset="-122"/>
                <a:cs typeface="Arial Rounded MT Bold" pitchFamily="34" charset="-120"/>
              </a:rPr>
              <a:t>🫖  I'm a Little Teapot</a:t>
            </a:r>
            <a:endParaRPr lang="en-US" sz="2400" dirty="0"/>
          </a:p>
        </p:txBody>
      </p:sp>
      <p:sp>
        <p:nvSpPr>
          <p:cNvPr id="7" name="Text 5"/>
          <p:cNvSpPr/>
          <p:nvPr/>
        </p:nvSpPr>
        <p:spPr>
          <a:xfrm>
            <a:off x="548640" y="1600200"/>
            <a:ext cx="8046720" cy="73152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I'm a little teapot, short and </a:t>
            </a:r>
            <a:r>
              <a:rPr lang="en-US" sz="3000" b="1" dirty="0">
                <a:solidFill>
                  <a:srgbClr val="FF5D5D"/>
                </a:solidFill>
                <a:latin typeface="Arial Rounded MT Bold" pitchFamily="34" charset="0"/>
                <a:ea typeface="Arial Rounded MT Bold" pitchFamily="34" charset="-122"/>
                <a:cs typeface="Arial Rounded MT Bold" pitchFamily="34" charset="-120"/>
              </a:rPr>
              <a:t>stout</a:t>
            </a:r>
            <a:endParaRPr lang="en-US" sz="3000" dirty="0"/>
          </a:p>
        </p:txBody>
      </p:sp>
      <p:sp>
        <p:nvSpPr>
          <p:cNvPr id="8" name="Text 6"/>
          <p:cNvSpPr/>
          <p:nvPr/>
        </p:nvSpPr>
        <p:spPr>
          <a:xfrm>
            <a:off x="548640" y="2377440"/>
            <a:ext cx="8046720" cy="73152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Here is my handle, here is my </a:t>
            </a:r>
            <a:r>
              <a:rPr lang="en-US" sz="3000" b="1" dirty="0">
                <a:solidFill>
                  <a:srgbClr val="FF5D5D"/>
                </a:solidFill>
                <a:latin typeface="Arial Rounded MT Bold" pitchFamily="34" charset="0"/>
                <a:ea typeface="Arial Rounded MT Bold" pitchFamily="34" charset="-122"/>
                <a:cs typeface="Arial Rounded MT Bold" pitchFamily="34" charset="-120"/>
              </a:rPr>
              <a:t>spout</a:t>
            </a:r>
            <a:endParaRPr lang="en-US" sz="3000" dirty="0"/>
          </a:p>
        </p:txBody>
      </p:sp>
      <p:sp>
        <p:nvSpPr>
          <p:cNvPr id="9" name="Text 7"/>
          <p:cNvSpPr/>
          <p:nvPr/>
        </p:nvSpPr>
        <p:spPr>
          <a:xfrm>
            <a:off x="548640" y="3154680"/>
            <a:ext cx="8046720" cy="73152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When I get all steamed up, hear me </a:t>
            </a:r>
            <a:r>
              <a:rPr lang="en-US" sz="3000" b="1" dirty="0">
                <a:solidFill>
                  <a:srgbClr val="FF5D5D"/>
                </a:solidFill>
                <a:latin typeface="Arial Rounded MT Bold" pitchFamily="34" charset="0"/>
                <a:ea typeface="Arial Rounded MT Bold" pitchFamily="34" charset="-122"/>
                <a:cs typeface="Arial Rounded MT Bold" pitchFamily="34" charset="-120"/>
              </a:rPr>
              <a:t>shout</a:t>
            </a:r>
            <a:endParaRPr lang="en-US" sz="3000" dirty="0"/>
          </a:p>
        </p:txBody>
      </p:sp>
      <p:sp>
        <p:nvSpPr>
          <p:cNvPr id="10" name="Text 8"/>
          <p:cNvSpPr/>
          <p:nvPr/>
        </p:nvSpPr>
        <p:spPr>
          <a:xfrm>
            <a:off x="548640" y="3931920"/>
            <a:ext cx="8046720" cy="73152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Tip me over and pour me </a:t>
            </a:r>
            <a:r>
              <a:rPr lang="en-US" sz="3000" b="1" dirty="0">
                <a:solidFill>
                  <a:srgbClr val="FF5D5D"/>
                </a:solidFill>
                <a:latin typeface="Arial Rounded MT Bold" pitchFamily="34" charset="0"/>
                <a:ea typeface="Arial Rounded MT Bold" pitchFamily="34" charset="-122"/>
                <a:cs typeface="Arial Rounded MT Bold" pitchFamily="34" charset="-120"/>
              </a:rPr>
              <a:t>out</a:t>
            </a:r>
            <a:r>
              <a:rPr lang="en-US" sz="3000" dirty="0">
                <a:solidFill>
                  <a:srgbClr val="241F4E"/>
                </a:solidFill>
                <a:latin typeface="Arial Rounded MT Bold" pitchFamily="34" charset="0"/>
                <a:ea typeface="Arial Rounded MT Bold" pitchFamily="34" charset="-122"/>
                <a:cs typeface="Arial Rounded MT Bold" pitchFamily="34" charset="-120"/>
              </a:rPr>
              <a:t>!</a:t>
            </a:r>
            <a:endParaRPr lang="en-US" sz="3000" dirty="0"/>
          </a:p>
        </p:txBody>
      </p:sp>
      <p:sp>
        <p:nvSpPr>
          <p:cNvPr id="11" name="Text 9"/>
          <p:cNvSpPr/>
          <p:nvPr/>
        </p:nvSpPr>
        <p:spPr>
          <a:xfrm>
            <a:off x="0" y="4617720"/>
            <a:ext cx="9144000" cy="384048"/>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 All four rhyme words = the same /aʊ/ sound!</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SING</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Sing along — I'm a Little Teapot!</a:t>
            </a:r>
            <a:endParaRPr lang="en-US" sz="2800" dirty="0"/>
          </a:p>
        </p:txBody>
      </p:sp>
      <p:sp>
        <p:nvSpPr>
          <p:cNvPr id="8" name="Text 6"/>
          <p:cNvSpPr/>
          <p:nvPr/>
        </p:nvSpPr>
        <p:spPr>
          <a:xfrm>
            <a:off x="0" y="4420000"/>
            <a:ext cx="9144000" cy="457200"/>
          </a:xfrm>
          <a:prstGeom prst="rect">
            <a:avLst/>
          </a:prstGeom>
          <a:noFill/>
          <a:ln/>
        </p:spPr>
        <p:txBody>
          <a:bodyPr wrap="square" rtlCol="0" anchor="ctr"/>
          <a:lstStyle/>
          <a:p>
            <a:pPr marL="0" indent="0" algn="ctr">
              <a:buNone/>
            </a:pPr>
            <a:r>
              <a:rPr lang="en-US" sz="1800" dirty="0">
                <a:solidFill>
                  <a:srgbClr val="5A548A"/>
                </a:solidFill>
                <a:latin typeface="Helvetica Neue" pitchFamily="34" charset="0"/>
                <a:ea typeface="Helvetica Neue" pitchFamily="34" charset="-122"/>
                <a:cs typeface="Helvetica Neue" pitchFamily="34" charset="-120"/>
              </a:rPr>
              <a:t>🫖  Gestures ready: handle… spout… tip over!</a:t>
            </a:r>
            <a:endParaRPr lang="en-US" sz="1800" dirty="0"/>
          </a:p>
        </p:txBody>
      </p:sp>
      <p:pic>
        <p:nvPicPr>
          <p:cNvPr id="10" name="I'm a Little Teapo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72000" y="1620000"/>
            <a:ext cx="4800000" cy="2700000"/>
          </a:xfrm>
          <a:prstGeom prst="rect">
            <a:avLst/>
          </a:prstGeom>
        </p:spPr>
      </p:pic>
    </p:spTree>
  </p:cSld>
  <p:clrMapOvr>
    <a:masterClrMapping/>
  </p:clrMapOvr>
  <p:timing>
    <p:tnLst>
      <p:par>
        <p:cTn id="1" dur="indefinite" restart="never" nodeType="tmRoot">
          <p:childTnLst>
            <p:video>
              <p:cMediaNode vol="80000">
                <p:cTn id="2" fill="hold" display="0" restart="whenNotActive">
                  <p:stCondLst>
                    <p:cond delay="indefinite"/>
                  </p:stCondLst>
                </p:cTn>
                <p:tgtEl>
                  <p:spTgt spid="10"/>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12">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4698321" y="4790167"/>
            <a:ext cx="43268" cy="43268"/>
          </a:xfrm>
          <a:prstGeom prst="ellipse">
            <a:avLst/>
          </a:prstGeom>
          <a:solidFill>
            <a:srgbClr val="FFFFFF">
              <a:alpha val="72000"/>
            </a:srgbClr>
          </a:solidFill>
          <a:ln/>
        </p:spPr>
        <p:txBody>
          <a:bodyPr/>
          <a:lstStyle/>
          <a:p>
            <a:endParaRPr/>
          </a:p>
        </p:txBody>
      </p:sp>
      <p:sp>
        <p:nvSpPr>
          <p:cNvPr id="3" name="Shape 1"/>
          <p:cNvSpPr/>
          <p:nvPr/>
        </p:nvSpPr>
        <p:spPr>
          <a:xfrm>
            <a:off x="7902878" y="4654090"/>
            <a:ext cx="34449" cy="34449"/>
          </a:xfrm>
          <a:prstGeom prst="ellipse">
            <a:avLst/>
          </a:prstGeom>
          <a:solidFill>
            <a:srgbClr val="FFFFFF">
              <a:alpha val="50000"/>
            </a:srgbClr>
          </a:solidFill>
          <a:ln/>
        </p:spPr>
        <p:txBody>
          <a:bodyPr/>
          <a:lstStyle/>
          <a:p>
            <a:endParaRPr/>
          </a:p>
        </p:txBody>
      </p:sp>
      <p:sp>
        <p:nvSpPr>
          <p:cNvPr id="4" name="Shape 2"/>
          <p:cNvSpPr/>
          <p:nvPr/>
        </p:nvSpPr>
        <p:spPr>
          <a:xfrm>
            <a:off x="5137972" y="4167748"/>
            <a:ext cx="54351" cy="54351"/>
          </a:xfrm>
          <a:prstGeom prst="ellipse">
            <a:avLst/>
          </a:prstGeom>
          <a:solidFill>
            <a:srgbClr val="FFFFFF">
              <a:alpha val="36000"/>
            </a:srgbClr>
          </a:solidFill>
          <a:ln/>
        </p:spPr>
        <p:txBody>
          <a:bodyPr/>
          <a:lstStyle/>
          <a:p>
            <a:endParaRPr/>
          </a:p>
        </p:txBody>
      </p:sp>
      <p:sp>
        <p:nvSpPr>
          <p:cNvPr id="5" name="Shape 3"/>
          <p:cNvSpPr/>
          <p:nvPr/>
        </p:nvSpPr>
        <p:spPr>
          <a:xfrm>
            <a:off x="5135679" y="421057"/>
            <a:ext cx="35831" cy="35831"/>
          </a:xfrm>
          <a:prstGeom prst="ellipse">
            <a:avLst/>
          </a:prstGeom>
          <a:solidFill>
            <a:srgbClr val="FFFFFF">
              <a:alpha val="75000"/>
            </a:srgbClr>
          </a:solidFill>
          <a:ln/>
        </p:spPr>
        <p:txBody>
          <a:bodyPr/>
          <a:lstStyle/>
          <a:p>
            <a:endParaRPr/>
          </a:p>
        </p:txBody>
      </p:sp>
      <p:sp>
        <p:nvSpPr>
          <p:cNvPr id="6" name="Shape 4"/>
          <p:cNvSpPr/>
          <p:nvPr/>
        </p:nvSpPr>
        <p:spPr>
          <a:xfrm>
            <a:off x="5724197" y="395157"/>
            <a:ext cx="32810" cy="32810"/>
          </a:xfrm>
          <a:prstGeom prst="ellipse">
            <a:avLst/>
          </a:prstGeom>
          <a:solidFill>
            <a:srgbClr val="FFFFFF">
              <a:alpha val="41000"/>
            </a:srgbClr>
          </a:solidFill>
          <a:ln/>
        </p:spPr>
        <p:txBody>
          <a:bodyPr/>
          <a:lstStyle/>
          <a:p>
            <a:endParaRPr/>
          </a:p>
        </p:txBody>
      </p:sp>
      <p:sp>
        <p:nvSpPr>
          <p:cNvPr id="7" name="Shape 5"/>
          <p:cNvSpPr/>
          <p:nvPr/>
        </p:nvSpPr>
        <p:spPr>
          <a:xfrm>
            <a:off x="6317001" y="449241"/>
            <a:ext cx="64433" cy="64433"/>
          </a:xfrm>
          <a:prstGeom prst="ellipse">
            <a:avLst/>
          </a:prstGeom>
          <a:solidFill>
            <a:srgbClr val="FFFFFF">
              <a:alpha val="51000"/>
            </a:srgbClr>
          </a:solidFill>
          <a:ln/>
        </p:spPr>
        <p:txBody>
          <a:bodyPr/>
          <a:lstStyle/>
          <a:p>
            <a:endParaRPr/>
          </a:p>
        </p:txBody>
      </p:sp>
      <p:sp>
        <p:nvSpPr>
          <p:cNvPr id="8" name="Shape 6"/>
          <p:cNvSpPr/>
          <p:nvPr/>
        </p:nvSpPr>
        <p:spPr>
          <a:xfrm>
            <a:off x="685944" y="4639395"/>
            <a:ext cx="72763" cy="72763"/>
          </a:xfrm>
          <a:prstGeom prst="ellipse">
            <a:avLst/>
          </a:prstGeom>
          <a:solidFill>
            <a:srgbClr val="FFFFFF">
              <a:alpha val="65000"/>
            </a:srgbClr>
          </a:solidFill>
          <a:ln/>
        </p:spPr>
        <p:txBody>
          <a:bodyPr/>
          <a:lstStyle/>
          <a:p>
            <a:endParaRPr/>
          </a:p>
        </p:txBody>
      </p:sp>
      <p:sp>
        <p:nvSpPr>
          <p:cNvPr id="9" name="Shape 7"/>
          <p:cNvSpPr/>
          <p:nvPr/>
        </p:nvSpPr>
        <p:spPr>
          <a:xfrm>
            <a:off x="717762" y="472462"/>
            <a:ext cx="45495" cy="45495"/>
          </a:xfrm>
          <a:prstGeom prst="ellipse">
            <a:avLst/>
          </a:prstGeom>
          <a:solidFill>
            <a:srgbClr val="FFFFFF">
              <a:alpha val="74000"/>
            </a:srgbClr>
          </a:solidFill>
          <a:ln/>
        </p:spPr>
        <p:txBody>
          <a:bodyPr/>
          <a:lstStyle/>
          <a:p>
            <a:endParaRPr/>
          </a:p>
        </p:txBody>
      </p:sp>
      <p:sp>
        <p:nvSpPr>
          <p:cNvPr id="10" name="Shape 8"/>
          <p:cNvSpPr/>
          <p:nvPr/>
        </p:nvSpPr>
        <p:spPr>
          <a:xfrm>
            <a:off x="6124080" y="4314766"/>
            <a:ext cx="67698" cy="67698"/>
          </a:xfrm>
          <a:prstGeom prst="ellipse">
            <a:avLst/>
          </a:prstGeom>
          <a:solidFill>
            <a:srgbClr val="FFFFFF">
              <a:alpha val="57000"/>
            </a:srgbClr>
          </a:solidFill>
          <a:ln/>
        </p:spPr>
        <p:txBody>
          <a:bodyPr/>
          <a:lstStyle/>
          <a:p>
            <a:endParaRPr/>
          </a:p>
        </p:txBody>
      </p:sp>
      <p:sp>
        <p:nvSpPr>
          <p:cNvPr id="11" name="Shape 9"/>
          <p:cNvSpPr/>
          <p:nvPr/>
        </p:nvSpPr>
        <p:spPr>
          <a:xfrm>
            <a:off x="719213" y="129490"/>
            <a:ext cx="64361" cy="64361"/>
          </a:xfrm>
          <a:prstGeom prst="ellipse">
            <a:avLst/>
          </a:prstGeom>
          <a:solidFill>
            <a:srgbClr val="FFFFFF">
              <a:alpha val="48000"/>
            </a:srgbClr>
          </a:solidFill>
          <a:ln/>
        </p:spPr>
        <p:txBody>
          <a:bodyPr/>
          <a:lstStyle/>
          <a:p>
            <a:endParaRPr/>
          </a:p>
        </p:txBody>
      </p:sp>
      <p:sp>
        <p:nvSpPr>
          <p:cNvPr id="12" name="Shape 10"/>
          <p:cNvSpPr/>
          <p:nvPr/>
        </p:nvSpPr>
        <p:spPr>
          <a:xfrm>
            <a:off x="3146313" y="310044"/>
            <a:ext cx="61239" cy="61239"/>
          </a:xfrm>
          <a:prstGeom prst="ellipse">
            <a:avLst/>
          </a:prstGeom>
          <a:solidFill>
            <a:srgbClr val="FFFFFF">
              <a:alpha val="68000"/>
            </a:srgbClr>
          </a:solidFill>
          <a:ln/>
        </p:spPr>
        <p:txBody>
          <a:bodyPr/>
          <a:lstStyle/>
          <a:p>
            <a:endParaRPr/>
          </a:p>
        </p:txBody>
      </p:sp>
      <p:sp>
        <p:nvSpPr>
          <p:cNvPr id="13" name="Shape 11"/>
          <p:cNvSpPr/>
          <p:nvPr/>
        </p:nvSpPr>
        <p:spPr>
          <a:xfrm>
            <a:off x="5664619" y="184989"/>
            <a:ext cx="45345" cy="45345"/>
          </a:xfrm>
          <a:prstGeom prst="ellipse">
            <a:avLst/>
          </a:prstGeom>
          <a:solidFill>
            <a:srgbClr val="FFFFFF">
              <a:alpha val="79000"/>
            </a:srgbClr>
          </a:solidFill>
          <a:ln/>
        </p:spPr>
        <p:txBody>
          <a:bodyPr/>
          <a:lstStyle/>
          <a:p>
            <a:endParaRPr/>
          </a:p>
        </p:txBody>
      </p:sp>
      <p:sp>
        <p:nvSpPr>
          <p:cNvPr id="14" name="Shape 12"/>
          <p:cNvSpPr/>
          <p:nvPr/>
        </p:nvSpPr>
        <p:spPr>
          <a:xfrm>
            <a:off x="6641894" y="4411182"/>
            <a:ext cx="46771" cy="46771"/>
          </a:xfrm>
          <a:prstGeom prst="ellipse">
            <a:avLst/>
          </a:prstGeom>
          <a:solidFill>
            <a:srgbClr val="FFFFFF">
              <a:alpha val="28000"/>
            </a:srgbClr>
          </a:solidFill>
          <a:ln/>
        </p:spPr>
        <p:txBody>
          <a:bodyPr/>
          <a:lstStyle/>
          <a:p>
            <a:endParaRPr/>
          </a:p>
        </p:txBody>
      </p:sp>
      <p:sp>
        <p:nvSpPr>
          <p:cNvPr id="15" name="Shape 13"/>
          <p:cNvSpPr/>
          <p:nvPr/>
        </p:nvSpPr>
        <p:spPr>
          <a:xfrm>
            <a:off x="1888767" y="4170470"/>
            <a:ext cx="59433" cy="59433"/>
          </a:xfrm>
          <a:prstGeom prst="ellipse">
            <a:avLst/>
          </a:prstGeom>
          <a:solidFill>
            <a:srgbClr val="FFFFFF">
              <a:alpha val="68000"/>
            </a:srgbClr>
          </a:solidFill>
          <a:ln/>
        </p:spPr>
        <p:txBody>
          <a:bodyPr/>
          <a:lstStyle/>
          <a:p>
            <a:endParaRPr/>
          </a:p>
        </p:txBody>
      </p:sp>
      <p:sp>
        <p:nvSpPr>
          <p:cNvPr id="16" name="Shape 14"/>
          <p:cNvSpPr/>
          <p:nvPr/>
        </p:nvSpPr>
        <p:spPr>
          <a:xfrm>
            <a:off x="6253656" y="4767245"/>
            <a:ext cx="62642" cy="62642"/>
          </a:xfrm>
          <a:prstGeom prst="ellipse">
            <a:avLst/>
          </a:prstGeom>
          <a:solidFill>
            <a:srgbClr val="FFFFFF">
              <a:alpha val="43000"/>
            </a:srgbClr>
          </a:solidFill>
          <a:ln/>
        </p:spPr>
        <p:txBody>
          <a:bodyPr/>
          <a:lstStyle/>
          <a:p>
            <a:endParaRPr/>
          </a:p>
        </p:txBody>
      </p:sp>
      <p:sp>
        <p:nvSpPr>
          <p:cNvPr id="17" name="Shape 15"/>
          <p:cNvSpPr/>
          <p:nvPr/>
        </p:nvSpPr>
        <p:spPr>
          <a:xfrm>
            <a:off x="1871307" y="4318445"/>
            <a:ext cx="40317" cy="40317"/>
          </a:xfrm>
          <a:prstGeom prst="ellipse">
            <a:avLst/>
          </a:prstGeom>
          <a:solidFill>
            <a:srgbClr val="FFFFFF">
              <a:alpha val="38000"/>
            </a:srgbClr>
          </a:solidFill>
          <a:ln/>
        </p:spPr>
        <p:txBody>
          <a:bodyPr/>
          <a:lstStyle/>
          <a:p>
            <a:endParaRPr/>
          </a:p>
        </p:txBody>
      </p:sp>
      <p:sp>
        <p:nvSpPr>
          <p:cNvPr id="18" name="Shape 16"/>
          <p:cNvSpPr/>
          <p:nvPr/>
        </p:nvSpPr>
        <p:spPr>
          <a:xfrm>
            <a:off x="7094297" y="539736"/>
            <a:ext cx="49816" cy="49816"/>
          </a:xfrm>
          <a:prstGeom prst="ellipse">
            <a:avLst/>
          </a:prstGeom>
          <a:solidFill>
            <a:srgbClr val="FFFFFF">
              <a:alpha val="79000"/>
            </a:srgbClr>
          </a:solidFill>
          <a:ln/>
        </p:spPr>
        <p:txBody>
          <a:bodyPr/>
          <a:lstStyle/>
          <a:p>
            <a:endParaRPr/>
          </a:p>
        </p:txBody>
      </p:sp>
      <p:sp>
        <p:nvSpPr>
          <p:cNvPr id="19" name="Shape 17"/>
          <p:cNvSpPr/>
          <p:nvPr/>
        </p:nvSpPr>
        <p:spPr>
          <a:xfrm>
            <a:off x="1552962" y="133134"/>
            <a:ext cx="38896" cy="38896"/>
          </a:xfrm>
          <a:prstGeom prst="ellipse">
            <a:avLst/>
          </a:prstGeom>
          <a:solidFill>
            <a:srgbClr val="FFFFFF">
              <a:alpha val="25000"/>
            </a:srgbClr>
          </a:solidFill>
          <a:ln/>
        </p:spPr>
        <p:txBody>
          <a:bodyPr/>
          <a:lstStyle/>
          <a:p>
            <a:endParaRPr/>
          </a:p>
        </p:txBody>
      </p:sp>
      <p:sp>
        <p:nvSpPr>
          <p:cNvPr id="20" name="Shape 18"/>
          <p:cNvSpPr/>
          <p:nvPr/>
        </p:nvSpPr>
        <p:spPr>
          <a:xfrm>
            <a:off x="5807081" y="4561214"/>
            <a:ext cx="49150" cy="49150"/>
          </a:xfrm>
          <a:prstGeom prst="ellipse">
            <a:avLst/>
          </a:prstGeom>
          <a:solidFill>
            <a:srgbClr val="FFFFFF">
              <a:alpha val="72000"/>
            </a:srgbClr>
          </a:solidFill>
          <a:ln/>
        </p:spPr>
        <p:txBody>
          <a:bodyPr/>
          <a:lstStyle/>
          <a:p>
            <a:endParaRPr/>
          </a:p>
        </p:txBody>
      </p:sp>
      <p:sp>
        <p:nvSpPr>
          <p:cNvPr id="21" name="Shape 19"/>
          <p:cNvSpPr/>
          <p:nvPr/>
        </p:nvSpPr>
        <p:spPr>
          <a:xfrm>
            <a:off x="3537563" y="91445"/>
            <a:ext cx="50736" cy="50736"/>
          </a:xfrm>
          <a:prstGeom prst="ellipse">
            <a:avLst/>
          </a:prstGeom>
          <a:solidFill>
            <a:srgbClr val="FFFFFF">
              <a:alpha val="31000"/>
            </a:srgbClr>
          </a:solidFill>
          <a:ln/>
        </p:spPr>
        <p:txBody>
          <a:bodyPr/>
          <a:lstStyle/>
          <a:p>
            <a:endParaRPr/>
          </a:p>
        </p:txBody>
      </p:sp>
      <p:sp>
        <p:nvSpPr>
          <p:cNvPr id="22" name="Shape 20"/>
          <p:cNvSpPr/>
          <p:nvPr/>
        </p:nvSpPr>
        <p:spPr>
          <a:xfrm>
            <a:off x="7752546" y="4804184"/>
            <a:ext cx="40385" cy="40385"/>
          </a:xfrm>
          <a:prstGeom prst="ellipse">
            <a:avLst/>
          </a:prstGeom>
          <a:solidFill>
            <a:srgbClr val="FFFFFF">
              <a:alpha val="65000"/>
            </a:srgbClr>
          </a:solidFill>
          <a:ln/>
        </p:spPr>
        <p:txBody>
          <a:bodyPr/>
          <a:lstStyle/>
          <a:p>
            <a:endParaRPr/>
          </a:p>
        </p:txBody>
      </p:sp>
      <p:sp>
        <p:nvSpPr>
          <p:cNvPr id="23" name="Shape 21"/>
          <p:cNvSpPr/>
          <p:nvPr/>
        </p:nvSpPr>
        <p:spPr>
          <a:xfrm>
            <a:off x="6461975" y="656752"/>
            <a:ext cx="68014" cy="68014"/>
          </a:xfrm>
          <a:prstGeom prst="ellipse">
            <a:avLst/>
          </a:prstGeom>
          <a:solidFill>
            <a:srgbClr val="FFFFFF">
              <a:alpha val="39000"/>
            </a:srgbClr>
          </a:solidFill>
          <a:ln/>
        </p:spPr>
        <p:txBody>
          <a:bodyPr/>
          <a:lstStyle/>
          <a:p>
            <a:endParaRPr/>
          </a:p>
        </p:txBody>
      </p:sp>
      <p:sp>
        <p:nvSpPr>
          <p:cNvPr id="24" name="Shape 22"/>
          <p:cNvSpPr/>
          <p:nvPr/>
        </p:nvSpPr>
        <p:spPr>
          <a:xfrm>
            <a:off x="1688916" y="139329"/>
            <a:ext cx="54496" cy="54496"/>
          </a:xfrm>
          <a:prstGeom prst="ellipse">
            <a:avLst/>
          </a:prstGeom>
          <a:solidFill>
            <a:srgbClr val="FFFFFF">
              <a:alpha val="67000"/>
            </a:srgbClr>
          </a:solidFill>
          <a:ln/>
        </p:spPr>
        <p:txBody>
          <a:bodyPr/>
          <a:lstStyle/>
          <a:p>
            <a:endParaRPr/>
          </a:p>
        </p:txBody>
      </p:sp>
      <p:sp>
        <p:nvSpPr>
          <p:cNvPr id="25" name="Shape 23"/>
          <p:cNvSpPr/>
          <p:nvPr/>
        </p:nvSpPr>
        <p:spPr>
          <a:xfrm>
            <a:off x="1848419" y="4379758"/>
            <a:ext cx="45159" cy="45159"/>
          </a:xfrm>
          <a:prstGeom prst="ellipse">
            <a:avLst/>
          </a:prstGeom>
          <a:solidFill>
            <a:srgbClr val="FFFFFF">
              <a:alpha val="45000"/>
            </a:srgbClr>
          </a:solidFill>
          <a:ln/>
        </p:spPr>
        <p:txBody>
          <a:bodyPr/>
          <a:lstStyle/>
          <a:p>
            <a:endParaRPr/>
          </a:p>
        </p:txBody>
      </p:sp>
      <p:sp>
        <p:nvSpPr>
          <p:cNvPr id="26" name="Shape 24"/>
          <p:cNvSpPr/>
          <p:nvPr/>
        </p:nvSpPr>
        <p:spPr>
          <a:xfrm>
            <a:off x="1908005" y="606516"/>
            <a:ext cx="70636" cy="70636"/>
          </a:xfrm>
          <a:prstGeom prst="ellipse">
            <a:avLst/>
          </a:prstGeom>
          <a:solidFill>
            <a:srgbClr val="FFFFFF">
              <a:alpha val="73000"/>
            </a:srgbClr>
          </a:solidFill>
          <a:ln/>
        </p:spPr>
        <p:txBody>
          <a:bodyPr/>
          <a:lstStyle/>
          <a:p>
            <a:endParaRPr/>
          </a:p>
        </p:txBody>
      </p:sp>
      <p:sp>
        <p:nvSpPr>
          <p:cNvPr id="27" name="Shape 25"/>
          <p:cNvSpPr/>
          <p:nvPr/>
        </p:nvSpPr>
        <p:spPr>
          <a:xfrm>
            <a:off x="1783786" y="4818969"/>
            <a:ext cx="53559" cy="53559"/>
          </a:xfrm>
          <a:prstGeom prst="ellipse">
            <a:avLst/>
          </a:prstGeom>
          <a:solidFill>
            <a:srgbClr val="FFFFFF">
              <a:alpha val="31000"/>
            </a:srgbClr>
          </a:solidFill>
          <a:ln/>
        </p:spPr>
        <p:txBody>
          <a:bodyPr/>
          <a:lstStyle/>
          <a:p>
            <a:endParaRPr/>
          </a:p>
        </p:txBody>
      </p:sp>
      <p:sp>
        <p:nvSpPr>
          <p:cNvPr id="28" name="Shape 26"/>
          <p:cNvSpPr/>
          <p:nvPr/>
        </p:nvSpPr>
        <p:spPr>
          <a:xfrm>
            <a:off x="6357915" y="110358"/>
            <a:ext cx="41721" cy="41721"/>
          </a:xfrm>
          <a:prstGeom prst="ellipse">
            <a:avLst/>
          </a:prstGeom>
          <a:solidFill>
            <a:srgbClr val="FFFFFF">
              <a:alpha val="63000"/>
            </a:srgbClr>
          </a:solidFill>
          <a:ln/>
        </p:spPr>
        <p:txBody>
          <a:bodyPr/>
          <a:lstStyle/>
          <a:p>
            <a:endParaRPr/>
          </a:p>
        </p:txBody>
      </p:sp>
      <p:sp>
        <p:nvSpPr>
          <p:cNvPr id="29" name="Shape 27"/>
          <p:cNvSpPr/>
          <p:nvPr/>
        </p:nvSpPr>
        <p:spPr>
          <a:xfrm>
            <a:off x="4619208" y="4418960"/>
            <a:ext cx="71923" cy="71923"/>
          </a:xfrm>
          <a:prstGeom prst="ellipse">
            <a:avLst/>
          </a:prstGeom>
          <a:solidFill>
            <a:srgbClr val="FFFFFF">
              <a:alpha val="63000"/>
            </a:srgbClr>
          </a:solidFill>
          <a:ln/>
        </p:spPr>
        <p:txBody>
          <a:bodyPr/>
          <a:lstStyle/>
          <a:p>
            <a:endParaRPr/>
          </a:p>
        </p:txBody>
      </p:sp>
      <p:sp>
        <p:nvSpPr>
          <p:cNvPr id="30" name="Shape 28"/>
          <p:cNvSpPr/>
          <p:nvPr/>
        </p:nvSpPr>
        <p:spPr>
          <a:xfrm>
            <a:off x="7699058" y="55504"/>
            <a:ext cx="44589" cy="44589"/>
          </a:xfrm>
          <a:prstGeom prst="ellipse">
            <a:avLst/>
          </a:prstGeom>
          <a:solidFill>
            <a:srgbClr val="FFFFFF">
              <a:alpha val="66000"/>
            </a:srgbClr>
          </a:solidFill>
          <a:ln/>
        </p:spPr>
        <p:txBody>
          <a:bodyPr/>
          <a:lstStyle/>
          <a:p>
            <a:endParaRPr/>
          </a:p>
        </p:txBody>
      </p:sp>
      <p:sp>
        <p:nvSpPr>
          <p:cNvPr id="31" name="Shape 29"/>
          <p:cNvSpPr/>
          <p:nvPr/>
        </p:nvSpPr>
        <p:spPr>
          <a:xfrm>
            <a:off x="2604964" y="79769"/>
            <a:ext cx="46804" cy="46804"/>
          </a:xfrm>
          <a:prstGeom prst="ellipse">
            <a:avLst/>
          </a:prstGeom>
          <a:solidFill>
            <a:srgbClr val="FFFFFF">
              <a:alpha val="36000"/>
            </a:srgbClr>
          </a:solidFill>
          <a:ln/>
        </p:spPr>
        <p:txBody>
          <a:bodyPr/>
          <a:lstStyle/>
          <a:p>
            <a:endParaRPr/>
          </a:p>
        </p:txBody>
      </p:sp>
      <p:sp>
        <p:nvSpPr>
          <p:cNvPr id="32" name="Text 30"/>
          <p:cNvSpPr/>
          <p:nvPr/>
        </p:nvSpPr>
        <p:spPr>
          <a:xfrm>
            <a:off x="0" y="1828800"/>
            <a:ext cx="9144000" cy="731520"/>
          </a:xfrm>
          <a:prstGeom prst="rect">
            <a:avLst/>
          </a:prstGeom>
          <a:noFill/>
          <a:ln/>
        </p:spPr>
        <p:txBody>
          <a:bodyPr wrap="square" rtlCol="0" anchor="ctr"/>
          <a:lstStyle/>
          <a:p>
            <a:pPr marL="0" indent="0" algn="ctr">
              <a:buNone/>
            </a:pPr>
            <a:r>
              <a:rPr lang="en-US" sz="3200" dirty="0">
                <a:solidFill>
                  <a:srgbClr val="FFD23F"/>
                </a:solidFill>
                <a:latin typeface="Arial Rounded MT Bold" pitchFamily="34" charset="0"/>
                <a:ea typeface="Arial Rounded MT Bold" pitchFamily="34" charset="-122"/>
                <a:cs typeface="Arial Rounded MT Bold" pitchFamily="34" charset="-120"/>
              </a:rPr>
              <a:t>🎵  Homework: sing ONE song with your family!</a:t>
            </a:r>
            <a:endParaRPr lang="en-US" sz="3200" dirty="0"/>
          </a:p>
        </p:txBody>
      </p:sp>
      <p:sp>
        <p:nvSpPr>
          <p:cNvPr id="33" name="Text 31"/>
          <p:cNvSpPr/>
          <p:nvPr/>
        </p:nvSpPr>
        <p:spPr>
          <a:xfrm>
            <a:off x="0" y="283464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(Your kids will love that you know it)</a:t>
            </a:r>
            <a:endParaRPr lang="en-US" sz="2000" dirty="0"/>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9EF"/>
        </a:solidFill>
        <a:effectLst/>
      </p:bgPr>
    </p:bg>
    <p:spTree>
      <p:nvGrpSpPr>
        <p:cNvPr id="1" name=""/>
        <p:cNvGrpSpPr/>
        <p:nvPr/>
      </p:nvGrpSpPr>
      <p:grpSpPr/>
      <p:sp>
        <p:nvSpPr>
          <p:cNvPr id="2" name="TextBox 1"/>
          <p:cNvSpPr txBox="1"/>
          <p:nvPr/>
        </p:nvSpPr>
        <p:spPr>
          <a:xfrm>
            <a:off x="868679" y="566928"/>
            <a:ext cx="2468880" cy="2057400"/>
          </a:xfrm>
          <a:prstGeom prst="rect">
            <a:avLst/>
          </a:prstGeom>
          <a:noFill/>
        </p:spPr>
        <p:txBody>
          <a:bodyPr wrap="square" anchor="ctr">
            <a:spAutoFit/>
          </a:bodyPr>
          <a:lstStyle/>
          <a:p>
            <a:pPr algn="ctr"/>
            <a:r>
              <a:rPr sz="12000" b="0">
                <a:solidFill>
                  <a:srgbClr val="241F4E"/>
                </a:solidFill>
                <a:latin typeface="Arial Rounded MT Bold"/>
              </a:rPr>
              <a:t>🫖</a:t>
            </a:r>
          </a:p>
        </p:txBody>
      </p:sp>
      <p:sp>
        <p:nvSpPr>
          <p:cNvPr id="3" name="TextBox 2"/>
          <p:cNvSpPr txBox="1"/>
          <p:nvPr/>
        </p:nvSpPr>
        <p:spPr>
          <a:xfrm>
            <a:off x="868679" y="2660904"/>
            <a:ext cx="2468880" cy="457200"/>
          </a:xfrm>
          <a:prstGeom prst="rect">
            <a:avLst/>
          </a:prstGeom>
          <a:noFill/>
        </p:spPr>
        <p:txBody>
          <a:bodyPr wrap="square" anchor="ctr">
            <a:spAutoFit/>
          </a:bodyPr>
          <a:lstStyle/>
          <a:p>
            <a:pPr algn="ctr"/>
            <a:r>
              <a:rPr sz="2400" b="1">
                <a:solidFill>
                  <a:srgbClr val="FF5D5D"/>
                </a:solidFill>
                <a:latin typeface="Arial Rounded MT Bold"/>
              </a:rPr>
              <a:t>teapot</a:t>
            </a:r>
          </a:p>
        </p:txBody>
      </p:sp>
      <p:pic>
        <p:nvPicPr>
          <p:cNvPr id="4" name="Picture 3" descr="short_t.png"/>
          <p:cNvPicPr>
            <a:picLocks noChangeAspect="1"/>
          </p:cNvPicPr>
          <p:nvPr/>
        </p:nvPicPr>
        <p:blipFill>
          <a:blip r:embed="rId2"/>
          <a:stretch>
            <a:fillRect/>
          </a:stretch>
        </p:blipFill>
        <p:spPr>
          <a:xfrm>
            <a:off x="3935830" y="566928"/>
            <a:ext cx="1272339" cy="2057400"/>
          </a:xfrm>
          <a:prstGeom prst="rect">
            <a:avLst/>
          </a:prstGeom>
        </p:spPr>
      </p:pic>
      <p:sp>
        <p:nvSpPr>
          <p:cNvPr id="5" name="TextBox 4"/>
          <p:cNvSpPr txBox="1"/>
          <p:nvPr/>
        </p:nvSpPr>
        <p:spPr>
          <a:xfrm>
            <a:off x="3337559" y="2660904"/>
            <a:ext cx="2468880" cy="457200"/>
          </a:xfrm>
          <a:prstGeom prst="rect">
            <a:avLst/>
          </a:prstGeom>
          <a:noFill/>
        </p:spPr>
        <p:txBody>
          <a:bodyPr wrap="square" anchor="ctr">
            <a:spAutoFit/>
          </a:bodyPr>
          <a:lstStyle/>
          <a:p>
            <a:pPr algn="ctr"/>
            <a:r>
              <a:rPr sz="2400" b="1">
                <a:solidFill>
                  <a:srgbClr val="2E7DD2"/>
                </a:solidFill>
                <a:latin typeface="Arial Rounded MT Bold"/>
              </a:rPr>
              <a:t>short</a:t>
            </a:r>
          </a:p>
        </p:txBody>
      </p:sp>
      <p:pic>
        <p:nvPicPr>
          <p:cNvPr id="6" name="Picture 5" descr="stout_t.png"/>
          <p:cNvPicPr>
            <a:picLocks noChangeAspect="1"/>
          </p:cNvPicPr>
          <p:nvPr/>
        </p:nvPicPr>
        <p:blipFill>
          <a:blip r:embed="rId3"/>
          <a:stretch>
            <a:fillRect/>
          </a:stretch>
        </p:blipFill>
        <p:spPr>
          <a:xfrm>
            <a:off x="6012179" y="566928"/>
            <a:ext cx="2057400" cy="2057400"/>
          </a:xfrm>
          <a:prstGeom prst="rect">
            <a:avLst/>
          </a:prstGeom>
        </p:spPr>
      </p:pic>
      <p:sp>
        <p:nvSpPr>
          <p:cNvPr id="7" name="TextBox 6"/>
          <p:cNvSpPr txBox="1"/>
          <p:nvPr/>
        </p:nvSpPr>
        <p:spPr>
          <a:xfrm>
            <a:off x="5806440" y="2660904"/>
            <a:ext cx="2468880" cy="457200"/>
          </a:xfrm>
          <a:prstGeom prst="rect">
            <a:avLst/>
          </a:prstGeom>
          <a:noFill/>
        </p:spPr>
        <p:txBody>
          <a:bodyPr wrap="square" anchor="ctr">
            <a:spAutoFit/>
          </a:bodyPr>
          <a:lstStyle/>
          <a:p>
            <a:pPr algn="ctr"/>
            <a:r>
              <a:rPr sz="2400" b="1">
                <a:solidFill>
                  <a:srgbClr val="2E9E5B"/>
                </a:solidFill>
                <a:latin typeface="Arial Rounded MT Bold"/>
              </a:rPr>
              <a:t>stout</a:t>
            </a:r>
          </a:p>
        </p:txBody>
      </p:sp>
      <p:sp>
        <p:nvSpPr>
          <p:cNvPr id="8" name="TextBox 7"/>
          <p:cNvSpPr txBox="1"/>
          <p:nvPr/>
        </p:nvSpPr>
        <p:spPr>
          <a:xfrm>
            <a:off x="365760" y="3520440"/>
            <a:ext cx="8412480" cy="914400"/>
          </a:xfrm>
          <a:prstGeom prst="rect">
            <a:avLst/>
          </a:prstGeom>
          <a:noFill/>
        </p:spPr>
        <p:txBody>
          <a:bodyPr wrap="square" anchor="ctr">
            <a:spAutoFit/>
          </a:bodyPr>
          <a:lstStyle/>
          <a:p>
            <a:pPr algn="ctr"/>
            <a:r>
              <a:rPr sz="3200" b="1">
                <a:solidFill>
                  <a:srgbClr val="241F4E"/>
                </a:solidFill>
                <a:latin typeface="Arial Rounded MT Bold"/>
              </a:rPr>
              <a:t>I'm a little </a:t>
            </a:r>
            <a:r>
              <a:rPr sz="3200" b="1">
                <a:solidFill>
                  <a:srgbClr val="FF5D5D"/>
                </a:solidFill>
                <a:latin typeface="Arial Rounded MT Bold"/>
              </a:rPr>
              <a:t>teapot</a:t>
            </a:r>
            <a:r>
              <a:rPr sz="3200" b="1">
                <a:solidFill>
                  <a:srgbClr val="241F4E"/>
                </a:solidFill>
                <a:latin typeface="Arial Rounded MT Bold"/>
              </a:rPr>
              <a:t>, </a:t>
            </a:r>
            <a:r>
              <a:rPr sz="3200" b="1">
                <a:solidFill>
                  <a:srgbClr val="2E7DD2"/>
                </a:solidFill>
                <a:latin typeface="Arial Rounded MT Bold"/>
              </a:rPr>
              <a:t>short</a:t>
            </a:r>
            <a:r>
              <a:rPr sz="3200" b="1">
                <a:solidFill>
                  <a:srgbClr val="241F4E"/>
                </a:solidFill>
                <a:latin typeface="Arial Rounded MT Bold"/>
              </a:rPr>
              <a:t> and </a:t>
            </a:r>
            <a:r>
              <a:rPr sz="3200" b="1">
                <a:solidFill>
                  <a:srgbClr val="2E9E5B"/>
                </a:solidFill>
                <a:latin typeface="Arial Rounded MT Bold"/>
              </a:rPr>
              <a:t>stout</a:t>
            </a:r>
            <a:r>
              <a:rPr sz="3200" b="1">
                <a:solidFill>
                  <a:srgbClr val="241F4E"/>
                </a:solidFill>
                <a:latin typeface="Arial Rounded MT Bold"/>
              </a:rPr>
              <a: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9EF"/>
        </a:solidFill>
        <a:effectLst/>
      </p:bgPr>
    </p:bg>
    <p:spTree>
      <p:nvGrpSpPr>
        <p:cNvPr id="1" name=""/>
        <p:cNvGrpSpPr/>
        <p:nvPr/>
      </p:nvGrpSpPr>
      <p:grpSpPr/>
      <p:pic>
        <p:nvPicPr>
          <p:cNvPr id="2" name="Picture 1" descr="handle_t.png"/>
          <p:cNvPicPr>
            <a:picLocks noChangeAspect="1"/>
          </p:cNvPicPr>
          <p:nvPr/>
        </p:nvPicPr>
        <p:blipFill>
          <a:blip r:embed="rId2"/>
          <a:stretch>
            <a:fillRect/>
          </a:stretch>
        </p:blipFill>
        <p:spPr>
          <a:xfrm>
            <a:off x="912497" y="658368"/>
            <a:ext cx="868198" cy="1874519"/>
          </a:xfrm>
          <a:prstGeom prst="rect">
            <a:avLst/>
          </a:prstGeom>
        </p:spPr>
      </p:pic>
      <p:pic>
        <p:nvPicPr>
          <p:cNvPr id="3" name="Picture 2" descr="teapot2_t.png"/>
          <p:cNvPicPr>
            <a:picLocks noChangeAspect="1"/>
          </p:cNvPicPr>
          <p:nvPr/>
        </p:nvPicPr>
        <p:blipFill>
          <a:blip r:embed="rId3"/>
          <a:stretch>
            <a:fillRect/>
          </a:stretch>
        </p:blipFill>
        <p:spPr>
          <a:xfrm>
            <a:off x="1890424" y="886968"/>
            <a:ext cx="2134838" cy="1417320"/>
          </a:xfrm>
          <a:prstGeom prst="rect">
            <a:avLst/>
          </a:prstGeom>
        </p:spPr>
      </p:pic>
      <p:sp>
        <p:nvSpPr>
          <p:cNvPr id="4" name="TextBox 3"/>
          <p:cNvSpPr txBox="1"/>
          <p:nvPr/>
        </p:nvSpPr>
        <p:spPr>
          <a:xfrm>
            <a:off x="365760" y="2660904"/>
            <a:ext cx="4206240" cy="457200"/>
          </a:xfrm>
          <a:prstGeom prst="rect">
            <a:avLst/>
          </a:prstGeom>
          <a:noFill/>
        </p:spPr>
        <p:txBody>
          <a:bodyPr wrap="square" anchor="ctr">
            <a:spAutoFit/>
          </a:bodyPr>
          <a:lstStyle/>
          <a:p>
            <a:pPr algn="ctr"/>
            <a:r>
              <a:rPr sz="2400" b="1">
                <a:solidFill>
                  <a:srgbClr val="FF5D5D"/>
                </a:solidFill>
                <a:latin typeface="Arial Rounded MT Bold"/>
              </a:rPr>
              <a:t>handle</a:t>
            </a:r>
          </a:p>
        </p:txBody>
      </p:sp>
      <p:pic>
        <p:nvPicPr>
          <p:cNvPr id="5" name="Picture 4" descr="spout_t.png"/>
          <p:cNvPicPr>
            <a:picLocks noChangeAspect="1"/>
          </p:cNvPicPr>
          <p:nvPr/>
        </p:nvPicPr>
        <p:blipFill>
          <a:blip r:embed="rId4"/>
          <a:stretch>
            <a:fillRect/>
          </a:stretch>
        </p:blipFill>
        <p:spPr>
          <a:xfrm>
            <a:off x="4973215" y="658368"/>
            <a:ext cx="1159242" cy="1874519"/>
          </a:xfrm>
          <a:prstGeom prst="rect">
            <a:avLst/>
          </a:prstGeom>
        </p:spPr>
      </p:pic>
      <p:pic>
        <p:nvPicPr>
          <p:cNvPr id="6" name="Picture 5" descr="teapot2_t.png"/>
          <p:cNvPicPr>
            <a:picLocks noChangeAspect="1"/>
          </p:cNvPicPr>
          <p:nvPr/>
        </p:nvPicPr>
        <p:blipFill>
          <a:blip r:embed="rId3"/>
          <a:stretch>
            <a:fillRect/>
          </a:stretch>
        </p:blipFill>
        <p:spPr>
          <a:xfrm>
            <a:off x="6242186" y="886968"/>
            <a:ext cx="2134838" cy="1417320"/>
          </a:xfrm>
          <a:prstGeom prst="rect">
            <a:avLst/>
          </a:prstGeom>
        </p:spPr>
      </p:pic>
      <p:sp>
        <p:nvSpPr>
          <p:cNvPr id="7" name="TextBox 6"/>
          <p:cNvSpPr txBox="1"/>
          <p:nvPr/>
        </p:nvSpPr>
        <p:spPr>
          <a:xfrm>
            <a:off x="4572000" y="2660904"/>
            <a:ext cx="4206240" cy="457200"/>
          </a:xfrm>
          <a:prstGeom prst="rect">
            <a:avLst/>
          </a:prstGeom>
          <a:noFill/>
        </p:spPr>
        <p:txBody>
          <a:bodyPr wrap="square" anchor="ctr">
            <a:spAutoFit/>
          </a:bodyPr>
          <a:lstStyle/>
          <a:p>
            <a:pPr algn="ctr"/>
            <a:r>
              <a:rPr sz="2400" b="1">
                <a:solidFill>
                  <a:srgbClr val="2E7DD2"/>
                </a:solidFill>
                <a:latin typeface="Arial Rounded MT Bold"/>
              </a:rPr>
              <a:t>spout</a:t>
            </a:r>
          </a:p>
        </p:txBody>
      </p:sp>
      <p:sp>
        <p:nvSpPr>
          <p:cNvPr id="8" name="TextBox 7"/>
          <p:cNvSpPr txBox="1"/>
          <p:nvPr/>
        </p:nvSpPr>
        <p:spPr>
          <a:xfrm>
            <a:off x="365760" y="3520440"/>
            <a:ext cx="8412480" cy="914400"/>
          </a:xfrm>
          <a:prstGeom prst="rect">
            <a:avLst/>
          </a:prstGeom>
          <a:noFill/>
        </p:spPr>
        <p:txBody>
          <a:bodyPr wrap="square" anchor="ctr">
            <a:spAutoFit/>
          </a:bodyPr>
          <a:lstStyle/>
          <a:p>
            <a:pPr algn="ctr"/>
            <a:r>
              <a:rPr sz="3200" b="1">
                <a:solidFill>
                  <a:srgbClr val="241F4E"/>
                </a:solidFill>
                <a:latin typeface="Arial Rounded MT Bold"/>
              </a:rPr>
              <a:t>Here is my </a:t>
            </a:r>
            <a:r>
              <a:rPr sz="3200" b="1">
                <a:solidFill>
                  <a:srgbClr val="FF5D5D"/>
                </a:solidFill>
                <a:latin typeface="Arial Rounded MT Bold"/>
              </a:rPr>
              <a:t>handle</a:t>
            </a:r>
            <a:r>
              <a:rPr sz="3200" b="1">
                <a:solidFill>
                  <a:srgbClr val="241F4E"/>
                </a:solidFill>
                <a:latin typeface="Arial Rounded MT Bold"/>
              </a:rPr>
              <a:t>, here is my </a:t>
            </a:r>
            <a:r>
              <a:rPr sz="3200" b="1">
                <a:solidFill>
                  <a:srgbClr val="2E7DD2"/>
                </a:solidFill>
                <a:latin typeface="Arial Rounded MT Bold"/>
              </a:rPr>
              <a:t>spout</a:t>
            </a:r>
            <a:r>
              <a:rPr sz="3200" b="1">
                <a:solidFill>
                  <a:srgbClr val="241F4E"/>
                </a:solidFill>
                <a:latin typeface="Arial Rounded MT Bold"/>
              </a:rPr>
              <a: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9EF"/>
        </a:solidFill>
        <a:effectLst/>
      </p:bgPr>
    </p:bg>
    <p:spTree>
      <p:nvGrpSpPr>
        <p:cNvPr id="1" name=""/>
        <p:cNvGrpSpPr/>
        <p:nvPr/>
      </p:nvGrpSpPr>
      <p:grpSpPr/>
      <p:pic>
        <p:nvPicPr>
          <p:cNvPr id="2" name="Picture 1" descr="kettle_t.png"/>
          <p:cNvPicPr>
            <a:picLocks noChangeAspect="1"/>
          </p:cNvPicPr>
          <p:nvPr/>
        </p:nvPicPr>
        <p:blipFill>
          <a:blip r:embed="rId2"/>
          <a:stretch>
            <a:fillRect/>
          </a:stretch>
        </p:blipFill>
        <p:spPr>
          <a:xfrm>
            <a:off x="2322395" y="566928"/>
            <a:ext cx="2030328" cy="2057400"/>
          </a:xfrm>
          <a:prstGeom prst="rect">
            <a:avLst/>
          </a:prstGeom>
        </p:spPr>
      </p:pic>
      <p:sp>
        <p:nvSpPr>
          <p:cNvPr id="3" name="TextBox 2"/>
          <p:cNvSpPr txBox="1"/>
          <p:nvPr/>
        </p:nvSpPr>
        <p:spPr>
          <a:xfrm>
            <a:off x="2103120" y="2660904"/>
            <a:ext cx="2468880" cy="457200"/>
          </a:xfrm>
          <a:prstGeom prst="rect">
            <a:avLst/>
          </a:prstGeom>
          <a:noFill/>
        </p:spPr>
        <p:txBody>
          <a:bodyPr wrap="square" anchor="ctr">
            <a:spAutoFit/>
          </a:bodyPr>
          <a:lstStyle/>
          <a:p>
            <a:pPr algn="ctr"/>
            <a:r>
              <a:rPr sz="2400" b="1">
                <a:solidFill>
                  <a:srgbClr val="FF5D5D"/>
                </a:solidFill>
                <a:latin typeface="Arial Rounded MT Bold"/>
              </a:rPr>
              <a:t>steamed</a:t>
            </a:r>
          </a:p>
        </p:txBody>
      </p:sp>
      <p:pic>
        <p:nvPicPr>
          <p:cNvPr id="4" name="Picture 3" descr="shout_t.png"/>
          <p:cNvPicPr>
            <a:picLocks noChangeAspect="1"/>
          </p:cNvPicPr>
          <p:nvPr/>
        </p:nvPicPr>
        <p:blipFill>
          <a:blip r:embed="rId3"/>
          <a:stretch>
            <a:fillRect/>
          </a:stretch>
        </p:blipFill>
        <p:spPr>
          <a:xfrm>
            <a:off x="5321868" y="566928"/>
            <a:ext cx="969143" cy="2057400"/>
          </a:xfrm>
          <a:prstGeom prst="rect">
            <a:avLst/>
          </a:prstGeom>
        </p:spPr>
      </p:pic>
      <p:sp>
        <p:nvSpPr>
          <p:cNvPr id="5" name="TextBox 4"/>
          <p:cNvSpPr txBox="1"/>
          <p:nvPr/>
        </p:nvSpPr>
        <p:spPr>
          <a:xfrm>
            <a:off x="4572000" y="2660904"/>
            <a:ext cx="2468880" cy="457200"/>
          </a:xfrm>
          <a:prstGeom prst="rect">
            <a:avLst/>
          </a:prstGeom>
          <a:noFill/>
        </p:spPr>
        <p:txBody>
          <a:bodyPr wrap="square" anchor="ctr">
            <a:spAutoFit/>
          </a:bodyPr>
          <a:lstStyle/>
          <a:p>
            <a:pPr algn="ctr"/>
            <a:r>
              <a:rPr sz="2400" b="1">
                <a:solidFill>
                  <a:srgbClr val="2E7DD2"/>
                </a:solidFill>
                <a:latin typeface="Arial Rounded MT Bold"/>
              </a:rPr>
              <a:t>shout</a:t>
            </a:r>
          </a:p>
        </p:txBody>
      </p:sp>
      <p:sp>
        <p:nvSpPr>
          <p:cNvPr id="6" name="TextBox 5"/>
          <p:cNvSpPr txBox="1"/>
          <p:nvPr/>
        </p:nvSpPr>
        <p:spPr>
          <a:xfrm>
            <a:off x="365760" y="3520440"/>
            <a:ext cx="8412480" cy="914400"/>
          </a:xfrm>
          <a:prstGeom prst="rect">
            <a:avLst/>
          </a:prstGeom>
          <a:noFill/>
        </p:spPr>
        <p:txBody>
          <a:bodyPr wrap="square" anchor="ctr">
            <a:spAutoFit/>
          </a:bodyPr>
          <a:lstStyle/>
          <a:p>
            <a:pPr algn="ctr"/>
            <a:r>
              <a:rPr sz="3200" b="1">
                <a:solidFill>
                  <a:srgbClr val="241F4E"/>
                </a:solidFill>
                <a:latin typeface="Arial Rounded MT Bold"/>
              </a:rPr>
              <a:t>When I get all </a:t>
            </a:r>
            <a:r>
              <a:rPr sz="3200" b="1">
                <a:solidFill>
                  <a:srgbClr val="FF5D5D"/>
                </a:solidFill>
                <a:latin typeface="Arial Rounded MT Bold"/>
              </a:rPr>
              <a:t>steamed</a:t>
            </a:r>
            <a:r>
              <a:rPr sz="3200" b="1">
                <a:solidFill>
                  <a:srgbClr val="241F4E"/>
                </a:solidFill>
                <a:latin typeface="Arial Rounded MT Bold"/>
              </a:rPr>
              <a:t> up, hear me </a:t>
            </a:r>
            <a:r>
              <a:rPr sz="3200" b="1">
                <a:solidFill>
                  <a:srgbClr val="2E7DD2"/>
                </a:solidFill>
                <a:latin typeface="Arial Rounded MT Bold"/>
              </a:rPr>
              <a:t>shout</a:t>
            </a:r>
            <a:r>
              <a:rPr sz="3200" b="1">
                <a:solidFill>
                  <a:srgbClr val="241F4E"/>
                </a:solidFill>
                <a:latin typeface="Arial Rounded MT Bold"/>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696</Words>
  <Application>Microsoft Macintosh PowerPoint</Application>
  <PresentationFormat>On-screen Show (16:9)</PresentationFormat>
  <Paragraphs>52</Paragraphs>
  <Slides>6</Slides>
  <Notes>6</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2</cp:revision>
  <dcterms:created xsi:type="dcterms:W3CDTF">2026-06-12T20:43:29Z</dcterms:created>
  <dcterms:modified xsi:type="dcterms:W3CDTF">2026-06-26T00:41:14Z</dcterms:modified>
</cp:coreProperties>
</file>