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Big energy. 'You know Magic E with a — cap becomes cape. But Magic E works on EVERY vowel! Ready to push further?'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Read line 1 together: 'I HID the key.' Short i — ih. 'Now watch — add Magic E…' Class reads: 'The keys HIDE here!' i says its NAME. Circle: 'HID — yesterday. HIDE — every day. Where do you hide your keys?' Elicit: the bag, the pocket.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Mime hopping. Class reads: 'HOP like a rabbit!' Short o — ah. 'Add Magic E…' 'I HOPE you come.' o says its name — OH! Circle: 'Do rabbits hope? No! Rabbits HOP. Do I hop? No! I HOPE you come to class!'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Mime cutting with scissors. 'CUT the paper.' Short u — uh. 'Add Magic E…' 'A CUTE baby!' u says its name — YOO! Circle: 'Do we cut the baby? NO! The baby is CUTE!' Laugh beat.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'Magic E is everywhere — on real signs!' Read card 1: 'We RIDE the bus.' Card 2: 'Big SALE today!' Circle: 'Where do you see SALE? The store! Where do you RIDE? The bus, the train.'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Read both cards: 'Nice BIKE! Nice CAKE!' i says its name, a says its name. Circle: 'Is the cake nice? Yes! Is it a bike? No — a CAKE!'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Celebrate. 'Big sale today! Nice bike! You can say it — and READ it.' Homework beat: 'Find ONE Magic E word today — a sign, a menu. Tell me tomorrow.'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>
                <a:solidFill>
                  <a:srgbClr val="241F4E"/>
                </a:solidFill>
                <a:latin typeface="Arial Rounded MT Bold"/>
              </a:rPr>
              <a:t>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1488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FF5D5D"/>
                </a:solidFill>
                <a:latin typeface="Arial Rounded MT Bold"/>
              </a:rPr>
              <a:t>Push Further!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5468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The Magic E works on EVERY vowel!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55264" y="3886200"/>
            <a:ext cx="2633472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Extra challenge!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47472" y="960120"/>
            <a:ext cx="2834640" cy="32004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47472" y="1508760"/>
            <a:ext cx="283464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>
                <a:solidFill>
                  <a:srgbClr val="241F4E"/>
                </a:solidFill>
                <a:latin typeface="Arial Rounded MT Bold"/>
              </a:rPr>
              <a:t>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23444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short i  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691640"/>
            <a:ext cx="5257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500" b="1">
                <a:solidFill>
                  <a:srgbClr val="241F4E"/>
                </a:solidFill>
                <a:latin typeface="Arial Rounded MT Bold"/>
              </a:rPr>
              <a:t>I </a:t>
            </a:r>
            <a:r>
              <a:rPr sz="2500" b="1">
                <a:solidFill>
                  <a:srgbClr val="FF5D5D"/>
                </a:solidFill>
                <a:latin typeface="Arial Rounded MT Bold"/>
              </a:rPr>
              <a:t>HID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the key.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6974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Add Magic E!  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154680"/>
            <a:ext cx="5257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700" b="1">
                <a:solidFill>
                  <a:srgbClr val="241F4E"/>
                </a:solidFill>
                <a:latin typeface="Arial Rounded MT Bold"/>
              </a:rPr>
              <a:t>The keys </a:t>
            </a:r>
            <a:r>
              <a:rPr sz="2700" b="1">
                <a:solidFill>
                  <a:srgbClr val="FF5D5D"/>
                </a:solidFill>
                <a:latin typeface="Arial Rounded MT Bold"/>
              </a:rPr>
              <a:t>HIDE</a:t>
            </a:r>
            <a:r>
              <a:rPr sz="2700" b="1">
                <a:solidFill>
                  <a:srgbClr val="241F4E"/>
                </a:solidFill>
                <a:latin typeface="Arial Rounded MT Bold"/>
              </a:rPr>
              <a:t> here!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66160" y="4069080"/>
            <a:ext cx="5257800" cy="50292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FFD23F"/>
                </a:solidFill>
                <a:latin typeface="Arial Rounded MT Bold"/>
              </a:rPr>
              <a:t>i says its name: hid → hide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47472" y="960120"/>
            <a:ext cx="2834640" cy="32004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47472" y="1508760"/>
            <a:ext cx="283464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>
                <a:solidFill>
                  <a:srgbClr val="241F4E"/>
                </a:solidFill>
                <a:latin typeface="Arial Rounded MT Bold"/>
              </a:rPr>
              <a:t>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23444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short o  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691640"/>
            <a:ext cx="5257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500" b="1">
                <a:solidFill>
                  <a:srgbClr val="FF5D5D"/>
                </a:solidFill>
                <a:latin typeface="Arial Rounded MT Bold"/>
              </a:rPr>
              <a:t>HOP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like a rabbit!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6974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Add Magic E!  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154680"/>
            <a:ext cx="5257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700" b="1">
                <a:solidFill>
                  <a:srgbClr val="241F4E"/>
                </a:solidFill>
                <a:latin typeface="Arial Rounded MT Bold"/>
              </a:rPr>
              <a:t>I </a:t>
            </a:r>
            <a:r>
              <a:rPr sz="2700" b="1">
                <a:solidFill>
                  <a:srgbClr val="FF5D5D"/>
                </a:solidFill>
                <a:latin typeface="Arial Rounded MT Bold"/>
              </a:rPr>
              <a:t>HOPE</a:t>
            </a:r>
            <a:r>
              <a:rPr sz="2700" b="1">
                <a:solidFill>
                  <a:srgbClr val="241F4E"/>
                </a:solidFill>
                <a:latin typeface="Arial Rounded MT Bold"/>
              </a:rPr>
              <a:t> you come.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66160" y="4069080"/>
            <a:ext cx="5257800" cy="50292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FFD23F"/>
                </a:solidFill>
                <a:latin typeface="Arial Rounded MT Bold"/>
              </a:rPr>
              <a:t>o says its name: hop → hope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47472" y="960120"/>
            <a:ext cx="2834640" cy="32004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47472" y="1508760"/>
            <a:ext cx="283464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>
                <a:solidFill>
                  <a:srgbClr val="241F4E"/>
                </a:solidFill>
                <a:latin typeface="Arial Rounded MT Bold"/>
              </a:rPr>
              <a:t>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23444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short u  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691640"/>
            <a:ext cx="5257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500" b="1">
                <a:solidFill>
                  <a:srgbClr val="FF5D5D"/>
                </a:solidFill>
                <a:latin typeface="Arial Rounded MT Bold"/>
              </a:rPr>
              <a:t>CUT</a:t>
            </a:r>
            <a:r>
              <a:rPr sz="2500" b="1">
                <a:solidFill>
                  <a:srgbClr val="241F4E"/>
                </a:solidFill>
                <a:latin typeface="Arial Rounded MT Bold"/>
              </a:rPr>
              <a:t> the paper.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6974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Add Magic E!  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154680"/>
            <a:ext cx="5257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700" b="1">
                <a:solidFill>
                  <a:srgbClr val="241F4E"/>
                </a:solidFill>
                <a:latin typeface="Arial Rounded MT Bold"/>
              </a:rPr>
              <a:t>A </a:t>
            </a:r>
            <a:r>
              <a:rPr sz="2700" b="1">
                <a:solidFill>
                  <a:srgbClr val="FF5D5D"/>
                </a:solidFill>
                <a:latin typeface="Arial Rounded MT Bold"/>
              </a:rPr>
              <a:t>CUTE</a:t>
            </a:r>
            <a:r>
              <a:rPr sz="2700" b="1">
                <a:solidFill>
                  <a:srgbClr val="241F4E"/>
                </a:solidFill>
                <a:latin typeface="Arial Rounded MT Bold"/>
              </a:rPr>
              <a:t> baby!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66160" y="4069080"/>
            <a:ext cx="5257800" cy="50292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FFD23F"/>
                </a:solidFill>
                <a:latin typeface="Arial Rounded MT Bold"/>
              </a:rPr>
              <a:t>u says its name: cut → cute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Look around you  👀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We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RIDE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 the bus.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🏷️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Big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SALE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 today!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49524" y="4297680"/>
            <a:ext cx="3044952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Magic E on real signs!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Say the name!  🗣️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Nice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BIKE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Nice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CAKE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!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44368" y="4297680"/>
            <a:ext cx="3255264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i and a say their names!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>
                <a:solidFill>
                  <a:srgbClr val="241F4E"/>
                </a:solidFill>
                <a:latin typeface="Arial Rounded MT Bold"/>
              </a:rPr>
              <a:t>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1488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FF5D5D"/>
                </a:solidFill>
                <a:latin typeface="Arial Rounded MT Bold"/>
              </a:rPr>
              <a:t>Say it like a native!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0175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“Big sale today!”  ·  “Nice bike!”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00400" y="3886200"/>
            <a:ext cx="2743200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Use it today! 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