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66" r:id="rId2"/>
    <p:sldId id="317" r:id="rId3"/>
    <p:sldId id="318" r:id="rId4"/>
    <p:sldId id="267" r:id="rId5"/>
    <p:sldId id="268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296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8"/>
  </p:normalViewPr>
  <p:slideViewPr>
    <p:cSldViewPr snapToGrid="0" snapToObjects="1">
      <p:cViewPr varScale="1">
        <p:scale>
          <a:sx n="151" d="100"/>
          <a:sy n="151" d="100"/>
        </p:scale>
        <p:origin x="10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783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Good morning! Clap every letter with me, A to Z. Ready?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Yesterday: tricky sounds. Today: the schwa. Missed a day? We'll do all of yesterday again,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Here's everything from yesterday. Let's run through it all, quickly.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You did all of yesterday — TH, B/V/W, CH/SH, S/Z, cup/cop. Today: the laziest sound in English, the schwa. Let's go!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☀️ Good morning! Clap the alphabet!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Stand up! Big voice, big claps!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026664" y="3429000"/>
            <a:ext cx="3090672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3026664" y="3429000"/>
            <a:ext cx="3090672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Chant it with me! 👏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11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312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13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314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the letter o</a:t>
            </a:r>
          </a:p>
        </p:txBody>
      </p:sp>
      <p:sp>
        <p:nvSpPr>
          <p:cNvPr id="1315" name="TextBox 6"/>
          <p:cNvSpPr txBox="1"/>
          <p:nvPr/>
        </p:nvSpPr>
        <p:spPr>
          <a:xfrm>
            <a:off x="4572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FF5D5D"/>
                </a:solidFill>
                <a:latin typeface="Arial Rounded MT Bold"/>
              </a:rPr>
              <a:t>🔴 SHORT   /ɑ/</a:t>
            </a:r>
          </a:p>
        </p:txBody>
      </p:sp>
      <p:sp>
        <p:nvSpPr>
          <p:cNvPr id="1316" name="TextBox 7"/>
          <p:cNvSpPr txBox="1"/>
          <p:nvPr/>
        </p:nvSpPr>
        <p:spPr>
          <a:xfrm>
            <a:off x="45720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2E7DD2"/>
                </a:solidFill>
                <a:latin typeface="Arial Rounded MT Bold"/>
              </a:rPr>
              <a:t>🔵 LONG   /oʊ/</a:t>
            </a:r>
          </a:p>
        </p:txBody>
      </p:sp>
      <p:sp>
        <p:nvSpPr>
          <p:cNvPr id="1317" name="TextBox 8"/>
          <p:cNvSpPr txBox="1"/>
          <p:nvPr/>
        </p:nvSpPr>
        <p:spPr>
          <a:xfrm>
            <a:off x="4572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🐙</a:t>
            </a:r>
          </a:p>
        </p:txBody>
      </p:sp>
      <p:sp>
        <p:nvSpPr>
          <p:cNvPr id="1318" name="TextBox 9"/>
          <p:cNvSpPr txBox="1"/>
          <p:nvPr/>
        </p:nvSpPr>
        <p:spPr>
          <a:xfrm>
            <a:off x="45720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⛵</a:t>
            </a:r>
          </a:p>
        </p:txBody>
      </p:sp>
      <p:sp>
        <p:nvSpPr>
          <p:cNvPr id="1319" name="TextBox 10"/>
          <p:cNvSpPr txBox="1"/>
          <p:nvPr/>
        </p:nvSpPr>
        <p:spPr>
          <a:xfrm>
            <a:off x="4572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octopus</a:t>
            </a:r>
          </a:p>
        </p:txBody>
      </p:sp>
      <p:sp>
        <p:nvSpPr>
          <p:cNvPr id="1320" name="TextBox 11"/>
          <p:cNvSpPr txBox="1"/>
          <p:nvPr/>
        </p:nvSpPr>
        <p:spPr>
          <a:xfrm>
            <a:off x="45720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2E7DD2"/>
                </a:solidFill>
                <a:latin typeface="Arial Rounded MT Bold"/>
              </a:rPr>
              <a:t>boat</a:t>
            </a:r>
          </a:p>
        </p:txBody>
      </p:sp>
      <p:sp>
        <p:nvSpPr>
          <p:cNvPr id="1321" name="TextBox 12"/>
          <p:cNvSpPr txBox="1"/>
          <p:nvPr/>
        </p:nvSpPr>
        <p:spPr>
          <a:xfrm>
            <a:off x="4572000" y="3703320"/>
            <a:ext cx="4114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2E7DD2"/>
                </a:solidFill>
                <a:latin typeface="Arial Rounded MT Bold"/>
              </a:rPr>
              <a:t>says its name: “O”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24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325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26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327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the letter u</a:t>
            </a:r>
          </a:p>
        </p:txBody>
      </p:sp>
      <p:sp>
        <p:nvSpPr>
          <p:cNvPr id="1328" name="TextBox 6"/>
          <p:cNvSpPr txBox="1"/>
          <p:nvPr/>
        </p:nvSpPr>
        <p:spPr>
          <a:xfrm>
            <a:off x="4572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FF5D5D"/>
                </a:solidFill>
                <a:latin typeface="Arial Rounded MT Bold"/>
              </a:rPr>
              <a:t>🔴 SHORT   /ʌ/</a:t>
            </a:r>
          </a:p>
        </p:txBody>
      </p:sp>
      <p:sp>
        <p:nvSpPr>
          <p:cNvPr id="1329" name="TextBox 7"/>
          <p:cNvSpPr txBox="1"/>
          <p:nvPr/>
        </p:nvSpPr>
        <p:spPr>
          <a:xfrm>
            <a:off x="45720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2E7DD2"/>
                </a:solidFill>
                <a:latin typeface="Arial Rounded MT Bold"/>
              </a:rPr>
              <a:t>🔵 LONG   /juː/</a:t>
            </a:r>
          </a:p>
        </p:txBody>
      </p:sp>
      <p:sp>
        <p:nvSpPr>
          <p:cNvPr id="1330" name="TextBox 8"/>
          <p:cNvSpPr txBox="1"/>
          <p:nvPr/>
        </p:nvSpPr>
        <p:spPr>
          <a:xfrm>
            <a:off x="4572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☂️</a:t>
            </a:r>
          </a:p>
        </p:txBody>
      </p:sp>
      <p:sp>
        <p:nvSpPr>
          <p:cNvPr id="1331" name="TextBox 9"/>
          <p:cNvSpPr txBox="1"/>
          <p:nvPr/>
        </p:nvSpPr>
        <p:spPr>
          <a:xfrm>
            <a:off x="45720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🦄</a:t>
            </a:r>
          </a:p>
        </p:txBody>
      </p:sp>
      <p:sp>
        <p:nvSpPr>
          <p:cNvPr id="1332" name="TextBox 10"/>
          <p:cNvSpPr txBox="1"/>
          <p:nvPr/>
        </p:nvSpPr>
        <p:spPr>
          <a:xfrm>
            <a:off x="4572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umbrella</a:t>
            </a:r>
          </a:p>
        </p:txBody>
      </p:sp>
      <p:sp>
        <p:nvSpPr>
          <p:cNvPr id="1333" name="TextBox 11"/>
          <p:cNvSpPr txBox="1"/>
          <p:nvPr/>
        </p:nvSpPr>
        <p:spPr>
          <a:xfrm>
            <a:off x="45720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2E7DD2"/>
                </a:solidFill>
                <a:latin typeface="Arial Rounded MT Bold"/>
              </a:rPr>
              <a:t>unicorn</a:t>
            </a:r>
          </a:p>
        </p:txBody>
      </p:sp>
      <p:sp>
        <p:nvSpPr>
          <p:cNvPr id="1334" name="TextBox 12"/>
          <p:cNvSpPr txBox="1"/>
          <p:nvPr/>
        </p:nvSpPr>
        <p:spPr>
          <a:xfrm>
            <a:off x="4572000" y="3703320"/>
            <a:ext cx="4114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2E7DD2"/>
                </a:solidFill>
                <a:latin typeface="Arial Rounded MT Bold"/>
              </a:rPr>
              <a:t>says its name: “U”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37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338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39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REVIEW</a:t>
            </a:r>
          </a:p>
        </p:txBody>
      </p:sp>
      <p:sp>
        <p:nvSpPr>
          <p:cNvPr id="1340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⭐ Every vowel — short and long!</a:t>
            </a:r>
          </a:p>
        </p:txBody>
      </p:sp>
      <p:sp>
        <p:nvSpPr>
          <p:cNvPr id="1341" name="TextBox 6"/>
          <p:cNvSpPr txBox="1"/>
          <p:nvPr/>
        </p:nvSpPr>
        <p:spPr>
          <a:xfrm>
            <a:off x="1554480" y="1417320"/>
            <a:ext cx="7040880" cy="1862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300" b="1" dirty="0">
                <a:solidFill>
                  <a:srgbClr val="241F4E"/>
                </a:solidFill>
                <a:latin typeface="Arial Rounded MT Bold"/>
              </a:rPr>
              <a:t>a   </a:t>
            </a:r>
            <a:r>
              <a:rPr sz="2300" b="1" dirty="0">
                <a:solidFill>
                  <a:srgbClr val="FF5D5D"/>
                </a:solidFill>
                <a:latin typeface="Arial Rounded MT Bold"/>
              </a:rPr>
              <a:t>🍎 apple</a:t>
            </a:r>
            <a:r>
              <a:rPr sz="2300" b="1" dirty="0">
                <a:solidFill>
                  <a:srgbClr val="241F4E"/>
                </a:solidFill>
                <a:latin typeface="Arial Rounded MT Bold"/>
              </a:rPr>
              <a:t>   →   </a:t>
            </a:r>
            <a:r>
              <a:rPr sz="2300" b="1" dirty="0">
                <a:solidFill>
                  <a:srgbClr val="2E7DD2"/>
                </a:solidFill>
                <a:latin typeface="Arial Rounded MT Bold"/>
              </a:rPr>
              <a:t>🍰 cake</a:t>
            </a:r>
          </a:p>
          <a:p>
            <a:pPr algn="ctr"/>
            <a:r>
              <a:rPr sz="2300" b="1" dirty="0">
                <a:solidFill>
                  <a:srgbClr val="241F4E"/>
                </a:solidFill>
                <a:latin typeface="Arial Rounded MT Bold"/>
              </a:rPr>
              <a:t>e   </a:t>
            </a:r>
            <a:r>
              <a:rPr sz="2300" b="1" dirty="0">
                <a:solidFill>
                  <a:srgbClr val="FF5D5D"/>
                </a:solidFill>
                <a:latin typeface="Arial Rounded MT Bold"/>
              </a:rPr>
              <a:t>🥚 egg</a:t>
            </a:r>
            <a:r>
              <a:rPr sz="2300" b="1" dirty="0">
                <a:solidFill>
                  <a:srgbClr val="241F4E"/>
                </a:solidFill>
                <a:latin typeface="Arial Rounded MT Bold"/>
              </a:rPr>
              <a:t>   →   </a:t>
            </a:r>
            <a:r>
              <a:rPr sz="2300" b="1" dirty="0">
                <a:solidFill>
                  <a:srgbClr val="2E7DD2"/>
                </a:solidFill>
                <a:latin typeface="Arial Rounded MT Bold"/>
              </a:rPr>
              <a:t>🐝 bee</a:t>
            </a:r>
          </a:p>
          <a:p>
            <a:pPr algn="ctr"/>
            <a:r>
              <a:rPr lang="en-US" sz="2300" b="1" dirty="0" err="1">
                <a:solidFill>
                  <a:srgbClr val="241F4E"/>
                </a:solidFill>
                <a:latin typeface="Arial Rounded MT Bold"/>
              </a:rPr>
              <a:t>i</a:t>
            </a:r>
            <a:r>
              <a:rPr sz="2300" b="1" dirty="0">
                <a:solidFill>
                  <a:srgbClr val="241F4E"/>
                </a:solidFill>
                <a:latin typeface="Arial Rounded MT Bold"/>
              </a:rPr>
              <a:t>   </a:t>
            </a:r>
            <a:r>
              <a:rPr sz="2300" b="1" dirty="0">
                <a:solidFill>
                  <a:srgbClr val="FF5D5D"/>
                </a:solidFill>
                <a:latin typeface="Arial Rounded MT Bold"/>
              </a:rPr>
              <a:t>🐛 insect</a:t>
            </a:r>
            <a:r>
              <a:rPr sz="2300" b="1" dirty="0">
                <a:solidFill>
                  <a:srgbClr val="241F4E"/>
                </a:solidFill>
                <a:latin typeface="Arial Rounded MT Bold"/>
              </a:rPr>
              <a:t>   →   </a:t>
            </a:r>
            <a:r>
              <a:rPr sz="2300" b="1" dirty="0">
                <a:solidFill>
                  <a:srgbClr val="2E7DD2"/>
                </a:solidFill>
                <a:latin typeface="Arial Rounded MT Bold"/>
              </a:rPr>
              <a:t>🪁 kite</a:t>
            </a:r>
          </a:p>
          <a:p>
            <a:pPr algn="ctr"/>
            <a:r>
              <a:rPr sz="2300" b="1" dirty="0">
                <a:solidFill>
                  <a:srgbClr val="241F4E"/>
                </a:solidFill>
                <a:latin typeface="Arial Rounded MT Bold"/>
              </a:rPr>
              <a:t>o   </a:t>
            </a:r>
            <a:r>
              <a:rPr sz="2300" b="1" dirty="0">
                <a:solidFill>
                  <a:srgbClr val="FF5D5D"/>
                </a:solidFill>
                <a:latin typeface="Arial Rounded MT Bold"/>
              </a:rPr>
              <a:t>🐙 octopus</a:t>
            </a:r>
            <a:r>
              <a:rPr sz="2300" b="1" dirty="0">
                <a:solidFill>
                  <a:srgbClr val="241F4E"/>
                </a:solidFill>
                <a:latin typeface="Arial Rounded MT Bold"/>
              </a:rPr>
              <a:t>   →   </a:t>
            </a:r>
            <a:r>
              <a:rPr sz="2300" b="1" dirty="0">
                <a:solidFill>
                  <a:srgbClr val="2E7DD2"/>
                </a:solidFill>
                <a:latin typeface="Arial Rounded MT Bold"/>
              </a:rPr>
              <a:t>⛵ boat</a:t>
            </a:r>
          </a:p>
          <a:p>
            <a:pPr algn="ctr"/>
            <a:r>
              <a:rPr sz="2300" b="1" dirty="0">
                <a:solidFill>
                  <a:srgbClr val="241F4E"/>
                </a:solidFill>
                <a:latin typeface="Arial Rounded MT Bold"/>
              </a:rPr>
              <a:t>u   </a:t>
            </a:r>
            <a:r>
              <a:rPr sz="2300" b="1" dirty="0">
                <a:solidFill>
                  <a:srgbClr val="FF5D5D"/>
                </a:solidFill>
                <a:latin typeface="Arial Rounded MT Bold"/>
              </a:rPr>
              <a:t>☂️ umbrella</a:t>
            </a:r>
            <a:r>
              <a:rPr sz="2300" b="1" dirty="0">
                <a:solidFill>
                  <a:srgbClr val="241F4E"/>
                </a:solidFill>
                <a:latin typeface="Arial Rounded MT Bold"/>
              </a:rPr>
              <a:t>   →   </a:t>
            </a:r>
            <a:r>
              <a:rPr sz="2300" b="1" dirty="0">
                <a:solidFill>
                  <a:srgbClr val="2E7DD2"/>
                </a:solidFill>
                <a:latin typeface="Arial Rounded MT Bold"/>
              </a:rPr>
              <a:t>🦄 unicorn</a:t>
            </a:r>
          </a:p>
        </p:txBody>
      </p:sp>
      <p:sp>
        <p:nvSpPr>
          <p:cNvPr id="1342" name="TextBox 7"/>
          <p:cNvSpPr txBox="1"/>
          <p:nvPr/>
        </p:nvSpPr>
        <p:spPr>
          <a:xfrm>
            <a:off x="1554480" y="4069080"/>
            <a:ext cx="70408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A548A"/>
                </a:solidFill>
                <a:latin typeface="Arial Rounded MT Bold"/>
              </a:rPr>
              <a:t>🔴 short      🔵 long (says its name!)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45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3</a:t>
            </a:r>
            <a:endParaRPr lang="en-US" sz="1800" dirty="0"/>
          </a:p>
        </p:txBody>
      </p:sp>
      <p:sp>
        <p:nvSpPr>
          <p:cNvPr id="1346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47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1348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the gestures</a:t>
            </a:r>
            <a:endParaRPr lang="en-US" sz="3000" dirty="0"/>
          </a:p>
        </p:txBody>
      </p:sp>
      <p:sp>
        <p:nvSpPr>
          <p:cNvPr id="1349" name="Shape 5"/>
          <p:cNvSpPr/>
          <p:nvPr/>
        </p:nvSpPr>
        <p:spPr>
          <a:xfrm>
            <a:off x="640080" y="1783080"/>
            <a:ext cx="3749040" cy="2468880"/>
          </a:xfrm>
          <a:prstGeom prst="roundRect">
            <a:avLst>
              <a:gd name="adj" fmla="val 6667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51" name="Text 7"/>
          <p:cNvSpPr/>
          <p:nvPr/>
        </p:nvSpPr>
        <p:spPr>
          <a:xfrm>
            <a:off x="640080" y="320040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SHORT = pinch!</a:t>
            </a:r>
            <a:endParaRPr lang="en-US" sz="2400" dirty="0"/>
          </a:p>
        </p:txBody>
      </p:sp>
      <p:sp>
        <p:nvSpPr>
          <p:cNvPr id="1352" name="Text 8"/>
          <p:cNvSpPr/>
          <p:nvPr/>
        </p:nvSpPr>
        <p:spPr>
          <a:xfrm>
            <a:off x="640080" y="37490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quick! a!</a:t>
            </a:r>
            <a:endParaRPr lang="en-US" sz="1700" dirty="0"/>
          </a:p>
        </p:txBody>
      </p:sp>
      <p:sp>
        <p:nvSpPr>
          <p:cNvPr id="1353" name="Shape 9"/>
          <p:cNvSpPr/>
          <p:nvPr/>
        </p:nvSpPr>
        <p:spPr>
          <a:xfrm>
            <a:off x="4754880" y="1783080"/>
            <a:ext cx="3749040" cy="2468880"/>
          </a:xfrm>
          <a:prstGeom prst="roundRect">
            <a:avLst>
              <a:gd name="adj" fmla="val 6667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55" name="Text 10"/>
          <p:cNvSpPr/>
          <p:nvPr/>
        </p:nvSpPr>
        <p:spPr>
          <a:xfrm>
            <a:off x="4754880" y="320040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LONG = stretch!</a:t>
            </a:r>
            <a:endParaRPr lang="en-US" sz="2400" dirty="0"/>
          </a:p>
        </p:txBody>
      </p:sp>
      <p:sp>
        <p:nvSpPr>
          <p:cNvPr id="1356" name="Text 11"/>
          <p:cNvSpPr/>
          <p:nvPr/>
        </p:nvSpPr>
        <p:spPr>
          <a:xfrm>
            <a:off x="4754880" y="37490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aaaaaa!</a:t>
            </a:r>
            <a:endParaRPr lang="en-US" sz="1700" dirty="0"/>
          </a:p>
        </p:txBody>
      </p:sp>
      <p:pic>
        <p:nvPicPr>
          <p:cNvPr id="1357" name="Picture 1356" descr="pinch_t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192" y="1874519"/>
            <a:ext cx="1300814" cy="1188720"/>
          </a:xfrm>
          <a:prstGeom prst="rect">
            <a:avLst/>
          </a:prstGeom>
        </p:spPr>
      </p:pic>
      <p:pic>
        <p:nvPicPr>
          <p:cNvPr id="1358" name="Picture 1357" descr="long_banner_t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749" y="1783080"/>
            <a:ext cx="1895301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59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3</a:t>
            </a:r>
            <a:endParaRPr lang="en-US" sz="1800" dirty="0"/>
          </a:p>
        </p:txBody>
      </p:sp>
      <p:sp>
        <p:nvSpPr>
          <p:cNvPr id="1360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61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1362" name="Text 4"/>
          <p:cNvSpPr/>
          <p:nvPr/>
        </p:nvSpPr>
        <p:spPr>
          <a:xfrm>
            <a:off x="0" y="73152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6000" dirty="0"/>
          </a:p>
        </p:txBody>
      </p:sp>
      <p:sp>
        <p:nvSpPr>
          <p:cNvPr id="1363" name="Shape 5"/>
          <p:cNvSpPr/>
          <p:nvPr/>
        </p:nvSpPr>
        <p:spPr>
          <a:xfrm>
            <a:off x="640080" y="1874520"/>
            <a:ext cx="3749040" cy="2377440"/>
          </a:xfrm>
          <a:prstGeom prst="roundRect">
            <a:avLst>
              <a:gd name="adj" fmla="val 6923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64" name="Text 6"/>
          <p:cNvSpPr/>
          <p:nvPr/>
        </p:nvSpPr>
        <p:spPr>
          <a:xfrm>
            <a:off x="640080" y="1691640"/>
            <a:ext cx="37490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0" dirty="0">
                <a:solidFill>
                  <a:srgbClr val="000000"/>
                </a:solidFill>
              </a:rPr>
              <a:t>🍎</a:t>
            </a:r>
            <a:endParaRPr lang="en-US" sz="11000" dirty="0"/>
          </a:p>
        </p:txBody>
      </p:sp>
      <p:sp>
        <p:nvSpPr>
          <p:cNvPr id="1365" name="Text 7"/>
          <p:cNvSpPr/>
          <p:nvPr/>
        </p:nvSpPr>
        <p:spPr>
          <a:xfrm>
            <a:off x="640080" y="352044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✊ apple</a:t>
            </a:r>
            <a:endParaRPr lang="en-US" sz="3000" dirty="0"/>
          </a:p>
        </p:txBody>
      </p:sp>
      <p:sp>
        <p:nvSpPr>
          <p:cNvPr id="1366" name="Shape 8"/>
          <p:cNvSpPr/>
          <p:nvPr/>
        </p:nvSpPr>
        <p:spPr>
          <a:xfrm>
            <a:off x="4754880" y="1874520"/>
            <a:ext cx="3749040" cy="2377440"/>
          </a:xfrm>
          <a:prstGeom prst="roundRect">
            <a:avLst>
              <a:gd name="adj" fmla="val 6923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67" name="Text 9"/>
          <p:cNvSpPr/>
          <p:nvPr/>
        </p:nvSpPr>
        <p:spPr>
          <a:xfrm>
            <a:off x="4754880" y="1691640"/>
            <a:ext cx="37490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0" dirty="0">
                <a:solidFill>
                  <a:srgbClr val="000000"/>
                </a:solidFill>
              </a:rPr>
              <a:t>🍰</a:t>
            </a:r>
            <a:endParaRPr lang="en-US" sz="11000" dirty="0"/>
          </a:p>
        </p:txBody>
      </p:sp>
      <p:sp>
        <p:nvSpPr>
          <p:cNvPr id="1368" name="Text 10"/>
          <p:cNvSpPr/>
          <p:nvPr/>
        </p:nvSpPr>
        <p:spPr>
          <a:xfrm>
            <a:off x="4754880" y="352044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🙆 cake</a:t>
            </a:r>
            <a:endParaRPr lang="en-US" sz="3000" dirty="0"/>
          </a:p>
        </p:txBody>
      </p:sp>
      <p:sp>
        <p:nvSpPr>
          <p:cNvPr id="1369" name="Text 11"/>
          <p:cNvSpPr/>
          <p:nvPr/>
        </p:nvSpPr>
        <p:spPr>
          <a:xfrm>
            <a:off x="0" y="452628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✊ a! a! apple!        🙆 aːːː! cake!</a:t>
            </a:r>
            <a:endParaRPr lang="en-US" sz="1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72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3</a:t>
            </a:r>
            <a:endParaRPr lang="en-US" sz="1800" dirty="0"/>
          </a:p>
        </p:txBody>
      </p:sp>
      <p:sp>
        <p:nvSpPr>
          <p:cNvPr id="1373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74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MAGIC</a:t>
            </a:r>
            <a:endParaRPr lang="en-US" sz="1400" dirty="0"/>
          </a:p>
        </p:txBody>
      </p:sp>
      <p:sp>
        <p:nvSpPr>
          <p:cNvPr id="1375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🪄  the Magic E rule</a:t>
            </a:r>
            <a:endParaRPr lang="en-US" sz="3000" dirty="0"/>
          </a:p>
        </p:txBody>
      </p:sp>
      <p:sp>
        <p:nvSpPr>
          <p:cNvPr id="1376" name="Text 5"/>
          <p:cNvSpPr/>
          <p:nvPr/>
        </p:nvSpPr>
        <p:spPr>
          <a:xfrm>
            <a:off x="0" y="1920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can</a:t>
            </a:r>
            <a:r>
              <a:rPr lang="en-US" sz="6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+  </a:t>
            </a:r>
            <a:r>
              <a:rPr lang="en-US" sz="6000" b="1" dirty="0">
                <a:solidFill>
                  <a:srgbClr val="B8860B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</a:t>
            </a:r>
            <a:r>
              <a:rPr lang="en-US" sz="6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=   </a:t>
            </a:r>
            <a:r>
              <a:rPr lang="en-US" sz="6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</a:t>
            </a:r>
            <a:r>
              <a:rPr lang="en-US" sz="60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r>
              <a:rPr lang="en-US" sz="6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</a:t>
            </a:r>
            <a:r>
              <a:rPr lang="en-US" sz="6000" b="1" dirty="0">
                <a:solidFill>
                  <a:srgbClr val="B8860B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</a:t>
            </a:r>
            <a:endParaRPr lang="en-US" sz="6000" dirty="0"/>
          </a:p>
        </p:txBody>
      </p:sp>
      <p:sp>
        <p:nvSpPr>
          <p:cNvPr id="1377" name="Text 6"/>
          <p:cNvSpPr/>
          <p:nvPr/>
        </p:nvSpPr>
        <p:spPr>
          <a:xfrm>
            <a:off x="0" y="31089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The e is SILENT 🤫 … but it makes  a  say its NAME!</a:t>
            </a:r>
            <a:endParaRPr lang="en-US" sz="2400" dirty="0"/>
          </a:p>
        </p:txBody>
      </p:sp>
      <p:sp>
        <p:nvSpPr>
          <p:cNvPr id="1378" name="Text 7"/>
          <p:cNvSpPr/>
          <p:nvPr/>
        </p:nvSpPr>
        <p:spPr>
          <a:xfrm>
            <a:off x="0" y="393192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can → cane      man → mane      pan → pane      tap → tape</a:t>
            </a:r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81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3</a:t>
            </a:r>
            <a:endParaRPr lang="en-US" sz="1800" dirty="0"/>
          </a:p>
        </p:txBody>
      </p:sp>
      <p:sp>
        <p:nvSpPr>
          <p:cNvPr id="1382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83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384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Short a  or  Long a?</a:t>
            </a:r>
            <a:endParaRPr lang="en-US" sz="3400" dirty="0"/>
          </a:p>
        </p:txBody>
      </p:sp>
      <p:sp>
        <p:nvSpPr>
          <p:cNvPr id="1385" name="Shape 5"/>
          <p:cNvSpPr/>
          <p:nvPr/>
        </p:nvSpPr>
        <p:spPr>
          <a:xfrm>
            <a:off x="640080" y="1965960"/>
            <a:ext cx="3749040" cy="2395728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86" name="Text 6"/>
          <p:cNvSpPr/>
          <p:nvPr/>
        </p:nvSpPr>
        <p:spPr>
          <a:xfrm>
            <a:off x="640080" y="1627632"/>
            <a:ext cx="374904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🥫</a:t>
            </a:r>
            <a:endParaRPr lang="en-US" sz="15000" dirty="0"/>
          </a:p>
        </p:txBody>
      </p:sp>
      <p:sp>
        <p:nvSpPr>
          <p:cNvPr id="1387" name="Text 7"/>
          <p:cNvSpPr/>
          <p:nvPr/>
        </p:nvSpPr>
        <p:spPr>
          <a:xfrm>
            <a:off x="640080" y="36118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can</a:t>
            </a:r>
            <a:endParaRPr lang="en-US" sz="4200" dirty="0"/>
          </a:p>
        </p:txBody>
      </p:sp>
      <p:sp>
        <p:nvSpPr>
          <p:cNvPr id="1388" name="Text 8"/>
          <p:cNvSpPr/>
          <p:nvPr/>
        </p:nvSpPr>
        <p:spPr>
          <a:xfrm>
            <a:off x="640080" y="4114800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SHORT — quick!</a:t>
            </a:r>
            <a:endParaRPr lang="en-US" sz="1400" dirty="0"/>
          </a:p>
        </p:txBody>
      </p:sp>
      <p:sp>
        <p:nvSpPr>
          <p:cNvPr id="1389" name="Shape 9"/>
          <p:cNvSpPr/>
          <p:nvPr/>
        </p:nvSpPr>
        <p:spPr>
          <a:xfrm>
            <a:off x="4754880" y="1965960"/>
            <a:ext cx="3749040" cy="2395728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90" name="Image 0" descr="/sessions/tender-peaceful-tesla/mnt/SUMMER PRONUNCIATION/2026 READY FOR CLASS — 11 DAY SEQUENCE/art/cane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709" y="1664208"/>
            <a:ext cx="1961381" cy="1874520"/>
          </a:xfrm>
          <a:prstGeom prst="rect">
            <a:avLst/>
          </a:prstGeom>
        </p:spPr>
      </p:pic>
      <p:sp>
        <p:nvSpPr>
          <p:cNvPr id="1391" name="Text 10"/>
          <p:cNvSpPr/>
          <p:nvPr/>
        </p:nvSpPr>
        <p:spPr>
          <a:xfrm>
            <a:off x="4754880" y="36118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cane</a:t>
            </a:r>
            <a:endParaRPr lang="en-US" sz="4200" dirty="0"/>
          </a:p>
        </p:txBody>
      </p:sp>
      <p:sp>
        <p:nvSpPr>
          <p:cNvPr id="1392" name="Text 11"/>
          <p:cNvSpPr/>
          <p:nvPr/>
        </p:nvSpPr>
        <p:spPr>
          <a:xfrm>
            <a:off x="4754880" y="4114800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LONG — says its name!</a:t>
            </a:r>
            <a:endParaRPr lang="en-US" sz="1400" dirty="0"/>
          </a:p>
        </p:txBody>
      </p:sp>
      <p:sp>
        <p:nvSpPr>
          <p:cNvPr id="1393" name="Text 12"/>
          <p:cNvSpPr/>
          <p:nvPr/>
        </p:nvSpPr>
        <p:spPr>
          <a:xfrm>
            <a:off x="0" y="45262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🔴 Red = SHORT vowel       🔵 Blue = LONG vowel       (same colors all 11 days!)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96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3</a:t>
            </a:r>
            <a:endParaRPr lang="en-US" sz="1800" dirty="0"/>
          </a:p>
        </p:txBody>
      </p:sp>
      <p:sp>
        <p:nvSpPr>
          <p:cNvPr id="1397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98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399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 Which word do you hear?</a:t>
            </a:r>
            <a:endParaRPr lang="en-US" sz="3000" dirty="0"/>
          </a:p>
        </p:txBody>
      </p:sp>
      <p:sp>
        <p:nvSpPr>
          <p:cNvPr id="1400" name="Shape 5"/>
          <p:cNvSpPr/>
          <p:nvPr/>
        </p:nvSpPr>
        <p:spPr>
          <a:xfrm>
            <a:off x="1463040" y="1572768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01" name="Text 6"/>
          <p:cNvSpPr/>
          <p:nvPr/>
        </p:nvSpPr>
        <p:spPr>
          <a:xfrm>
            <a:off x="1463040" y="1572768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 1  or  2  IN THE CHAT</a:t>
            </a:r>
            <a:endParaRPr lang="en-US" sz="2000" dirty="0"/>
          </a:p>
        </p:txBody>
      </p:sp>
      <p:sp>
        <p:nvSpPr>
          <p:cNvPr id="1402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03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404" name="Text 9"/>
          <p:cNvSpPr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👨</a:t>
            </a:r>
            <a:endParaRPr lang="en-US" sz="10300" dirty="0"/>
          </a:p>
        </p:txBody>
      </p:sp>
      <p:sp>
        <p:nvSpPr>
          <p:cNvPr id="1405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man</a:t>
            </a:r>
            <a:endParaRPr lang="en-US" sz="3600" dirty="0"/>
          </a:p>
        </p:txBody>
      </p:sp>
      <p:sp>
        <p:nvSpPr>
          <p:cNvPr id="1406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07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408" name="Text 13"/>
          <p:cNvSpPr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🦁</a:t>
            </a:r>
            <a:endParaRPr lang="en-US" sz="10300" dirty="0"/>
          </a:p>
        </p:txBody>
      </p:sp>
      <p:sp>
        <p:nvSpPr>
          <p:cNvPr id="1409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mane</a:t>
            </a:r>
            <a:endParaRPr lang="en-US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12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3</a:t>
            </a:r>
            <a:endParaRPr lang="en-US" sz="1800" dirty="0"/>
          </a:p>
        </p:txBody>
      </p:sp>
      <p:sp>
        <p:nvSpPr>
          <p:cNvPr id="1413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14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415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✅  Great ears!</a:t>
            </a:r>
            <a:endParaRPr lang="en-US" sz="3000" dirty="0"/>
          </a:p>
        </p:txBody>
      </p:sp>
      <p:sp>
        <p:nvSpPr>
          <p:cNvPr id="1416" name="Shape 5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763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17" name="Text 6"/>
          <p:cNvSpPr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👨</a:t>
            </a:r>
            <a:endParaRPr lang="en-US" sz="15000" dirty="0"/>
          </a:p>
        </p:txBody>
      </p:sp>
      <p:sp>
        <p:nvSpPr>
          <p:cNvPr id="1418" name="Text 7"/>
          <p:cNvSpPr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man</a:t>
            </a:r>
            <a:endParaRPr lang="en-US" sz="4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21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3</a:t>
            </a:r>
            <a:endParaRPr lang="en-US" sz="1800" dirty="0"/>
          </a:p>
        </p:txBody>
      </p:sp>
      <p:sp>
        <p:nvSpPr>
          <p:cNvPr id="1422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23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REVIEW</a:t>
            </a:r>
            <a:endParaRPr lang="en-US" sz="1400" dirty="0"/>
          </a:p>
        </p:txBody>
      </p:sp>
      <p:sp>
        <p:nvSpPr>
          <p:cNvPr id="1424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 Four magic pairs!</a:t>
            </a:r>
            <a:endParaRPr lang="en-US" sz="3000" dirty="0"/>
          </a:p>
        </p:txBody>
      </p:sp>
      <p:sp>
        <p:nvSpPr>
          <p:cNvPr id="1425" name="Shape 5"/>
          <p:cNvSpPr/>
          <p:nvPr/>
        </p:nvSpPr>
        <p:spPr>
          <a:xfrm>
            <a:off x="502920" y="1828800"/>
            <a:ext cx="1920240" cy="1188720"/>
          </a:xfrm>
          <a:prstGeom prst="roundRect">
            <a:avLst>
              <a:gd name="adj" fmla="val 11538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26" name="Text 6"/>
          <p:cNvSpPr/>
          <p:nvPr/>
        </p:nvSpPr>
        <p:spPr>
          <a:xfrm>
            <a:off x="502920" y="1828800"/>
            <a:ext cx="1920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🥫 can</a:t>
            </a:r>
            <a:endParaRPr lang="en-US" sz="2600" dirty="0"/>
          </a:p>
        </p:txBody>
      </p:sp>
      <p:sp>
        <p:nvSpPr>
          <p:cNvPr id="1427" name="Shape 7"/>
          <p:cNvSpPr/>
          <p:nvPr/>
        </p:nvSpPr>
        <p:spPr>
          <a:xfrm>
            <a:off x="502920" y="3246120"/>
            <a:ext cx="1920240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28" name="Text 8"/>
          <p:cNvSpPr/>
          <p:nvPr/>
        </p:nvSpPr>
        <p:spPr>
          <a:xfrm>
            <a:off x="502920" y="3246120"/>
            <a:ext cx="1920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🦯 cane</a:t>
            </a:r>
            <a:endParaRPr lang="en-US" sz="2600" dirty="0"/>
          </a:p>
        </p:txBody>
      </p:sp>
      <p:sp>
        <p:nvSpPr>
          <p:cNvPr id="1429" name="Shape 9"/>
          <p:cNvSpPr/>
          <p:nvPr/>
        </p:nvSpPr>
        <p:spPr>
          <a:xfrm>
            <a:off x="2697480" y="1828800"/>
            <a:ext cx="1920240" cy="1188720"/>
          </a:xfrm>
          <a:prstGeom prst="roundRect">
            <a:avLst>
              <a:gd name="adj" fmla="val 11538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30" name="Text 10"/>
          <p:cNvSpPr/>
          <p:nvPr/>
        </p:nvSpPr>
        <p:spPr>
          <a:xfrm>
            <a:off x="2697480" y="1828800"/>
            <a:ext cx="1920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👨 man</a:t>
            </a:r>
            <a:endParaRPr lang="en-US" sz="2600" dirty="0"/>
          </a:p>
        </p:txBody>
      </p:sp>
      <p:sp>
        <p:nvSpPr>
          <p:cNvPr id="1431" name="Shape 11"/>
          <p:cNvSpPr/>
          <p:nvPr/>
        </p:nvSpPr>
        <p:spPr>
          <a:xfrm>
            <a:off x="2697480" y="3246120"/>
            <a:ext cx="1920240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32" name="Text 12"/>
          <p:cNvSpPr/>
          <p:nvPr/>
        </p:nvSpPr>
        <p:spPr>
          <a:xfrm>
            <a:off x="2697480" y="3246120"/>
            <a:ext cx="1920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🦁 mane</a:t>
            </a:r>
            <a:endParaRPr lang="en-US" sz="2600" dirty="0"/>
          </a:p>
        </p:txBody>
      </p:sp>
      <p:sp>
        <p:nvSpPr>
          <p:cNvPr id="1433" name="Shape 13"/>
          <p:cNvSpPr/>
          <p:nvPr/>
        </p:nvSpPr>
        <p:spPr>
          <a:xfrm>
            <a:off x="4892040" y="1828800"/>
            <a:ext cx="1920240" cy="1188720"/>
          </a:xfrm>
          <a:prstGeom prst="roundRect">
            <a:avLst>
              <a:gd name="adj" fmla="val 11538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34" name="Text 14"/>
          <p:cNvSpPr/>
          <p:nvPr/>
        </p:nvSpPr>
        <p:spPr>
          <a:xfrm>
            <a:off x="4892040" y="1828800"/>
            <a:ext cx="1920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🍳 pan</a:t>
            </a:r>
            <a:endParaRPr lang="en-US" sz="2600" dirty="0"/>
          </a:p>
        </p:txBody>
      </p:sp>
      <p:sp>
        <p:nvSpPr>
          <p:cNvPr id="1435" name="Shape 15"/>
          <p:cNvSpPr/>
          <p:nvPr/>
        </p:nvSpPr>
        <p:spPr>
          <a:xfrm>
            <a:off x="4892040" y="3246120"/>
            <a:ext cx="1920240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36" name="Text 16"/>
          <p:cNvSpPr/>
          <p:nvPr/>
        </p:nvSpPr>
        <p:spPr>
          <a:xfrm>
            <a:off x="4892040" y="3246120"/>
            <a:ext cx="1920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🪟 pane</a:t>
            </a:r>
            <a:endParaRPr lang="en-US" sz="2600" dirty="0"/>
          </a:p>
        </p:txBody>
      </p:sp>
      <p:sp>
        <p:nvSpPr>
          <p:cNvPr id="1437" name="Shape 17"/>
          <p:cNvSpPr/>
          <p:nvPr/>
        </p:nvSpPr>
        <p:spPr>
          <a:xfrm>
            <a:off x="7086600" y="1828800"/>
            <a:ext cx="1920240" cy="1188720"/>
          </a:xfrm>
          <a:prstGeom prst="roundRect">
            <a:avLst>
              <a:gd name="adj" fmla="val 11538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38" name="Text 18"/>
          <p:cNvSpPr/>
          <p:nvPr/>
        </p:nvSpPr>
        <p:spPr>
          <a:xfrm>
            <a:off x="7086600" y="1828800"/>
            <a:ext cx="1920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🚰 tap</a:t>
            </a:r>
            <a:endParaRPr lang="en-US" sz="2600" dirty="0"/>
          </a:p>
        </p:txBody>
      </p:sp>
      <p:sp>
        <p:nvSpPr>
          <p:cNvPr id="1439" name="Shape 19"/>
          <p:cNvSpPr/>
          <p:nvPr/>
        </p:nvSpPr>
        <p:spPr>
          <a:xfrm>
            <a:off x="7086600" y="3246120"/>
            <a:ext cx="1920240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40" name="Text 20"/>
          <p:cNvSpPr/>
          <p:nvPr/>
        </p:nvSpPr>
        <p:spPr>
          <a:xfrm>
            <a:off x="7086600" y="3246120"/>
            <a:ext cx="1920240" cy="11887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tape</a:t>
            </a:r>
            <a:endParaRPr lang="en-US" sz="2600" dirty="0"/>
          </a:p>
        </p:txBody>
      </p:sp>
      <p:pic>
        <p:nvPicPr>
          <p:cNvPr id="1441" name="Picture 1440" descr="scotch-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032" y="3291840"/>
            <a:ext cx="505375" cy="5669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D23F"/>
                </a:solidFill>
                <a:latin typeface="Arial Rounded MT Bold"/>
              </a:rPr>
              <a:t>A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B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C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D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E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F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H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I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J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K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L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M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N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O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4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44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4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144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a</a:t>
            </a:r>
          </a:p>
        </p:txBody>
      </p:sp>
      <p:sp>
        <p:nvSpPr>
          <p:cNvPr id="144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4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/æ/</a:t>
            </a:r>
          </a:p>
        </p:txBody>
      </p:sp>
      <p:pic>
        <p:nvPicPr>
          <p:cNvPr id="1449" name="Picture 8" descr="apple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052" y="1737360"/>
            <a:ext cx="1678495" cy="2011680"/>
          </a:xfrm>
          <a:prstGeom prst="rect">
            <a:avLst/>
          </a:prstGeom>
        </p:spPr>
      </p:pic>
      <p:sp>
        <p:nvSpPr>
          <p:cNvPr id="145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apple</a:t>
            </a:r>
          </a:p>
        </p:txBody>
      </p:sp>
      <p:sp>
        <p:nvSpPr>
          <p:cNvPr id="145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/eɪ/</a:t>
            </a:r>
          </a:p>
        </p:txBody>
      </p:sp>
      <p:pic>
        <p:nvPicPr>
          <p:cNvPr id="1453" name="Picture 12" descr="ape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322" y="1737360"/>
            <a:ext cx="1464754" cy="2011680"/>
          </a:xfrm>
          <a:prstGeom prst="rect">
            <a:avLst/>
          </a:prstGeom>
        </p:spPr>
      </p:pic>
      <p:sp>
        <p:nvSpPr>
          <p:cNvPr id="145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ape</a:t>
            </a:r>
          </a:p>
        </p:txBody>
      </p:sp>
      <p:sp>
        <p:nvSpPr>
          <p:cNvPr id="145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8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459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0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1461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e</a:t>
            </a:r>
          </a:p>
        </p:txBody>
      </p:sp>
      <p:sp>
        <p:nvSpPr>
          <p:cNvPr id="1462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3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/ɛ/</a:t>
            </a:r>
          </a:p>
        </p:txBody>
      </p:sp>
      <p:pic>
        <p:nvPicPr>
          <p:cNvPr id="1464" name="Picture 8" descr="egg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633" y="1737360"/>
            <a:ext cx="1521333" cy="2011680"/>
          </a:xfrm>
          <a:prstGeom prst="rect">
            <a:avLst/>
          </a:prstGeom>
        </p:spPr>
      </p:pic>
      <p:sp>
        <p:nvSpPr>
          <p:cNvPr id="1465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egg</a:t>
            </a:r>
          </a:p>
        </p:txBody>
      </p:sp>
      <p:sp>
        <p:nvSpPr>
          <p:cNvPr id="1466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7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/iː/</a:t>
            </a:r>
          </a:p>
        </p:txBody>
      </p:sp>
      <p:pic>
        <p:nvPicPr>
          <p:cNvPr id="1468" name="Picture 12" descr="eagle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048" y="1737360"/>
            <a:ext cx="1279302" cy="2011680"/>
          </a:xfrm>
          <a:prstGeom prst="rect">
            <a:avLst/>
          </a:prstGeom>
        </p:spPr>
      </p:pic>
      <p:sp>
        <p:nvSpPr>
          <p:cNvPr id="1469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eagle</a:t>
            </a:r>
          </a:p>
        </p:txBody>
      </p:sp>
      <p:sp>
        <p:nvSpPr>
          <p:cNvPr id="1470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7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47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7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147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147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78" name="Picture 7" descr="ant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382" y="1549908"/>
            <a:ext cx="1315235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81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482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83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1484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85" name="Picture 6" descr="ant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753" y="1138428"/>
            <a:ext cx="1084492" cy="2148840"/>
          </a:xfrm>
          <a:prstGeom prst="rect">
            <a:avLst/>
          </a:prstGeom>
        </p:spPr>
      </p:pic>
      <p:sp>
        <p:nvSpPr>
          <p:cNvPr id="1486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ant</a:t>
            </a:r>
          </a:p>
        </p:txBody>
      </p:sp>
      <p:sp>
        <p:nvSpPr>
          <p:cNvPr id="1487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88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/æ/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91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492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93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1494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1495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96" name="Picture 7" descr="island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692" y="1549908"/>
            <a:ext cx="2638615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99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500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01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1502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03" name="Picture 6" descr="island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149" y="1138428"/>
            <a:ext cx="2175700" cy="2148840"/>
          </a:xfrm>
          <a:prstGeom prst="rect">
            <a:avLst/>
          </a:prstGeom>
        </p:spPr>
      </p:pic>
      <p:sp>
        <p:nvSpPr>
          <p:cNvPr id="1504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island</a:t>
            </a:r>
          </a:p>
        </p:txBody>
      </p:sp>
      <p:sp>
        <p:nvSpPr>
          <p:cNvPr id="1505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06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/aɪ/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Vowel masters! 🎉👏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Today: sound-alikes — ship or sheep? 🚢🐑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291840" y="3429000"/>
            <a:ext cx="256032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3291840" y="3429000"/>
            <a:ext cx="256032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go!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Q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R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S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T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U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W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X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Y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&amp;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📍 Where we are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Yesterday: short &amp; long vowels   →   Today: sound-alike words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642615" y="3429000"/>
            <a:ext cx="3858768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2642615" y="3429000"/>
            <a:ext cx="3858768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Missed a day? Full replay!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Yesterday: short and long vowels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A E I O U · ✊ short · 🙆 long · the Magic E ✨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862072" y="3429000"/>
            <a:ext cx="3419856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2862072" y="3429000"/>
            <a:ext cx="3419856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do it all again!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63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264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65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266" name="TextBox 5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Every vowel has TWO sounds</a:t>
            </a:r>
          </a:p>
        </p:txBody>
      </p:sp>
      <p:sp>
        <p:nvSpPr>
          <p:cNvPr id="1267" name="TextBox 6"/>
          <p:cNvSpPr txBox="1"/>
          <p:nvPr/>
        </p:nvSpPr>
        <p:spPr>
          <a:xfrm>
            <a:off x="0" y="1828800"/>
            <a:ext cx="91440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00" b="1">
                <a:solidFill>
                  <a:srgbClr val="FF5D5D"/>
                </a:solidFill>
                <a:latin typeface="Arial Rounded MT Bold"/>
              </a:rPr>
              <a:t>🔴  SHORT — quick!</a:t>
            </a:r>
          </a:p>
        </p:txBody>
      </p:sp>
      <p:sp>
        <p:nvSpPr>
          <p:cNvPr id="1268" name="TextBox 7"/>
          <p:cNvSpPr txBox="1"/>
          <p:nvPr/>
        </p:nvSpPr>
        <p:spPr>
          <a:xfrm>
            <a:off x="0" y="2697480"/>
            <a:ext cx="91440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00" b="1">
                <a:solidFill>
                  <a:srgbClr val="2E7DD2"/>
                </a:solidFill>
                <a:latin typeface="Arial Rounded MT Bold"/>
              </a:rPr>
              <a:t>🔵  LONG — says its NAME!</a:t>
            </a:r>
          </a:p>
        </p:txBody>
      </p:sp>
      <p:pic>
        <p:nvPicPr>
          <p:cNvPr id="1269" name="Picture 126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4" y="3611880"/>
            <a:ext cx="1200751" cy="1097280"/>
          </a:xfrm>
          <a:prstGeom prst="rect">
            <a:avLst/>
          </a:prstGeom>
        </p:spPr>
      </p:pic>
      <p:pic>
        <p:nvPicPr>
          <p:cNvPr id="1270" name="Picture 126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2679" y="3566160"/>
            <a:ext cx="1516241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2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273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4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275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the letter a</a:t>
            </a:r>
          </a:p>
        </p:txBody>
      </p:sp>
      <p:sp>
        <p:nvSpPr>
          <p:cNvPr id="1276" name="TextBox 6"/>
          <p:cNvSpPr txBox="1"/>
          <p:nvPr/>
        </p:nvSpPr>
        <p:spPr>
          <a:xfrm>
            <a:off x="4572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FF5D5D"/>
                </a:solidFill>
                <a:latin typeface="Arial Rounded MT Bold"/>
              </a:rPr>
              <a:t>🔴 SHORT   /æ/</a:t>
            </a:r>
          </a:p>
        </p:txBody>
      </p:sp>
      <p:sp>
        <p:nvSpPr>
          <p:cNvPr id="1277" name="TextBox 7"/>
          <p:cNvSpPr txBox="1"/>
          <p:nvPr/>
        </p:nvSpPr>
        <p:spPr>
          <a:xfrm>
            <a:off x="45720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2E7DD2"/>
                </a:solidFill>
                <a:latin typeface="Arial Rounded MT Bold"/>
              </a:rPr>
              <a:t>🔵 LONG   /eɪ/</a:t>
            </a:r>
          </a:p>
        </p:txBody>
      </p:sp>
      <p:sp>
        <p:nvSpPr>
          <p:cNvPr id="1278" name="TextBox 8"/>
          <p:cNvSpPr txBox="1"/>
          <p:nvPr/>
        </p:nvSpPr>
        <p:spPr>
          <a:xfrm>
            <a:off x="4572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🍎</a:t>
            </a:r>
          </a:p>
        </p:txBody>
      </p:sp>
      <p:sp>
        <p:nvSpPr>
          <p:cNvPr id="1279" name="TextBox 9"/>
          <p:cNvSpPr txBox="1"/>
          <p:nvPr/>
        </p:nvSpPr>
        <p:spPr>
          <a:xfrm>
            <a:off x="45720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🍰</a:t>
            </a:r>
          </a:p>
        </p:txBody>
      </p:sp>
      <p:sp>
        <p:nvSpPr>
          <p:cNvPr id="1280" name="TextBox 10"/>
          <p:cNvSpPr txBox="1"/>
          <p:nvPr/>
        </p:nvSpPr>
        <p:spPr>
          <a:xfrm>
            <a:off x="4572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apple</a:t>
            </a:r>
          </a:p>
        </p:txBody>
      </p:sp>
      <p:sp>
        <p:nvSpPr>
          <p:cNvPr id="1281" name="TextBox 11"/>
          <p:cNvSpPr txBox="1"/>
          <p:nvPr/>
        </p:nvSpPr>
        <p:spPr>
          <a:xfrm>
            <a:off x="45720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2E7DD2"/>
                </a:solidFill>
                <a:latin typeface="Arial Rounded MT Bold"/>
              </a:rPr>
              <a:t>cake</a:t>
            </a:r>
          </a:p>
        </p:txBody>
      </p:sp>
      <p:sp>
        <p:nvSpPr>
          <p:cNvPr id="1282" name="TextBox 12"/>
          <p:cNvSpPr txBox="1"/>
          <p:nvPr/>
        </p:nvSpPr>
        <p:spPr>
          <a:xfrm>
            <a:off x="4572000" y="3703320"/>
            <a:ext cx="4114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2E7DD2"/>
                </a:solidFill>
                <a:latin typeface="Arial Rounded MT Bold"/>
              </a:rPr>
              <a:t>says its name: “A”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85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286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87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288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the letter e</a:t>
            </a:r>
          </a:p>
        </p:txBody>
      </p:sp>
      <p:sp>
        <p:nvSpPr>
          <p:cNvPr id="1289" name="TextBox 6"/>
          <p:cNvSpPr txBox="1"/>
          <p:nvPr/>
        </p:nvSpPr>
        <p:spPr>
          <a:xfrm>
            <a:off x="4572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FF5D5D"/>
                </a:solidFill>
                <a:latin typeface="Arial Rounded MT Bold"/>
              </a:rPr>
              <a:t>🔴 SHORT   /ɛ/</a:t>
            </a:r>
          </a:p>
        </p:txBody>
      </p:sp>
      <p:sp>
        <p:nvSpPr>
          <p:cNvPr id="1290" name="TextBox 7"/>
          <p:cNvSpPr txBox="1"/>
          <p:nvPr/>
        </p:nvSpPr>
        <p:spPr>
          <a:xfrm>
            <a:off x="45720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2E7DD2"/>
                </a:solidFill>
                <a:latin typeface="Arial Rounded MT Bold"/>
              </a:rPr>
              <a:t>🔵 LONG   /iː/</a:t>
            </a:r>
          </a:p>
        </p:txBody>
      </p:sp>
      <p:sp>
        <p:nvSpPr>
          <p:cNvPr id="1291" name="TextBox 8"/>
          <p:cNvSpPr txBox="1"/>
          <p:nvPr/>
        </p:nvSpPr>
        <p:spPr>
          <a:xfrm>
            <a:off x="4572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🥚</a:t>
            </a:r>
          </a:p>
        </p:txBody>
      </p:sp>
      <p:sp>
        <p:nvSpPr>
          <p:cNvPr id="1292" name="TextBox 9"/>
          <p:cNvSpPr txBox="1"/>
          <p:nvPr/>
        </p:nvSpPr>
        <p:spPr>
          <a:xfrm>
            <a:off x="45720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🐝</a:t>
            </a:r>
          </a:p>
        </p:txBody>
      </p:sp>
      <p:sp>
        <p:nvSpPr>
          <p:cNvPr id="1293" name="TextBox 10"/>
          <p:cNvSpPr txBox="1"/>
          <p:nvPr/>
        </p:nvSpPr>
        <p:spPr>
          <a:xfrm>
            <a:off x="4572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egg</a:t>
            </a:r>
          </a:p>
        </p:txBody>
      </p:sp>
      <p:sp>
        <p:nvSpPr>
          <p:cNvPr id="1294" name="TextBox 11"/>
          <p:cNvSpPr txBox="1"/>
          <p:nvPr/>
        </p:nvSpPr>
        <p:spPr>
          <a:xfrm>
            <a:off x="45720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2E7DD2"/>
                </a:solidFill>
                <a:latin typeface="Arial Rounded MT Bold"/>
              </a:rPr>
              <a:t>bee</a:t>
            </a:r>
          </a:p>
        </p:txBody>
      </p:sp>
      <p:sp>
        <p:nvSpPr>
          <p:cNvPr id="1295" name="TextBox 12"/>
          <p:cNvSpPr txBox="1"/>
          <p:nvPr/>
        </p:nvSpPr>
        <p:spPr>
          <a:xfrm>
            <a:off x="4572000" y="3703320"/>
            <a:ext cx="4114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2E7DD2"/>
                </a:solidFill>
                <a:latin typeface="Arial Rounded MT Bold"/>
              </a:rPr>
              <a:t>says its name: “E”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98" name="TextBox 2"/>
          <p:cNvSpPr txBox="1"/>
          <p:nvPr/>
        </p:nvSpPr>
        <p:spPr>
          <a:xfrm>
            <a:off x="320040" y="310896"/>
            <a:ext cx="1234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1299" name="Rounded Rectangle 3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0" name="TextBox 4"/>
          <p:cNvSpPr txBox="1"/>
          <p:nvPr/>
        </p:nvSpPr>
        <p:spPr>
          <a:xfrm>
            <a:off x="7452360" y="329184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301" name="TextBox 5"/>
          <p:cNvSpPr txBox="1"/>
          <p:nvPr/>
        </p:nvSpPr>
        <p:spPr>
          <a:xfrm>
            <a:off x="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the letter i</a:t>
            </a:r>
          </a:p>
        </p:txBody>
      </p:sp>
      <p:sp>
        <p:nvSpPr>
          <p:cNvPr id="1302" name="TextBox 6"/>
          <p:cNvSpPr txBox="1"/>
          <p:nvPr/>
        </p:nvSpPr>
        <p:spPr>
          <a:xfrm>
            <a:off x="4572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FF5D5D"/>
                </a:solidFill>
                <a:latin typeface="Arial Rounded MT Bold"/>
              </a:rPr>
              <a:t>🔴 SHORT   /ɪ/</a:t>
            </a:r>
          </a:p>
        </p:txBody>
      </p:sp>
      <p:sp>
        <p:nvSpPr>
          <p:cNvPr id="1303" name="TextBox 7"/>
          <p:cNvSpPr txBox="1"/>
          <p:nvPr/>
        </p:nvSpPr>
        <p:spPr>
          <a:xfrm>
            <a:off x="4572000" y="1325880"/>
            <a:ext cx="4114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100" b="1">
                <a:solidFill>
                  <a:srgbClr val="2E7DD2"/>
                </a:solidFill>
                <a:latin typeface="Arial Rounded MT Bold"/>
              </a:rPr>
              <a:t>🔵 LONG   /aɪ/</a:t>
            </a:r>
          </a:p>
        </p:txBody>
      </p:sp>
      <p:sp>
        <p:nvSpPr>
          <p:cNvPr id="1304" name="TextBox 8"/>
          <p:cNvSpPr txBox="1"/>
          <p:nvPr/>
        </p:nvSpPr>
        <p:spPr>
          <a:xfrm>
            <a:off x="4572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🐛</a:t>
            </a:r>
          </a:p>
        </p:txBody>
      </p:sp>
      <p:sp>
        <p:nvSpPr>
          <p:cNvPr id="1305" name="TextBox 9"/>
          <p:cNvSpPr txBox="1"/>
          <p:nvPr/>
        </p:nvSpPr>
        <p:spPr>
          <a:xfrm>
            <a:off x="4572000" y="1783080"/>
            <a:ext cx="411480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0" b="0">
                <a:solidFill>
                  <a:srgbClr val="241F4E"/>
                </a:solidFill>
                <a:latin typeface="Arial Rounded MT Bold"/>
              </a:rPr>
              <a:t>🪁</a:t>
            </a:r>
          </a:p>
        </p:txBody>
      </p:sp>
      <p:sp>
        <p:nvSpPr>
          <p:cNvPr id="1306" name="TextBox 10"/>
          <p:cNvSpPr txBox="1"/>
          <p:nvPr/>
        </p:nvSpPr>
        <p:spPr>
          <a:xfrm>
            <a:off x="4572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insect</a:t>
            </a:r>
          </a:p>
        </p:txBody>
      </p:sp>
      <p:sp>
        <p:nvSpPr>
          <p:cNvPr id="1307" name="TextBox 11"/>
          <p:cNvSpPr txBox="1"/>
          <p:nvPr/>
        </p:nvSpPr>
        <p:spPr>
          <a:xfrm>
            <a:off x="4572000" y="3200400"/>
            <a:ext cx="4114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200" b="1">
                <a:solidFill>
                  <a:srgbClr val="2E7DD2"/>
                </a:solidFill>
                <a:latin typeface="Arial Rounded MT Bold"/>
              </a:rPr>
              <a:t>kite</a:t>
            </a:r>
          </a:p>
        </p:txBody>
      </p:sp>
      <p:sp>
        <p:nvSpPr>
          <p:cNvPr id="1308" name="TextBox 12"/>
          <p:cNvSpPr txBox="1"/>
          <p:nvPr/>
        </p:nvSpPr>
        <p:spPr>
          <a:xfrm>
            <a:off x="4572000" y="3703320"/>
            <a:ext cx="4114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2E7DD2"/>
                </a:solidFill>
                <a:latin typeface="Arial Rounded MT Bold"/>
              </a:rPr>
              <a:t>says its name: “I”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763</Words>
  <Application>Microsoft Macintosh PowerPoint</Application>
  <PresentationFormat>On-screen Show (16:9)</PresentationFormat>
  <Paragraphs>184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Arial Rounded MT Bold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3</cp:revision>
  <dcterms:created xsi:type="dcterms:W3CDTF">2013-01-27T09:14:16Z</dcterms:created>
  <dcterms:modified xsi:type="dcterms:W3CDTF">2026-07-14T15:33:51Z</dcterms:modified>
  <cp:category/>
</cp:coreProperties>
</file>