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media/image_cam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61" r:id="rId13"/>
    <p:sldId id="259" r:id="rId11"/>
    <p:sldId id="262" r:id="rId14"/>
    <p:sldId id="260" r:id="rId12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🎙️ SCRIPT — read aloud:</a:t>
            </a:r>
          </a:p>
          <a:p/>
          <a:p>
            <a:r>
              <a:t>Welcome back. Yesterday we learned long vowels, short vowels, and the Magic E. Today we play with SOUND-ALIKES — words that are almost the same, so close they're tricky. Long and short. Can you hear the difference? First, let's warm up our ears and our mouths. Let's go.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🎙️ SCRIPT — read aloud:</a:t>
            </a:r>
          </a:p>
          <a:p/>
          <a:p>
            <a:r>
              <a:t>Here's the big idea for today. Some vowels are LONG — we stretch them. Pull your hands apart, like a rubber band: caaake. Long. And some vowels are SHORT — quick and fast. Snap your fingers: cat. Short. The colored letter shows the long sound. Say them with me. Cake — long. (pause) Cat — short. (pause) Good. All day, we listen for long and short.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🎙️ SCRIPT — read aloud:</a:t>
            </a:r>
          </a:p>
          <a:p/>
          <a:p>
            <a:r>
              <a:t>Let's stretch the long A — the sound that says its name, /ā/. Pull your hands apart. Cake — caaake. Say it. (pause) Rain — raaain. Say it. (pause) Game — gaaame. Say it. (pause) The colored letters make the long A. Hear it singing? Stretch it long. Beautiful.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🎙️ SCRIPT — read aloud:</a:t>
            </a:r>
          </a:p>
          <a:p/>
          <a:p>
            <a:r>
              <a:t>All the long vowels stretch and say their names. Bee — bēēē. Say it. (pause) Bike — bīīīke. Say it. (pause) Bone — bōōōne. Say it. (pause) Cube — cyūūūbe. Say it. (pause) Long E, long I, long O, long U — each one stretches like a rubber band. Lovely.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🎙️ SCRIPT — read aloud:</a:t>
            </a:r>
          </a:p>
          <a:p/>
          <a:p>
            <a:r>
              <a:t>Now your ears are warm and your mouth is ready. Coming up, we'll play with sound-alikes — words that sound almost the same. One is long, one is short, and your job is to hear the difference. We'll play a few games. Ready? Let's go.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_cam.svg"/><Relationship Id="rId3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_cam.sv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_cam.svg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_cam.sv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_cam.svg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_cam.sv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_cam.sv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p/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109" name="TextBox 108"/>
          <p:cNvSpPr txBox="1"/>
          <p:nvPr/>
        </p:nvSpPr>
        <p:spPr>
          <a:xfrm>
            <a:off x="0" y="822960"/>
            <a:ext cx="9144000" cy="40233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0" y="4599432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300" b="1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0" y="1298448"/>
            <a:ext cx="9144000" cy="99669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600" b="1">
                <a:solidFill>
                  <a:srgbClr val="FFFFFF"/>
                </a:solidFill>
                <a:latin typeface="Arial Rounded MT Bold"/>
              </a:rPr>
              <a:t>long &amp; short vowels  📏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0" y="2450592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000" b="1">
                <a:solidFill>
                  <a:srgbClr val="9B8CFF"/>
                </a:solidFill>
                <a:latin typeface="Helvetica Neue"/>
              </a:rPr>
              <a:t>Warm up your ears for the sound-alikes!  👂</a:t>
            </a:r>
          </a:p>
        </p:txBody>
      </p:sp>
      <p:sp>
        <p:nvSpPr>
          <p:cNvPr id="119" name="Rounded Rectangle 118"/>
          <p:cNvSpPr/>
          <p:nvPr/>
        </p:nvSpPr>
        <p:spPr>
          <a:xfrm>
            <a:off x="2926080" y="3246120"/>
            <a:ext cx="3291840" cy="55778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0" name="TextBox 119"/>
          <p:cNvSpPr txBox="1"/>
          <p:nvPr/>
        </p:nvSpPr>
        <p:spPr>
          <a:xfrm>
            <a:off x="2926080" y="3246120"/>
            <a:ext cx="3291840" cy="55778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241F4E"/>
                </a:solidFill>
                <a:latin typeface="Arial Rounded MT Bold"/>
              </a:rPr>
              <a:t>SOUND-ALIKES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p/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109" name="Rounded Rectangle 108"/>
          <p:cNvSpPr/>
          <p:nvPr/>
        </p:nvSpPr>
        <p:spPr>
          <a:xfrm>
            <a:off x="320040" y="301752"/>
            <a:ext cx="2834640" cy="46634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0" name="TextBox 109"/>
          <p:cNvSpPr txBox="1"/>
          <p:nvPr/>
        </p:nvSpPr>
        <p:spPr>
          <a:xfrm>
            <a:off x="320040" y="301752"/>
            <a:ext cx="28346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SOUND-ALIKES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5486400" y="301752"/>
            <a:ext cx="32918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r"/>
            <a:r>
              <a:rPr sz="1800" b="1">
                <a:solidFill>
                  <a:srgbClr val="FFFFFF"/>
                </a:solidFill>
                <a:latin typeface="Arial Rounded MT Bold"/>
              </a:rPr>
              <a:t>TEACH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0" y="86868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400" b="1">
                <a:solidFill>
                  <a:srgbClr val="FFFFFF"/>
                </a:solidFill>
                <a:latin typeface="Arial Rounded MT Bold"/>
              </a:rPr>
              <a:t>Long = STRETCH it  📏       Short = quick!  ✋</a:t>
            </a:r>
          </a:p>
        </p:txBody>
      </p:sp>
      <p:sp>
        <p:nvSpPr>
          <p:cNvPr id="117" name="Rounded Rectangle 116"/>
          <p:cNvSpPr/>
          <p:nvPr/>
        </p:nvSpPr>
        <p:spPr>
          <a:xfrm>
            <a:off x="758952" y="1463040"/>
            <a:ext cx="3401568" cy="22860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8" name="TextBox 117"/>
          <p:cNvSpPr txBox="1"/>
          <p:nvPr/>
        </p:nvSpPr>
        <p:spPr>
          <a:xfrm>
            <a:off x="758952" y="1737360"/>
            <a:ext cx="3401568" cy="10058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5400" b="1">
                <a:solidFill>
                  <a:srgbClr val="161339"/>
                </a:solidFill>
                <a:latin typeface="Arial Rounded MT Bold"/>
              </a:rPr>
              <a:t>c</a:t>
            </a:r>
            <a:r>
              <a:rPr sz="5400" b="1">
                <a:solidFill>
                  <a:srgbClr val="FF7A6B"/>
                </a:solidFill>
                <a:latin typeface="Arial Rounded MT Bold"/>
              </a:rPr>
              <a:t>a</a:t>
            </a:r>
            <a:r>
              <a:rPr sz="5400" b="1">
                <a:solidFill>
                  <a:srgbClr val="161339"/>
                </a:solidFill>
                <a:latin typeface="Arial Rounded MT Bold"/>
              </a:rPr>
              <a:t>ke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758952" y="2880360"/>
            <a:ext cx="3401568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FF7A6B"/>
                </a:solidFill>
                <a:latin typeface="Helvetica Neue"/>
              </a:rPr>
              <a:t>long  📏</a:t>
            </a:r>
          </a:p>
        </p:txBody>
      </p:sp>
      <p:sp>
        <p:nvSpPr>
          <p:cNvPr id="120" name="Rounded Rectangle 119"/>
          <p:cNvSpPr/>
          <p:nvPr/>
        </p:nvSpPr>
        <p:spPr>
          <a:xfrm>
            <a:off x="4983480" y="1463040"/>
            <a:ext cx="3401568" cy="22860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1" name="TextBox 120"/>
          <p:cNvSpPr txBox="1"/>
          <p:nvPr/>
        </p:nvSpPr>
        <p:spPr>
          <a:xfrm>
            <a:off x="4983480" y="1737360"/>
            <a:ext cx="3401568" cy="10058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5400" b="1">
                <a:solidFill>
                  <a:srgbClr val="161339"/>
                </a:solidFill>
                <a:latin typeface="Arial Rounded MT Bold"/>
              </a:rPr>
              <a:t>cat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4983480" y="2880360"/>
            <a:ext cx="3401568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9B8CFF"/>
                </a:solidFill>
                <a:latin typeface="Helvetica Neue"/>
              </a:rPr>
              <a:t>short  ✋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0" y="3977639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9B8CFF"/>
                </a:solidFill>
                <a:latin typeface="Helvetica Neue"/>
              </a:rPr>
              <a:t>The colored letter is the LONG sound — stretch it!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p/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109" name="Rounded Rectangle 108"/>
          <p:cNvSpPr/>
          <p:nvPr/>
        </p:nvSpPr>
        <p:spPr>
          <a:xfrm>
            <a:off x="320040" y="301752"/>
            <a:ext cx="2834640" cy="46634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0" name="TextBox 109"/>
          <p:cNvSpPr txBox="1"/>
          <p:nvPr/>
        </p:nvSpPr>
        <p:spPr>
          <a:xfrm>
            <a:off x="320040" y="301752"/>
            <a:ext cx="28346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SOUND-ALIKES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5486400" y="301752"/>
            <a:ext cx="32918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r"/>
            <a:r>
              <a:rPr sz="1800" b="1">
                <a:solidFill>
                  <a:srgbClr val="FFFFFF"/>
                </a:solidFill>
                <a:latin typeface="Arial Rounded MT Bold"/>
              </a:rPr>
              <a:t>TEACH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0" y="868680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3000" b="1">
                <a:solidFill>
                  <a:srgbClr val="FFFFFF"/>
                </a:solidFill>
                <a:latin typeface="Arial Rounded MT Bold"/>
              </a:rPr>
              <a:t>Long A says its name:  ā</a:t>
            </a:r>
          </a:p>
        </p:txBody>
      </p:sp>
      <p:sp>
        <p:nvSpPr>
          <p:cNvPr id="117" name="Rounded Rectangle 116"/>
          <p:cNvSpPr/>
          <p:nvPr/>
        </p:nvSpPr>
        <p:spPr>
          <a:xfrm>
            <a:off x="548640" y="1554480"/>
            <a:ext cx="2651760" cy="24688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8" name="TextBox 117"/>
          <p:cNvSpPr txBox="1"/>
          <p:nvPr/>
        </p:nvSpPr>
        <p:spPr>
          <a:xfrm>
            <a:off x="548640" y="1691640"/>
            <a:ext cx="2651760" cy="128016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1000" b="1">
                <a:solidFill>
                  <a:srgbClr val="161339"/>
                </a:solidFill>
                <a:latin typeface="Arial Rounded MT Bold"/>
              </a:rPr>
              <a:t>🎂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548640" y="3154680"/>
            <a:ext cx="2651760" cy="5486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3200" b="1">
                <a:solidFill>
                  <a:srgbClr val="161339"/>
                </a:solidFill>
                <a:latin typeface="Arial Rounded MT Bold"/>
              </a:rPr>
              <a:t>c</a:t>
            </a:r>
            <a:r>
              <a:rPr sz="3200" b="1">
                <a:solidFill>
                  <a:srgbClr val="FF7A6B"/>
                </a:solidFill>
                <a:latin typeface="Arial Rounded MT Bold"/>
              </a:rPr>
              <a:t>a</a:t>
            </a:r>
            <a:r>
              <a:rPr sz="3200" b="1">
                <a:solidFill>
                  <a:srgbClr val="161339"/>
                </a:solidFill>
                <a:latin typeface="Arial Rounded MT Bold"/>
              </a:rPr>
              <a:t>ke</a:t>
            </a:r>
          </a:p>
        </p:txBody>
      </p:sp>
      <p:sp>
        <p:nvSpPr>
          <p:cNvPr id="120" name="Rounded Rectangle 119"/>
          <p:cNvSpPr/>
          <p:nvPr/>
        </p:nvSpPr>
        <p:spPr>
          <a:xfrm>
            <a:off x="3246120" y="1554480"/>
            <a:ext cx="2651760" cy="24688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1" name="TextBox 120"/>
          <p:cNvSpPr txBox="1"/>
          <p:nvPr/>
        </p:nvSpPr>
        <p:spPr>
          <a:xfrm>
            <a:off x="3246120" y="1691640"/>
            <a:ext cx="2651760" cy="128016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1000" b="1">
                <a:solidFill>
                  <a:srgbClr val="161339"/>
                </a:solidFill>
                <a:latin typeface="Arial Rounded MT Bold"/>
              </a:rPr>
              <a:t>🌧️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3246120" y="3154680"/>
            <a:ext cx="2651760" cy="5486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3200" b="1">
                <a:solidFill>
                  <a:srgbClr val="161339"/>
                </a:solidFill>
                <a:latin typeface="Arial Rounded MT Bold"/>
              </a:rPr>
              <a:t>r</a:t>
            </a:r>
            <a:r>
              <a:rPr sz="3200" b="1">
                <a:solidFill>
                  <a:srgbClr val="FF7A6B"/>
                </a:solidFill>
                <a:latin typeface="Arial Rounded MT Bold"/>
              </a:rPr>
              <a:t>ai</a:t>
            </a:r>
            <a:r>
              <a:rPr sz="3200" b="1">
                <a:solidFill>
                  <a:srgbClr val="161339"/>
                </a:solidFill>
                <a:latin typeface="Arial Rounded MT Bold"/>
              </a:rPr>
              <a:t>n</a:t>
            </a:r>
          </a:p>
        </p:txBody>
      </p:sp>
      <p:sp>
        <p:nvSpPr>
          <p:cNvPr id="123" name="Rounded Rectangle 122"/>
          <p:cNvSpPr/>
          <p:nvPr/>
        </p:nvSpPr>
        <p:spPr>
          <a:xfrm>
            <a:off x="5943600" y="1554480"/>
            <a:ext cx="2651760" cy="24688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4" name="TextBox 123"/>
          <p:cNvSpPr txBox="1"/>
          <p:nvPr/>
        </p:nvSpPr>
        <p:spPr>
          <a:xfrm>
            <a:off x="5943600" y="1691640"/>
            <a:ext cx="2651760" cy="128016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1000" b="1">
                <a:solidFill>
                  <a:srgbClr val="161339"/>
                </a:solidFill>
                <a:latin typeface="Arial Rounded MT Bold"/>
              </a:rPr>
              <a:t>🎮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5943600" y="3154680"/>
            <a:ext cx="2651760" cy="5486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3200" b="1">
                <a:solidFill>
                  <a:srgbClr val="161339"/>
                </a:solidFill>
                <a:latin typeface="Arial Rounded MT Bold"/>
              </a:rPr>
              <a:t>g</a:t>
            </a:r>
            <a:r>
              <a:rPr sz="3200" b="1">
                <a:solidFill>
                  <a:srgbClr val="FF7A6B"/>
                </a:solidFill>
                <a:latin typeface="Arial Rounded MT Bold"/>
              </a:rPr>
              <a:t>a</a:t>
            </a:r>
            <a:r>
              <a:rPr sz="3200" b="1">
                <a:solidFill>
                  <a:srgbClr val="161339"/>
                </a:solidFill>
                <a:latin typeface="Arial Rounded MT Bold"/>
              </a:rPr>
              <a:t>me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p/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109" name="Rounded Rectangle 108"/>
          <p:cNvSpPr/>
          <p:nvPr/>
        </p:nvSpPr>
        <p:spPr>
          <a:xfrm>
            <a:off x="320040" y="301752"/>
            <a:ext cx="2834640" cy="46634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0" name="TextBox 109"/>
          <p:cNvSpPr txBox="1"/>
          <p:nvPr/>
        </p:nvSpPr>
        <p:spPr>
          <a:xfrm>
            <a:off x="320040" y="301752"/>
            <a:ext cx="28346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SOUND-ALIKES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5486400" y="301752"/>
            <a:ext cx="32918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r"/>
            <a:r>
              <a:rPr sz="1800" b="1">
                <a:solidFill>
                  <a:srgbClr val="FFFFFF"/>
                </a:solidFill>
                <a:latin typeface="Arial Rounded MT Bold"/>
              </a:rPr>
              <a:t>TEACH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0" y="868680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800" b="1">
                <a:solidFill>
                  <a:srgbClr val="FFFFFF"/>
                </a:solidFill>
                <a:latin typeface="Arial Rounded MT Bold"/>
              </a:rPr>
              <a:t>The other long vowels stretch too</a:t>
            </a:r>
          </a:p>
        </p:txBody>
      </p:sp>
      <p:sp>
        <p:nvSpPr>
          <p:cNvPr id="117" name="Rounded Rectangle 116"/>
          <p:cNvSpPr/>
          <p:nvPr/>
        </p:nvSpPr>
        <p:spPr>
          <a:xfrm>
            <a:off x="411480" y="1554480"/>
            <a:ext cx="2011680" cy="24688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8" name="TextBox 117"/>
          <p:cNvSpPr txBox="1"/>
          <p:nvPr/>
        </p:nvSpPr>
        <p:spPr>
          <a:xfrm>
            <a:off x="411480" y="1645920"/>
            <a:ext cx="2011680" cy="105156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9000" b="1">
                <a:solidFill>
                  <a:srgbClr val="161339"/>
                </a:solidFill>
                <a:latin typeface="Arial Rounded MT Bold"/>
              </a:rPr>
              <a:t>🐝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411480" y="2788920"/>
            <a:ext cx="201168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600" b="1">
                <a:solidFill>
                  <a:srgbClr val="161339"/>
                </a:solidFill>
                <a:latin typeface="Arial Rounded MT Bold"/>
              </a:rPr>
              <a:t>bee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411480" y="3246120"/>
            <a:ext cx="2011680" cy="36576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FF7A6B"/>
                </a:solidFill>
                <a:latin typeface="Helvetica Neue"/>
              </a:rPr>
              <a:t>ē</a:t>
            </a:r>
          </a:p>
        </p:txBody>
      </p:sp>
      <p:sp>
        <p:nvSpPr>
          <p:cNvPr id="121" name="Rounded Rectangle 120"/>
          <p:cNvSpPr/>
          <p:nvPr/>
        </p:nvSpPr>
        <p:spPr>
          <a:xfrm>
            <a:off x="2606040" y="1554480"/>
            <a:ext cx="2011680" cy="24688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2" name="TextBox 121"/>
          <p:cNvSpPr txBox="1"/>
          <p:nvPr/>
        </p:nvSpPr>
        <p:spPr>
          <a:xfrm>
            <a:off x="2606040" y="1645920"/>
            <a:ext cx="2011680" cy="105156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9000" b="1">
                <a:solidFill>
                  <a:srgbClr val="161339"/>
                </a:solidFill>
                <a:latin typeface="Arial Rounded MT Bold"/>
              </a:rPr>
              <a:t>🚲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2606040" y="2788920"/>
            <a:ext cx="201168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600" b="1">
                <a:solidFill>
                  <a:srgbClr val="161339"/>
                </a:solidFill>
                <a:latin typeface="Arial Rounded MT Bold"/>
              </a:rPr>
              <a:t>bike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2606040" y="3246120"/>
            <a:ext cx="2011680" cy="36576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FF7A6B"/>
                </a:solidFill>
                <a:latin typeface="Helvetica Neue"/>
              </a:rPr>
              <a:t>ī</a:t>
            </a:r>
          </a:p>
        </p:txBody>
      </p:sp>
      <p:sp>
        <p:nvSpPr>
          <p:cNvPr id="125" name="Rounded Rectangle 124"/>
          <p:cNvSpPr/>
          <p:nvPr/>
        </p:nvSpPr>
        <p:spPr>
          <a:xfrm>
            <a:off x="4800600" y="1554480"/>
            <a:ext cx="2011680" cy="24688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6" name="TextBox 125"/>
          <p:cNvSpPr txBox="1"/>
          <p:nvPr/>
        </p:nvSpPr>
        <p:spPr>
          <a:xfrm>
            <a:off x="4800600" y="1645920"/>
            <a:ext cx="2011680" cy="105156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9000" b="1">
                <a:solidFill>
                  <a:srgbClr val="161339"/>
                </a:solidFill>
                <a:latin typeface="Arial Rounded MT Bold"/>
              </a:rPr>
              <a:t>🦴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4800600" y="2788920"/>
            <a:ext cx="201168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600" b="1">
                <a:solidFill>
                  <a:srgbClr val="161339"/>
                </a:solidFill>
                <a:latin typeface="Arial Rounded MT Bold"/>
              </a:rPr>
              <a:t>bone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4800600" y="3246120"/>
            <a:ext cx="2011680" cy="36576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FF7A6B"/>
                </a:solidFill>
                <a:latin typeface="Helvetica Neue"/>
              </a:rPr>
              <a:t>ō</a:t>
            </a:r>
          </a:p>
        </p:txBody>
      </p:sp>
      <p:sp>
        <p:nvSpPr>
          <p:cNvPr id="129" name="Rounded Rectangle 128"/>
          <p:cNvSpPr/>
          <p:nvPr/>
        </p:nvSpPr>
        <p:spPr>
          <a:xfrm>
            <a:off x="6995160" y="1554480"/>
            <a:ext cx="2011680" cy="24688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0" name="TextBox 129"/>
          <p:cNvSpPr txBox="1"/>
          <p:nvPr/>
        </p:nvSpPr>
        <p:spPr>
          <a:xfrm>
            <a:off x="6995160" y="1645920"/>
            <a:ext cx="2011680" cy="105156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9000" b="1">
                <a:solidFill>
                  <a:srgbClr val="161339"/>
                </a:solidFill>
                <a:latin typeface="Arial Rounded MT Bold"/>
              </a:rPr>
              <a:t>🧊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6995160" y="2788920"/>
            <a:ext cx="201168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600" b="1">
                <a:solidFill>
                  <a:srgbClr val="161339"/>
                </a:solidFill>
                <a:latin typeface="Arial Rounded MT Bold"/>
              </a:rPr>
              <a:t>cube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6995160" y="3246120"/>
            <a:ext cx="2011680" cy="36576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FF7A6B"/>
                </a:solidFill>
                <a:latin typeface="Helvetica Neue"/>
              </a:rPr>
              <a:t>ū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p/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109" name="Rounded Rectangle 108"/>
          <p:cNvSpPr/>
          <p:nvPr/>
        </p:nvSpPr>
        <p:spPr>
          <a:xfrm>
            <a:off x="320040" y="301752"/>
            <a:ext cx="2834640" cy="46634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0" name="TextBox 109"/>
          <p:cNvSpPr txBox="1"/>
          <p:nvPr/>
        </p:nvSpPr>
        <p:spPr>
          <a:xfrm>
            <a:off x="320040" y="301752"/>
            <a:ext cx="28346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SOUND-ALIKES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5486400" y="301752"/>
            <a:ext cx="32918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r"/>
            <a:r>
              <a:rPr sz="1800" b="1">
                <a:solidFill>
                  <a:srgbClr val="FFFFFF"/>
                </a:solidFill>
                <a:latin typeface="Arial Rounded MT Bold"/>
              </a:rPr>
              <a:t>TEACH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0" y="1371600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200" b="1">
                <a:solidFill>
                  <a:srgbClr val="FFFFFF"/>
                </a:solidFill>
                <a:latin typeface="Arial Rounded MT Bold"/>
              </a:rPr>
              <a:t>Your ears are ready!  👂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0" y="2514600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200" b="1">
                <a:solidFill>
                  <a:srgbClr val="9B8CFF"/>
                </a:solidFill>
                <a:latin typeface="Helvetica Neue"/>
              </a:rPr>
              <a:t>Now let's listen for the sound-alikes.</a:t>
            </a:r>
          </a:p>
        </p:txBody>
      </p:sp>
      <p:sp>
        <p:nvSpPr>
          <p:cNvPr id="118" name="Rounded Rectangle 117"/>
          <p:cNvSpPr/>
          <p:nvPr/>
        </p:nvSpPr>
        <p:spPr>
          <a:xfrm>
            <a:off x="3566160" y="3246120"/>
            <a:ext cx="2011680" cy="566928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9" name="TextBox 118"/>
          <p:cNvSpPr txBox="1"/>
          <p:nvPr/>
        </p:nvSpPr>
        <p:spPr>
          <a:xfrm>
            <a:off x="3566160" y="3246120"/>
            <a:ext cx="2011680" cy="566928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200" b="1">
                <a:solidFill>
                  <a:srgbClr val="241F4E"/>
                </a:solidFill>
                <a:latin typeface="Arial Rounded MT Bold"/>
              </a:rPr>
              <a:t>Let's go!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p/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109" name="Rounded Rectangle 108"/>
          <p:cNvSpPr/>
          <p:nvPr/>
        </p:nvSpPr>
        <p:spPr>
          <a:xfrm>
            <a:off x="320040" y="301752"/>
            <a:ext cx="2834640" cy="46634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0" name="TextBox 109"/>
          <p:cNvSpPr txBox="1"/>
          <p:nvPr/>
        </p:nvSpPr>
        <p:spPr>
          <a:xfrm>
            <a:off x="320040" y="301752"/>
            <a:ext cx="28346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SOUND-ALIKES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5486400" y="301752"/>
            <a:ext cx="32918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r"/>
            <a:r>
              <a:rPr sz="1800" b="1">
                <a:solidFill>
                  <a:srgbClr val="FFFFFF"/>
                </a:solidFill>
                <a:latin typeface="Arial Rounded MT Bold"/>
              </a:rPr>
              <a:t>TEACH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0" y="868680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3000" b="1">
                <a:solidFill>
                  <a:srgbClr val="FFFFFF"/>
                </a:solidFill>
                <a:latin typeface="Arial Rounded MT Bold"/>
              </a:rPr>
              <a:t>more long A — stretch it!  ā</a:t>
            </a:r>
          </a:p>
        </p:txBody>
      </p:sp>
      <p:sp>
        <p:nvSpPr>
          <p:cNvPr id="117" name="Rounded Rectangle 116"/>
          <p:cNvSpPr/>
          <p:nvPr/>
        </p:nvSpPr>
        <p:spPr>
          <a:xfrm>
            <a:off x="548640" y="1554480"/>
            <a:ext cx="2651760" cy="24688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8" name="TextBox 117"/>
          <p:cNvSpPr txBox="1"/>
          <p:nvPr/>
        </p:nvSpPr>
        <p:spPr>
          <a:xfrm>
            <a:off x="548640" y="1691640"/>
            <a:ext cx="2651760" cy="128016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1000" b="1">
                <a:solidFill>
                  <a:srgbClr val="161339"/>
                </a:solidFill>
                <a:latin typeface="Arial Rounded MT Bold"/>
              </a:rPr>
              <a:t>🚂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548640" y="3154680"/>
            <a:ext cx="2651760" cy="5486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3200" b="1">
                <a:solidFill>
                  <a:srgbClr val="161339"/>
                </a:solidFill>
                <a:latin typeface="Arial Rounded MT Bold"/>
              </a:rPr>
              <a:t>tr</a:t>
            </a:r>
            <a:r>
              <a:rPr sz="3200" b="1">
                <a:solidFill>
                  <a:srgbClr val="FF7A6B"/>
                </a:solidFill>
                <a:latin typeface="Arial Rounded MT Bold"/>
              </a:rPr>
              <a:t>ai</a:t>
            </a:r>
            <a:r>
              <a:rPr sz="3200" b="1">
                <a:solidFill>
                  <a:srgbClr val="161339"/>
                </a:solidFill>
                <a:latin typeface="Arial Rounded MT Bold"/>
              </a:rPr>
              <a:t>n</a:t>
            </a:r>
          </a:p>
        </p:txBody>
      </p:sp>
      <p:sp>
        <p:nvSpPr>
          <p:cNvPr id="120" name="Rounded Rectangle 119"/>
          <p:cNvSpPr/>
          <p:nvPr/>
        </p:nvSpPr>
        <p:spPr>
          <a:xfrm>
            <a:off x="3246120" y="1554480"/>
            <a:ext cx="2651760" cy="24688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1" name="TextBox 120"/>
          <p:cNvSpPr txBox="1"/>
          <p:nvPr/>
        </p:nvSpPr>
        <p:spPr>
          <a:xfrm>
            <a:off x="3246120" y="1691640"/>
            <a:ext cx="2651760" cy="128016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1000" b="1">
                <a:solidFill>
                  <a:srgbClr val="161339"/>
                </a:solidFill>
                <a:latin typeface="Arial Rounded MT Bold"/>
              </a:rPr>
              <a:t>🐌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3246120" y="3154680"/>
            <a:ext cx="2651760" cy="5486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3200" b="1">
                <a:solidFill>
                  <a:srgbClr val="161339"/>
                </a:solidFill>
                <a:latin typeface="Arial Rounded MT Bold"/>
              </a:rPr>
              <a:t>sn</a:t>
            </a:r>
            <a:r>
              <a:rPr sz="3200" b="1">
                <a:solidFill>
                  <a:srgbClr val="FF7A6B"/>
                </a:solidFill>
                <a:latin typeface="Arial Rounded MT Bold"/>
              </a:rPr>
              <a:t>ai</a:t>
            </a:r>
            <a:r>
              <a:rPr sz="3200" b="1">
                <a:solidFill>
                  <a:srgbClr val="161339"/>
                </a:solidFill>
                <a:latin typeface="Arial Rounded MT Bold"/>
              </a:rPr>
              <a:t>l</a:t>
            </a:r>
          </a:p>
        </p:txBody>
      </p:sp>
      <p:sp>
        <p:nvSpPr>
          <p:cNvPr id="123" name="Rounded Rectangle 122"/>
          <p:cNvSpPr/>
          <p:nvPr/>
        </p:nvSpPr>
        <p:spPr>
          <a:xfrm>
            <a:off x="5943600" y="1554480"/>
            <a:ext cx="2651760" cy="24688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4" name="TextBox 123"/>
          <p:cNvSpPr txBox="1"/>
          <p:nvPr/>
        </p:nvSpPr>
        <p:spPr>
          <a:xfrm>
            <a:off x="5943600" y="1691640"/>
            <a:ext cx="2651760" cy="128016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1000" b="1">
                <a:solidFill>
                  <a:srgbClr val="161339"/>
                </a:solidFill>
                <a:latin typeface="Arial Rounded MT Bold"/>
              </a:rPr>
              <a:t>🎨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5943600" y="3154680"/>
            <a:ext cx="2651760" cy="5486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3200" b="1">
                <a:solidFill>
                  <a:srgbClr val="161339"/>
                </a:solidFill>
                <a:latin typeface="Arial Rounded MT Bold"/>
              </a:rPr>
              <a:t>p</a:t>
            </a:r>
            <a:r>
              <a:rPr sz="3200" b="1">
                <a:solidFill>
                  <a:srgbClr val="FF7A6B"/>
                </a:solidFill>
                <a:latin typeface="Arial Rounded MT Bold"/>
              </a:rPr>
              <a:t>ai</a:t>
            </a:r>
            <a:r>
              <a:rPr sz="3200" b="1">
                <a:solidFill>
                  <a:srgbClr val="161339"/>
                </a:solidFill>
                <a:latin typeface="Arial Rounded MT Bold"/>
              </a:rPr>
              <a:t>nt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p/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109" name="Rounded Rectangle 108"/>
          <p:cNvSpPr/>
          <p:nvPr/>
        </p:nvSpPr>
        <p:spPr>
          <a:xfrm>
            <a:off x="320040" y="301752"/>
            <a:ext cx="2834640" cy="46634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0" name="TextBox 109"/>
          <p:cNvSpPr txBox="1"/>
          <p:nvPr/>
        </p:nvSpPr>
        <p:spPr>
          <a:xfrm>
            <a:off x="320040" y="301752"/>
            <a:ext cx="28346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SOUND-ALIKES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5486400" y="301752"/>
            <a:ext cx="32918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r"/>
            <a:r>
              <a:rPr sz="1800" b="1">
                <a:solidFill>
                  <a:srgbClr val="FFFFFF"/>
                </a:solidFill>
                <a:latin typeface="Arial Rounded MT Bold"/>
              </a:rPr>
              <a:t>TEACH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0" y="868680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800" b="1">
                <a:solidFill>
                  <a:srgbClr val="FFFFFF"/>
                </a:solidFill>
                <a:latin typeface="Arial Rounded MT Bold"/>
              </a:rPr>
              <a:t>more long vowels — stretch!</a:t>
            </a:r>
          </a:p>
        </p:txBody>
      </p:sp>
      <p:sp>
        <p:nvSpPr>
          <p:cNvPr id="117" name="Rounded Rectangle 116"/>
          <p:cNvSpPr/>
          <p:nvPr/>
        </p:nvSpPr>
        <p:spPr>
          <a:xfrm>
            <a:off x="411480" y="1554480"/>
            <a:ext cx="2011680" cy="24688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8" name="TextBox 117"/>
          <p:cNvSpPr txBox="1"/>
          <p:nvPr/>
        </p:nvSpPr>
        <p:spPr>
          <a:xfrm>
            <a:off x="411480" y="1645920"/>
            <a:ext cx="2011680" cy="105156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9000" b="1">
                <a:solidFill>
                  <a:srgbClr val="161339"/>
                </a:solidFill>
                <a:latin typeface="Arial Rounded MT Bold"/>
              </a:rPr>
              <a:t>🌳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411480" y="2788920"/>
            <a:ext cx="201168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600" b="1">
                <a:solidFill>
                  <a:srgbClr val="161339"/>
                </a:solidFill>
                <a:latin typeface="Arial Rounded MT Bold"/>
              </a:rPr>
              <a:t>tree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411480" y="3246120"/>
            <a:ext cx="2011680" cy="36576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FF7A6B"/>
                </a:solidFill>
                <a:latin typeface="Helvetica Neue"/>
              </a:rPr>
              <a:t>ē</a:t>
            </a:r>
          </a:p>
        </p:txBody>
      </p:sp>
      <p:sp>
        <p:nvSpPr>
          <p:cNvPr id="121" name="Rounded Rectangle 120"/>
          <p:cNvSpPr/>
          <p:nvPr/>
        </p:nvSpPr>
        <p:spPr>
          <a:xfrm>
            <a:off x="2606040" y="1554480"/>
            <a:ext cx="2011680" cy="24688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2" name="TextBox 121"/>
          <p:cNvSpPr txBox="1"/>
          <p:nvPr/>
        </p:nvSpPr>
        <p:spPr>
          <a:xfrm>
            <a:off x="2606040" y="1645920"/>
            <a:ext cx="2011680" cy="105156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9000" b="1">
                <a:solidFill>
                  <a:srgbClr val="161339"/>
                </a:solidFill>
                <a:latin typeface="Arial Rounded MT Bold"/>
              </a:rPr>
              <a:t>🪁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2606040" y="2788920"/>
            <a:ext cx="201168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600" b="1">
                <a:solidFill>
                  <a:srgbClr val="161339"/>
                </a:solidFill>
                <a:latin typeface="Arial Rounded MT Bold"/>
              </a:rPr>
              <a:t>kite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2606040" y="3246120"/>
            <a:ext cx="2011680" cy="36576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FF7A6B"/>
                </a:solidFill>
                <a:latin typeface="Helvetica Neue"/>
              </a:rPr>
              <a:t>ī</a:t>
            </a:r>
          </a:p>
        </p:txBody>
      </p:sp>
      <p:sp>
        <p:nvSpPr>
          <p:cNvPr id="125" name="Rounded Rectangle 124"/>
          <p:cNvSpPr/>
          <p:nvPr/>
        </p:nvSpPr>
        <p:spPr>
          <a:xfrm>
            <a:off x="4800600" y="1554480"/>
            <a:ext cx="2011680" cy="24688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6" name="TextBox 125"/>
          <p:cNvSpPr txBox="1"/>
          <p:nvPr/>
        </p:nvSpPr>
        <p:spPr>
          <a:xfrm>
            <a:off x="4800600" y="1645920"/>
            <a:ext cx="2011680" cy="105156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9000" b="1">
                <a:solidFill>
                  <a:srgbClr val="161339"/>
                </a:solidFill>
                <a:latin typeface="Arial Rounded MT Bold"/>
              </a:rPr>
              <a:t>👃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4800600" y="2788920"/>
            <a:ext cx="201168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600" b="1">
                <a:solidFill>
                  <a:srgbClr val="161339"/>
                </a:solidFill>
                <a:latin typeface="Arial Rounded MT Bold"/>
              </a:rPr>
              <a:t>nose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4800600" y="3246120"/>
            <a:ext cx="2011680" cy="36576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FF7A6B"/>
                </a:solidFill>
                <a:latin typeface="Helvetica Neue"/>
              </a:rPr>
              <a:t>ō</a:t>
            </a:r>
          </a:p>
        </p:txBody>
      </p:sp>
      <p:sp>
        <p:nvSpPr>
          <p:cNvPr id="129" name="Rounded Rectangle 128"/>
          <p:cNvSpPr/>
          <p:nvPr/>
        </p:nvSpPr>
        <p:spPr>
          <a:xfrm>
            <a:off x="6995160" y="1554480"/>
            <a:ext cx="2011680" cy="24688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0" name="TextBox 129"/>
          <p:cNvSpPr txBox="1"/>
          <p:nvPr/>
        </p:nvSpPr>
        <p:spPr>
          <a:xfrm>
            <a:off x="6995160" y="1645920"/>
            <a:ext cx="2011680" cy="105156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9000" b="1">
                <a:solidFill>
                  <a:srgbClr val="161339"/>
                </a:solidFill>
                <a:latin typeface="Arial Rounded MT Bold"/>
              </a:rPr>
              <a:t>🎵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6995160" y="2788920"/>
            <a:ext cx="201168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600" b="1">
                <a:solidFill>
                  <a:srgbClr val="161339"/>
                </a:solidFill>
                <a:latin typeface="Arial Rounded MT Bold"/>
              </a:rPr>
              <a:t>music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6995160" y="3246120"/>
            <a:ext cx="2011680" cy="36576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FF7A6B"/>
                </a:solidFill>
                <a:latin typeface="Helvetica Neue"/>
              </a:rPr>
              <a:t>ū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