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73" r:id="rId24"/>
    <p:sldId id="274" r:id="rId25"/>
    <p:sldId id="275" r:id="rId26"/>
    <p:sldId id="276" r:id="rId27"/>
    <p:sldId id="277" r:id="rId28"/>
    <p:sldId id="278" r:id="rId29"/>
    <p:sldId id="268" r:id="rId19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30"/>
    <p:sldId id="305" r:id="rId20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270" r:id="rId21"/>
    <p:sldId id="271" r:id="rId22"/>
    <p:sldId id="272" r:id="rId23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9.xml"/><Relationship Id="rId20" Type="http://schemas.openxmlformats.org/officeDocument/2006/relationships/slide" Target="slides/slide48.xml"/><Relationship Id="rId21" Type="http://schemas.openxmlformats.org/officeDocument/2006/relationships/slide" Target="slides/slide44.xml"/><Relationship Id="rId22" Type="http://schemas.openxmlformats.org/officeDocument/2006/relationships/slide" Target="slides/slide45.xml"/><Relationship Id="rId23" Type="http://schemas.openxmlformats.org/officeDocument/2006/relationships/slide" Target="slides/slide46.xml"/><Relationship Id="rId24" Type="http://schemas.openxmlformats.org/officeDocument/2006/relationships/slide" Target="slides/slide13.xml"/><Relationship Id="rId25" Type="http://schemas.openxmlformats.org/officeDocument/2006/relationships/slide" Target="slides/slide14.xml"/><Relationship Id="rId26" Type="http://schemas.openxmlformats.org/officeDocument/2006/relationships/slide" Target="slides/slide15.xml"/><Relationship Id="rId27" Type="http://schemas.openxmlformats.org/officeDocument/2006/relationships/slide" Target="slides/slide16.xml"/><Relationship Id="rId28" Type="http://schemas.openxmlformats.org/officeDocument/2006/relationships/slide" Target="slides/slide17.xml"/><Relationship Id="rId29" Type="http://schemas.openxmlformats.org/officeDocument/2006/relationships/slide" Target="slides/slide18.xml"/><Relationship Id="rId30" Type="http://schemas.openxmlformats.org/officeDocument/2006/relationships/slide" Target="slides/slide47.xml"/><Relationship Id="rId31" Type="http://schemas.openxmlformats.org/officeDocument/2006/relationships/slide" Target="slides/slide20.xml"/><Relationship Id="rId32" Type="http://schemas.openxmlformats.org/officeDocument/2006/relationships/slide" Target="slides/slide21.xml"/><Relationship Id="rId33" Type="http://schemas.openxmlformats.org/officeDocument/2006/relationships/slide" Target="slides/slide22.xml"/><Relationship Id="rId34" Type="http://schemas.openxmlformats.org/officeDocument/2006/relationships/slide" Target="slides/slide23.xml"/><Relationship Id="rId35" Type="http://schemas.openxmlformats.org/officeDocument/2006/relationships/slide" Target="slides/slide24.xml"/><Relationship Id="rId36" Type="http://schemas.openxmlformats.org/officeDocument/2006/relationships/slide" Target="slides/slide25.xml"/><Relationship Id="rId37" Type="http://schemas.openxmlformats.org/officeDocument/2006/relationships/slide" Target="slides/slide26.xml"/><Relationship Id="rId38" Type="http://schemas.openxmlformats.org/officeDocument/2006/relationships/slide" Target="slides/slide27.xml"/><Relationship Id="rId39" Type="http://schemas.openxmlformats.org/officeDocument/2006/relationships/slide" Target="slides/slide28.xml"/><Relationship Id="rId40" Type="http://schemas.openxmlformats.org/officeDocument/2006/relationships/slide" Target="slides/slide29.xml"/><Relationship Id="rId41" Type="http://schemas.openxmlformats.org/officeDocument/2006/relationships/slide" Target="slides/slide30.xml"/><Relationship Id="rId42" Type="http://schemas.openxmlformats.org/officeDocument/2006/relationships/slide" Target="slides/slide31.xml"/><Relationship Id="rId43" Type="http://schemas.openxmlformats.org/officeDocument/2006/relationships/slide" Target="slides/slide32.xml"/><Relationship Id="rId44" Type="http://schemas.openxmlformats.org/officeDocument/2006/relationships/slide" Target="slides/slide33.xml"/><Relationship Id="rId45" Type="http://schemas.openxmlformats.org/officeDocument/2006/relationships/slide" Target="slides/slide34.xml"/><Relationship Id="rId46" Type="http://schemas.openxmlformats.org/officeDocument/2006/relationships/slide" Target="slides/slide35.xml"/><Relationship Id="rId47" Type="http://schemas.openxmlformats.org/officeDocument/2006/relationships/slide" Target="slides/slide36.xml"/><Relationship Id="rId48" Type="http://schemas.openxmlformats.org/officeDocument/2006/relationships/slide" Target="slides/slide37.xml"/><Relationship Id="rId49" Type="http://schemas.openxmlformats.org/officeDocument/2006/relationships/slide" Target="slides/slide38.xml"/><Relationship Id="rId50" Type="http://schemas.openxmlformats.org/officeDocument/2006/relationships/slide" Target="slides/slide39.xml"/><Relationship Id="rId51" Type="http://schemas.openxmlformats.org/officeDocument/2006/relationships/slide" Target="slides/slide40.xml"/><Relationship Id="rId52" Type="http://schemas.openxmlformats.org/officeDocument/2006/relationships/slide" Target="slides/slide41.xml"/><Relationship Id="rId53" Type="http://schemas.openxmlformats.org/officeDocument/2006/relationships/slide" Target="slides/slide42.xml"/><Relationship Id="rId54" Type="http://schemas.openxmlformats.org/officeDocument/2006/relationships/slide" Target="slides/slide43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49808" y="411480"/>
            <a:ext cx="64008" cy="6400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993392" y="201168"/>
            <a:ext cx="54864" cy="5486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2843784" y="365760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831336" y="118872"/>
            <a:ext cx="64008" cy="6400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4956048" y="274320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5687568" y="356616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7150608" y="274320"/>
            <a:ext cx="64008" cy="6400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854696" y="155448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93776" y="722376"/>
            <a:ext cx="54864" cy="5486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743200" y="630936"/>
            <a:ext cx="64008" cy="6400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4581144" y="731520"/>
            <a:ext cx="64008" cy="6400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3557016" y="704088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7488936" y="548640"/>
            <a:ext cx="54864" cy="5486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960120" y="4837176"/>
            <a:ext cx="64008" cy="6400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2350008" y="4690872"/>
            <a:ext cx="54864" cy="5486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941063" y="4507992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4864608" y="4535424"/>
            <a:ext cx="73152" cy="73152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6647688" y="4553712"/>
            <a:ext cx="64008" cy="6400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7415783" y="4828032"/>
            <a:ext cx="54864" cy="5486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502920" y="4535424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1115568" y="4261104"/>
            <a:ext cx="54864" cy="5486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6126480" y="4572000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6784848" y="4389120"/>
            <a:ext cx="64008" cy="6400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3054096" y="4791456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7964424" y="4306824"/>
            <a:ext cx="54864" cy="5486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2578608" y="4581144"/>
            <a:ext cx="36576" cy="3657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0" y="868680"/>
            <a:ext cx="91440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0" y="1325880"/>
            <a:ext cx="914400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FFFFFF"/>
                </a:solidFill>
                <a:latin typeface="Arial Rounded MT Bold"/>
              </a:rPr>
              <a:t>the Magic E — every vowel  🪄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0" y="2468880"/>
            <a:ext cx="91440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>
                <a:solidFill>
                  <a:srgbClr val="9B8CFF"/>
                </a:solidFill>
                <a:latin typeface="Helvetica Neue"/>
              </a:rPr>
              <a:t>one little e … five big vowels!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749039" y="3200400"/>
            <a:ext cx="1645920" cy="685800"/>
          </a:xfrm>
          <a:prstGeom prst="roundRect">
            <a:avLst>
              <a:gd name="adj" fmla="val 18000"/>
            </a:avLst>
          </a:prstGeom>
          <a:solidFill>
            <a:srgbClr val="FFD23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600">
                <a:solidFill>
                  <a:srgbClr val="241F4E"/>
                </a:solidFill>
                <a:latin typeface="Arial Rounded MT Bold"/>
              </a:rPr>
              <a:t>DAY 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400">
                <a:solidFill>
                  <a:srgbClr val="241F4E"/>
                </a:solidFill>
                <a:latin typeface="Arial Rounded MT Bold"/>
              </a:rPr>
              <a:t>Short u  or  Long u?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965960"/>
            <a:ext cx="3749039" cy="2395728"/>
          </a:xfrm>
          <a:prstGeom prst="roundRect">
            <a:avLst>
              <a:gd name="adj" fmla="val 1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27632"/>
            <a:ext cx="3749039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611880"/>
            <a:ext cx="3749039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200">
                <a:solidFill>
                  <a:srgbClr val="FFFFFF"/>
                </a:solidFill>
                <a:latin typeface="Arial Rounded MT Bold"/>
              </a:rPr>
              <a:t>cub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4114800"/>
            <a:ext cx="3749039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Helvetica Neue"/>
              </a:rPr>
              <a:t>SHORT — quick!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754880" y="1965960"/>
            <a:ext cx="3749039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754880" y="1627632"/>
            <a:ext cx="3749039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🧊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4880" y="3611880"/>
            <a:ext cx="3749039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200">
                <a:solidFill>
                  <a:srgbClr val="241F4E"/>
                </a:solidFill>
                <a:latin typeface="Arial Rounded MT Bold"/>
              </a:rPr>
              <a:t>cube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4114800"/>
            <a:ext cx="3749039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241F4E"/>
                </a:solidFill>
                <a:latin typeface="Helvetica Neue"/>
              </a:rPr>
              <a:t>LONG — says its name!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4526280"/>
            <a:ext cx="91440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">
                <a:solidFill>
                  <a:srgbClr val="5A548A"/>
                </a:solidFill>
                <a:latin typeface="Helvetica Neue"/>
              </a:rPr>
              <a:t>🔎 long u often says /yoo/ — cube, cute, music!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👂  Which word do you hear?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 1  or  2 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FF5D5D"/>
                </a:solidFill>
                <a:latin typeface="Arial Rounded MT 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cub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🧊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cube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✅  Great ears!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🧊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241F4E"/>
                </a:solidFill>
                <a:latin typeface="Arial Rounded MT Bold"/>
              </a:rPr>
              <a:t>cube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400">
                <a:solidFill>
                  <a:srgbClr val="241F4E"/>
                </a:solidFill>
                <a:latin typeface="Arial Rounded MT Bold"/>
              </a:rPr>
              <a:t>Short a  or  Long a?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965960"/>
            <a:ext cx="3749039" cy="2395728"/>
          </a:xfrm>
          <a:prstGeom prst="roundRect">
            <a:avLst>
              <a:gd name="adj" fmla="val 1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27632"/>
            <a:ext cx="3749039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611880"/>
            <a:ext cx="3749039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200">
                <a:solidFill>
                  <a:srgbClr val="FFFFFF"/>
                </a:solidFill>
                <a:latin typeface="Arial Rounded MT Bold"/>
              </a:rPr>
              <a:t>tap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4114800"/>
            <a:ext cx="3749039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Helvetica Neue"/>
              </a:rPr>
              <a:t>SHORT — quick!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754880" y="1965960"/>
            <a:ext cx="3749039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754880" y="1627632"/>
            <a:ext cx="3749039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/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4880" y="3611880"/>
            <a:ext cx="3749039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200">
                <a:solidFill>
                  <a:srgbClr val="241F4E"/>
                </a:solidFill>
                <a:latin typeface="Arial Rounded MT Bold"/>
              </a:rPr>
              <a:t>tape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4114800"/>
            <a:ext cx="3749039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241F4E"/>
                </a:solidFill>
                <a:latin typeface="Helvetica Neue"/>
              </a:rPr>
              <a:t>LONG — says its name!</a:t>
            </a:r>
          </a:p>
        </p:txBody>
      </p:sp>
      <p:pic>
        <p:nvPicPr>
          <p:cNvPr id="13" name="Picture 12" descr="tape_from_0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9987" y="1515237"/>
            <a:ext cx="1958825" cy="21907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👂  Which word do you hear?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 1  or  2 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FF5D5D"/>
                </a:solidFill>
                <a:latin typeface="Arial Rounded MT 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tap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/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tape</a:t>
            </a:r>
          </a:p>
        </p:txBody>
      </p:sp>
      <p:pic>
        <p:nvPicPr>
          <p:cNvPr id="14" name="Picture 13" descr="tape_from_0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5430" y="2201354"/>
            <a:ext cx="1345059" cy="150431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✅  Great ears!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241F4E"/>
                </a:solidFill>
                <a:latin typeface="Arial Rounded MT Bold"/>
              </a:rPr>
              <a:t>tape</a:t>
            </a:r>
          </a:p>
        </p:txBody>
      </p:sp>
      <p:pic>
        <p:nvPicPr>
          <p:cNvPr id="8" name="Picture 7" descr="tape_from_0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587" y="1515237"/>
            <a:ext cx="1958825" cy="21907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400">
                <a:solidFill>
                  <a:srgbClr val="241F4E"/>
                </a:solidFill>
                <a:latin typeface="Arial Rounded MT Bold"/>
              </a:rPr>
              <a:t>Short o  or  Long o?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965960"/>
            <a:ext cx="3749039" cy="2395728"/>
          </a:xfrm>
          <a:prstGeom prst="roundRect">
            <a:avLst>
              <a:gd name="adj" fmla="val 1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27632"/>
            <a:ext cx="3749039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611880"/>
            <a:ext cx="3749039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200">
                <a:solidFill>
                  <a:srgbClr val="FFFFFF"/>
                </a:solidFill>
                <a:latin typeface="Arial Rounded MT Bold"/>
              </a:rPr>
              <a:t>not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4114800"/>
            <a:ext cx="3749039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Helvetica Neue"/>
              </a:rPr>
              <a:t>SHORT — quick!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754880" y="1965960"/>
            <a:ext cx="3749039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754880" y="1627632"/>
            <a:ext cx="3749039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4880" y="3611880"/>
            <a:ext cx="3749039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200">
                <a:solidFill>
                  <a:srgbClr val="241F4E"/>
                </a:solidFill>
                <a:latin typeface="Arial Rounded MT Bold"/>
              </a:rPr>
              <a:t>note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4114800"/>
            <a:ext cx="3749039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241F4E"/>
                </a:solidFill>
                <a:latin typeface="Helvetica Neue"/>
              </a:rPr>
              <a:t>LONG — says its name!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👂  Which word do you hear?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 1  or  2 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FF5D5D"/>
                </a:solidFill>
                <a:latin typeface="Arial Rounded MT 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not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note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✅  Great ears!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241F4E"/>
                </a:solidFill>
                <a:latin typeface="Arial Rounded MT Bold"/>
              </a:rPr>
              <a:t>note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MAGIC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🪄  the Magic E rule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69164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pin</a:t>
            </a:r>
            <a:r>
              <a:rPr sz="3600">
                <a:solidFill>
                  <a:srgbClr val="5A548A"/>
                </a:solidFill>
                <a:latin typeface="Arial Rounded MT Bold"/>
              </a:rPr>
              <a:t>   →   </a:t>
            </a:r>
            <a:r>
              <a:rPr sz="3600">
                <a:solidFill>
                  <a:srgbClr val="241F4E"/>
                </a:solidFill>
                <a:latin typeface="Arial Rounded MT Bold"/>
              </a:rPr>
              <a:t>p</a:t>
            </a:r>
            <a:r>
              <a:rPr sz="3600" b="1">
                <a:solidFill>
                  <a:srgbClr val="0E9488"/>
                </a:solidFill>
                <a:latin typeface="Arial Rounded MT Bold"/>
              </a:rPr>
              <a:t>i</a:t>
            </a:r>
            <a:r>
              <a:rPr sz="3600">
                <a:solidFill>
                  <a:srgbClr val="241F4E"/>
                </a:solidFill>
                <a:latin typeface="Arial Rounded MT Bold"/>
              </a:rPr>
              <a:t>n</a:t>
            </a:r>
            <a:r>
              <a:rPr sz="3600" b="1">
                <a:solidFill>
                  <a:srgbClr val="B8860B"/>
                </a:solidFill>
                <a:latin typeface="Arial Rounded MT Bold"/>
              </a:rPr>
              <a:t>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42316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rob</a:t>
            </a:r>
            <a:r>
              <a:rPr sz="3600">
                <a:solidFill>
                  <a:srgbClr val="5A548A"/>
                </a:solidFill>
                <a:latin typeface="Arial Rounded MT Bold"/>
              </a:rPr>
              <a:t>   →   </a:t>
            </a:r>
            <a:r>
              <a:rPr sz="3600">
                <a:solidFill>
                  <a:srgbClr val="241F4E"/>
                </a:solidFill>
                <a:latin typeface="Arial Rounded MT Bold"/>
              </a:rPr>
              <a:t>r</a:t>
            </a:r>
            <a:r>
              <a:rPr sz="3600" b="1">
                <a:solidFill>
                  <a:srgbClr val="0E9488"/>
                </a:solidFill>
                <a:latin typeface="Arial Rounded MT Bold"/>
              </a:rPr>
              <a:t>o</a:t>
            </a:r>
            <a:r>
              <a:rPr sz="3600">
                <a:solidFill>
                  <a:srgbClr val="241F4E"/>
                </a:solidFill>
                <a:latin typeface="Arial Rounded MT Bold"/>
              </a:rPr>
              <a:t>b</a:t>
            </a:r>
            <a:r>
              <a:rPr sz="3600" b="1">
                <a:solidFill>
                  <a:srgbClr val="B8860B"/>
                </a:solidFill>
                <a:latin typeface="Arial Rounded MT Bold"/>
              </a:rPr>
              <a:t>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3154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cub</a:t>
            </a:r>
            <a:r>
              <a:rPr sz="3600">
                <a:solidFill>
                  <a:srgbClr val="5A548A"/>
                </a:solidFill>
                <a:latin typeface="Arial Rounded MT Bold"/>
              </a:rPr>
              <a:t>   →   </a:t>
            </a:r>
            <a:r>
              <a:rPr sz="3600">
                <a:solidFill>
                  <a:srgbClr val="241F4E"/>
                </a:solidFill>
                <a:latin typeface="Arial Rounded MT Bold"/>
              </a:rPr>
              <a:t>c</a:t>
            </a:r>
            <a:r>
              <a:rPr sz="3600" b="1">
                <a:solidFill>
                  <a:srgbClr val="0E9488"/>
                </a:solidFill>
                <a:latin typeface="Arial Rounded MT Bold"/>
              </a:rPr>
              <a:t>u</a:t>
            </a:r>
            <a:r>
              <a:rPr sz="3600">
                <a:solidFill>
                  <a:srgbClr val="241F4E"/>
                </a:solidFill>
                <a:latin typeface="Arial Rounded MT Bold"/>
              </a:rPr>
              <a:t>b</a:t>
            </a:r>
            <a:r>
              <a:rPr sz="3600" b="1">
                <a:solidFill>
                  <a:srgbClr val="B8860B"/>
                </a:solidFill>
                <a:latin typeface="Arial Rounded MT Bold"/>
              </a:rPr>
              <a:t>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77639"/>
            <a:ext cx="91440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>
                <a:solidFill>
                  <a:srgbClr val="5A548A"/>
                </a:solidFill>
                <a:latin typeface="Helvetica Neue"/>
              </a:rPr>
              <a:t>…just like  can → cane,  from before!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RECALL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200">
                <a:solidFill>
                  <a:srgbClr val="241F4E"/>
                </a:solidFill>
                <a:latin typeface="Arial Rounded MT Bold"/>
              </a:rPr>
              <a:t>Remember the Magic 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874519"/>
            <a:ext cx="914400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5600">
                <a:solidFill>
                  <a:srgbClr val="241F4E"/>
                </a:solidFill>
                <a:latin typeface="Arial Rounded MT Bold"/>
              </a:rPr>
              <a:t>can</a:t>
            </a:r>
            <a:r>
              <a:rPr sz="5600">
                <a:solidFill>
                  <a:srgbClr val="5A548A"/>
                </a:solidFill>
                <a:latin typeface="Arial Rounded MT Bold"/>
              </a:rPr>
              <a:t>  +  </a:t>
            </a:r>
            <a:r>
              <a:rPr sz="5600" b="1">
                <a:solidFill>
                  <a:srgbClr val="B8860B"/>
                </a:solidFill>
                <a:latin typeface="Arial Rounded MT Bold"/>
              </a:rPr>
              <a:t>e</a:t>
            </a:r>
            <a:r>
              <a:rPr sz="5600">
                <a:solidFill>
                  <a:srgbClr val="5A548A"/>
                </a:solidFill>
                <a:latin typeface="Arial Rounded MT Bold"/>
              </a:rPr>
              <a:t>   =   </a:t>
            </a:r>
            <a:r>
              <a:rPr sz="5600">
                <a:solidFill>
                  <a:srgbClr val="241F4E"/>
                </a:solidFill>
                <a:latin typeface="Arial Rounded MT Bold"/>
              </a:rPr>
              <a:t>c</a:t>
            </a:r>
            <a:r>
              <a:rPr sz="5600" b="1">
                <a:solidFill>
                  <a:srgbClr val="0E9488"/>
                </a:solidFill>
                <a:latin typeface="Arial Rounded MT Bold"/>
              </a:rPr>
              <a:t>a</a:t>
            </a:r>
            <a:r>
              <a:rPr sz="5600">
                <a:solidFill>
                  <a:srgbClr val="241F4E"/>
                </a:solidFill>
                <a:latin typeface="Arial Rounded MT Bold"/>
              </a:rPr>
              <a:t>n</a:t>
            </a:r>
            <a:r>
              <a:rPr sz="5600" b="1">
                <a:solidFill>
                  <a:srgbClr val="B8860B"/>
                </a:solidFill>
                <a:latin typeface="Arial Rounded MT Bold"/>
              </a:rPr>
              <a:t>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08960"/>
            <a:ext cx="91440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400">
                <a:solidFill>
                  <a:srgbClr val="241F4E"/>
                </a:solidFill>
                <a:latin typeface="Arial Rounded MT Bold"/>
              </a:rPr>
              <a:t>the silent e makes  a  say its NAME  🤫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3931920"/>
            <a:ext cx="91440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>
                <a:solidFill>
                  <a:srgbClr val="5A548A"/>
                </a:solidFill>
                <a:latin typeface="Helvetica Neue"/>
              </a:rPr>
              <a:t>today: e, i, o, and u do it too!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👂  Which word do you hear?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 1  or  2 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FF5D5D"/>
                </a:solidFill>
                <a:latin typeface="Arial Rounded MT 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kit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🪁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kite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✅  Great ears!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241F4E"/>
                </a:solidFill>
                <a:latin typeface="Arial Rounded MT Bold"/>
              </a:rPr>
              <a:t>kite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👂  Which word do you hear?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 1  or  2 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FF5D5D"/>
                </a:solidFill>
                <a:latin typeface="Arial Rounded MT 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🗑️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rid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ride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✅  Great ears!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241F4E"/>
                </a:solidFill>
                <a:latin typeface="Arial Rounded MT Bold"/>
              </a:rPr>
              <a:t>ride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👂  Which word do you hear?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 1  or  2 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FF5D5D"/>
                </a:solidFill>
                <a:latin typeface="Arial Rounded MT 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✂️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cut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cute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✅  Great ears!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241F4E"/>
                </a:solidFill>
                <a:latin typeface="Arial Rounded MT Bold"/>
              </a:rPr>
              <a:t>cute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👂  Which word do you hear?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 1  or  2 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FF5D5D"/>
                </a:solidFill>
                <a:latin typeface="Arial Rounded MT 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hop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hope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✅  Great ears!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241F4E"/>
                </a:solidFill>
                <a:latin typeface="Arial Rounded MT Bold"/>
              </a:rPr>
              <a:t>hope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👂  Which word do you hear?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 1  or  2 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FF5D5D"/>
                </a:solidFill>
                <a:latin typeface="Arial Rounded MT 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cod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code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✅  Great ears!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241F4E"/>
                </a:solidFill>
                <a:latin typeface="Arial Rounded MT Bold"/>
              </a:rPr>
              <a:t>code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Magic E works on EVERY vowel!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874519"/>
            <a:ext cx="914400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6000" b="1">
                <a:solidFill>
                  <a:srgbClr val="0E9488"/>
                </a:solidFill>
                <a:latin typeface="Arial Rounded MT Bold"/>
              </a:rPr>
              <a:t>a    e    i    o    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08960"/>
            <a:ext cx="91440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400">
                <a:solidFill>
                  <a:srgbClr val="241F4E"/>
                </a:solidFill>
                <a:latin typeface="Arial Rounded MT Bold"/>
              </a:rPr>
              <a:t>add a silent e → each one says its NAME!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3977639"/>
            <a:ext cx="91440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>
                <a:solidFill>
                  <a:srgbClr val="5A548A"/>
                </a:solidFill>
                <a:latin typeface="Helvetica Neue"/>
              </a:rPr>
              <a:t>(even e can — but that one is rare)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👂  Which word do you hear?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 1  or  2 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FF5D5D"/>
                </a:solidFill>
                <a:latin typeface="Arial Rounded MT 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tub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🧪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tube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✅  Great ears!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🧪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241F4E"/>
                </a:solidFill>
                <a:latin typeface="Arial Rounded MT Bold"/>
              </a:rPr>
              <a:t>tube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👂  Which word do you hear?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 1  or  2 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FF5D5D"/>
                </a:solidFill>
                <a:latin typeface="Arial Rounded MT 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plan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✈️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plane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✅  Great ears!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✈️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241F4E"/>
                </a:solidFill>
                <a:latin typeface="Arial Rounded MT Bold"/>
              </a:rPr>
              <a:t>plane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👂  Which word do you hear?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 1  or  2 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FF5D5D"/>
                </a:solidFill>
                <a:latin typeface="Arial Rounded MT 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fin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fine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✅  Great ears!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241F4E"/>
                </a:solidFill>
                <a:latin typeface="Arial Rounded MT Bold"/>
              </a:rPr>
              <a:t>fine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👂  Which word do you hear?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 1  or  2 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FF5D5D"/>
                </a:solidFill>
                <a:latin typeface="Arial Rounded MT 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/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dim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🪙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dime</a:t>
            </a:r>
          </a:p>
        </p:txBody>
      </p:sp>
      <p:pic>
        <p:nvPicPr>
          <p:cNvPr id="14" name="Picture 13" descr="di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386" y="2201354"/>
            <a:ext cx="1381308" cy="150431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✅  Great ears!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241F4E"/>
                </a:solidFill>
                <a:latin typeface="Arial Rounded MT Bold"/>
              </a:rPr>
              <a:t>dime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👂  Which word do you hear?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 1  or  2 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FF5D5D"/>
                </a:solidFill>
                <a:latin typeface="Arial Rounded MT 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/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rip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ripe</a:t>
            </a:r>
          </a:p>
        </p:txBody>
      </p:sp>
      <p:pic>
        <p:nvPicPr>
          <p:cNvPr id="14" name="Picture 13" descr="ri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336" y="2201354"/>
            <a:ext cx="1615408" cy="1504315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✅  Great ears!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241F4E"/>
                </a:solidFill>
                <a:latin typeface="Arial Rounded MT Bold"/>
              </a:rPr>
              <a:t>ripe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400">
                <a:solidFill>
                  <a:srgbClr val="241F4E"/>
                </a:solidFill>
                <a:latin typeface="Arial Rounded MT Bold"/>
              </a:rPr>
              <a:t>Short i  or  Long i?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965960"/>
            <a:ext cx="3749039" cy="2395728"/>
          </a:xfrm>
          <a:prstGeom prst="roundRect">
            <a:avLst>
              <a:gd name="adj" fmla="val 1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27632"/>
            <a:ext cx="3749039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611880"/>
            <a:ext cx="3749039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200">
                <a:solidFill>
                  <a:srgbClr val="FFFFFF"/>
                </a:solidFill>
                <a:latin typeface="Arial Rounded MT Bold"/>
              </a:rPr>
              <a:t>pin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4114800"/>
            <a:ext cx="3749039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Helvetica Neue"/>
              </a:rPr>
              <a:t>SHORT — quick!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754880" y="1965960"/>
            <a:ext cx="3749039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754880" y="1627632"/>
            <a:ext cx="3749039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4880" y="3611880"/>
            <a:ext cx="3749039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200">
                <a:solidFill>
                  <a:srgbClr val="241F4E"/>
                </a:solidFill>
                <a:latin typeface="Arial Rounded MT Bold"/>
              </a:rPr>
              <a:t>pine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4114800"/>
            <a:ext cx="3749039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241F4E"/>
                </a:solidFill>
                <a:latin typeface="Helvetica Neue"/>
              </a:rPr>
              <a:t>LONG — says its name!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👂  Which word do you hear?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 1  or  2 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FF5D5D"/>
                </a:solidFill>
                <a:latin typeface="Arial Rounded MT 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👫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us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🛠️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use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✅  Great ears!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🛠️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241F4E"/>
                </a:solidFill>
                <a:latin typeface="Arial Rounded MT Bold"/>
              </a:rPr>
              <a:t>use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👂  Which word do you hear?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 1  or  2 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FF5D5D"/>
                </a:solidFill>
                <a:latin typeface="Arial Rounded MT 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🥫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can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🦯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cane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✅  Great ears!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🦯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241F4E"/>
                </a:solidFill>
                <a:latin typeface="Arial Rounded MT Bold"/>
              </a:rPr>
              <a:t>cane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241F4E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600">
                <a:solidFill>
                  <a:srgbClr val="241F4E"/>
                </a:solidFill>
                <a:latin typeface="Arial Rounded MT Bold"/>
              </a:rPr>
              <a:t>👂  short or long?    1 = short 🔴    2 = long 🔵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645920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YOUR ANSWER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188720" y="2514600"/>
            <a:ext cx="6766560" cy="105156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88720" y="2514600"/>
            <a:ext cx="6766560" cy="10515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400">
                <a:solidFill>
                  <a:srgbClr val="241F4E"/>
                </a:solidFill>
                <a:latin typeface="Helvetica Neue"/>
              </a:rPr>
              <a:t>I say </a:t>
            </a:r>
            <a:r>
              <a:rPr sz="2400" b="1">
                <a:solidFill>
                  <a:srgbClr val="0E9488"/>
                </a:solidFill>
                <a:latin typeface="Helvetica Neue"/>
              </a:rPr>
              <a:t>“kite”</a:t>
            </a:r>
            <a:r>
              <a:rPr sz="2400">
                <a:solidFill>
                  <a:srgbClr val="241F4E"/>
                </a:solidFill>
                <a:latin typeface="Helvetica Neue"/>
              </a:rPr>
              <a:t>  →  you type </a:t>
            </a:r>
            <a:r>
              <a:rPr sz="2400" b="1">
                <a:solidFill>
                  <a:srgbClr val="FF5D5D"/>
                </a:solidFill>
                <a:latin typeface="Arial Rounded MT Bold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840480"/>
            <a:ext cx="91440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>
                <a:solidFill>
                  <a:srgbClr val="5A548A"/>
                </a:solidFill>
                <a:latin typeface="Helvetica Neue"/>
              </a:rPr>
              <a:t>⭐ Stars: I say a NEW word — short or long?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REVIEW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⭐  Magic E — every vowel!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828800"/>
            <a:ext cx="1920240" cy="1188720"/>
          </a:xfrm>
          <a:prstGeom prst="roundRect">
            <a:avLst>
              <a:gd name="adj" fmla="val 1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600">
                <a:solidFill>
                  <a:srgbClr val="FFFFFF"/>
                </a:solidFill>
                <a:latin typeface="Arial Rounded MT Bold"/>
              </a:rPr>
              <a:t>👨 man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3246120"/>
            <a:ext cx="1920240" cy="1188720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600">
                <a:solidFill>
                  <a:srgbClr val="241F4E"/>
                </a:solidFill>
                <a:latin typeface="Arial Rounded MT Bold"/>
              </a:rPr>
              <a:t>🦁 mane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697480" y="1828800"/>
            <a:ext cx="1920240" cy="1188720"/>
          </a:xfrm>
          <a:prstGeom prst="roundRect">
            <a:avLst>
              <a:gd name="adj" fmla="val 1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600">
                <a:solidFill>
                  <a:srgbClr val="FFFFFF"/>
                </a:solidFill>
                <a:latin typeface="Arial Rounded MT Bold"/>
              </a:rPr>
              <a:t>📌 pin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697480" y="3246120"/>
            <a:ext cx="1920240" cy="1188720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600">
                <a:solidFill>
                  <a:srgbClr val="241F4E"/>
                </a:solidFill>
                <a:latin typeface="Arial Rounded MT Bold"/>
              </a:rPr>
              <a:t>🌲 pine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892040" y="1828800"/>
            <a:ext cx="1920240" cy="1188720"/>
          </a:xfrm>
          <a:prstGeom prst="roundRect">
            <a:avLst>
              <a:gd name="adj" fmla="val 1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600">
                <a:solidFill>
                  <a:srgbClr val="FFFFFF"/>
                </a:solidFill>
                <a:latin typeface="Arial Rounded MT Bold"/>
              </a:rPr>
              <a:t>💰 rob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92040" y="3246120"/>
            <a:ext cx="1920240" cy="1188720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600">
                <a:solidFill>
                  <a:srgbClr val="241F4E"/>
                </a:solidFill>
                <a:latin typeface="Arial Rounded MT Bold"/>
              </a:rPr>
              <a:t>👘 robe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86600" y="1828800"/>
            <a:ext cx="1920240" cy="1188720"/>
          </a:xfrm>
          <a:prstGeom prst="roundRect">
            <a:avLst>
              <a:gd name="adj" fmla="val 1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600">
                <a:solidFill>
                  <a:srgbClr val="FFFFFF"/>
                </a:solidFill>
                <a:latin typeface="Arial Rounded MT Bold"/>
              </a:rPr>
              <a:t>🐻 cub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086600" y="3246120"/>
            <a:ext cx="1920240" cy="1188720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600">
                <a:solidFill>
                  <a:srgbClr val="241F4E"/>
                </a:solidFill>
                <a:latin typeface="Arial Rounded MT Bold"/>
              </a:rPr>
              <a:t>🧊 cube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49808" y="411480"/>
            <a:ext cx="64008" cy="6400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993392" y="201168"/>
            <a:ext cx="54864" cy="5486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2843784" y="365760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831336" y="118872"/>
            <a:ext cx="64008" cy="6400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4956048" y="274320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5687568" y="356616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7150608" y="274320"/>
            <a:ext cx="64008" cy="6400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854696" y="155448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93776" y="722376"/>
            <a:ext cx="54864" cy="5486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743200" y="630936"/>
            <a:ext cx="64008" cy="6400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4581144" y="731520"/>
            <a:ext cx="64008" cy="6400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3557016" y="704088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7488936" y="548640"/>
            <a:ext cx="54864" cy="5486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960120" y="4837176"/>
            <a:ext cx="64008" cy="6400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2350008" y="4690872"/>
            <a:ext cx="54864" cy="5486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941063" y="4507992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4864608" y="4535424"/>
            <a:ext cx="73152" cy="73152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6647688" y="4553712"/>
            <a:ext cx="64008" cy="6400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7415783" y="4828032"/>
            <a:ext cx="54864" cy="5486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502920" y="4535424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1115568" y="4261104"/>
            <a:ext cx="54864" cy="5486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6126480" y="4572000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6784848" y="4389120"/>
            <a:ext cx="64008" cy="6400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3054096" y="4791456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7964424" y="4306824"/>
            <a:ext cx="54864" cy="5486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2578608" y="4581144"/>
            <a:ext cx="36576" cy="3657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0" y="868680"/>
            <a:ext cx="91440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0" y="1417320"/>
            <a:ext cx="9144000" cy="1280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000">
                <a:solidFill>
                  <a:srgbClr val="FFFFFF"/>
                </a:solidFill>
                <a:latin typeface="Arial Rounded MT Bold"/>
              </a:rPr>
              <a:t>add an e … read HUNDREDS of words!  🎉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0" y="2926080"/>
            <a:ext cx="91440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>
                <a:solidFill>
                  <a:srgbClr val="9B8CFF"/>
                </a:solidFill>
                <a:latin typeface="Helvetica Neue"/>
              </a:rPr>
              <a:t>pin → pine   ·   rob → robe   ·   cub → cube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749039" y="3611880"/>
            <a:ext cx="1645920" cy="640080"/>
          </a:xfrm>
          <a:prstGeom prst="roundRect">
            <a:avLst>
              <a:gd name="adj" fmla="val 18000"/>
            </a:avLst>
          </a:prstGeom>
          <a:solidFill>
            <a:srgbClr val="FFD23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400">
                <a:solidFill>
                  <a:srgbClr val="241F4E"/>
                </a:solidFill>
                <a:latin typeface="Arial Rounded MT Bold"/>
              </a:rPr>
              <a:t>DAY 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👂  Which word do you hear?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 1  or  2 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FF5D5D"/>
                </a:solidFill>
                <a:latin typeface="Arial Rounded MT 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🛏️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bed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📿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bead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✅  Great ears!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241F4E"/>
                </a:solidFill>
                <a:latin typeface="Arial Rounded MT Bold"/>
              </a:rPr>
              <a:t>bead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👂  Which word do you hear?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 1  or  2 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FF5D5D"/>
                </a:solidFill>
                <a:latin typeface="Arial Rounded MT 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man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🦁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mane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👂  Which word do you hear?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 1  or  2 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FF5D5D"/>
                </a:solidFill>
                <a:latin typeface="Arial Rounded MT 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pin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pine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✅  Great ears!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241F4E"/>
                </a:solidFill>
                <a:latin typeface="Arial Rounded MT Bold"/>
              </a:rPr>
              <a:t>mane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👂  Which word do you hear?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 1  or  2 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FF5D5D"/>
                </a:solidFill>
                <a:latin typeface="Arial Rounded MT 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🫣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hid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🙈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hide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✅  Great ears!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🙈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241F4E"/>
                </a:solidFill>
                <a:latin typeface="Arial Rounded MT Bold"/>
              </a:rPr>
              <a:t>hide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👂  Which word do you hear?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 1  or  2 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FF5D5D"/>
                </a:solidFill>
                <a:latin typeface="Arial Rounded MT 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win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🍷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wine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✅  Great ears!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🍷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241F4E"/>
                </a:solidFill>
                <a:latin typeface="Arial Rounded MT Bold"/>
              </a:rPr>
              <a:t>wine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👂  Which word do you hear?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 1  or  2 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FF5D5D"/>
                </a:solidFill>
                <a:latin typeface="Arial Rounded MT 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🍳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🪟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pane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✅  Great ears!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241F4E"/>
                </a:solidFill>
                <a:latin typeface="Arial Rounded MT Bold"/>
              </a:rPr>
              <a:t>pane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👂  Which word do you hear?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 1  or  2 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FF5D5D"/>
                </a:solidFill>
                <a:latin typeface="Arial Rounded MT 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🤗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hug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>🐘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huge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✅  Great ears!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241F4E"/>
                </a:solidFill>
                <a:latin typeface="Arial Rounded MT Bold"/>
              </a:rPr>
              <a:t>huge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✅  Great ears!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>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241F4E"/>
                </a:solidFill>
                <a:latin typeface="Arial Rounded MT Bold"/>
              </a:rPr>
              <a:t>pine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400">
                <a:solidFill>
                  <a:srgbClr val="241F4E"/>
                </a:solidFill>
                <a:latin typeface="Arial Rounded MT Bold"/>
              </a:rPr>
              <a:t>Short o  or  Long o?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965960"/>
            <a:ext cx="3749039" cy="2395728"/>
          </a:xfrm>
          <a:prstGeom prst="roundRect">
            <a:avLst>
              <a:gd name="adj" fmla="val 1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27632"/>
            <a:ext cx="3749039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611880"/>
            <a:ext cx="3749039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200">
                <a:solidFill>
                  <a:srgbClr val="FFFFFF"/>
                </a:solidFill>
                <a:latin typeface="Arial Rounded MT Bold"/>
              </a:rPr>
              <a:t>rob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4114800"/>
            <a:ext cx="3749039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Helvetica Neue"/>
              </a:rPr>
              <a:t>SHORT — quick!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754880" y="1965960"/>
            <a:ext cx="3749039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754880" y="1627632"/>
            <a:ext cx="3749039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/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4880" y="3611880"/>
            <a:ext cx="3749039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200">
                <a:solidFill>
                  <a:srgbClr val="241F4E"/>
                </a:solidFill>
                <a:latin typeface="Arial Rounded MT Bold"/>
              </a:rPr>
              <a:t>robe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4114800"/>
            <a:ext cx="3749039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241F4E"/>
                </a:solidFill>
                <a:latin typeface="Helvetica Neue"/>
              </a:rPr>
              <a:t>LONG — says its name!</a:t>
            </a:r>
          </a:p>
        </p:txBody>
      </p:sp>
      <p:pic>
        <p:nvPicPr>
          <p:cNvPr id="13" name="Picture 12" descr="ro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307" y="1515237"/>
            <a:ext cx="1724584" cy="2190750"/>
          </a:xfrm>
          <a:prstGeom prst="rect">
            <a:avLst/>
          </a:prstGeom>
        </p:spPr>
      </p:pic>
      <p:pic>
        <p:nvPicPr>
          <p:cNvPr id="14" name="Picture 13" descr="rob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1874" y="1515237"/>
            <a:ext cx="2075050" cy="21907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241F4E"/>
                </a:solidFill>
                <a:latin typeface="Arial Rounded MT Bold"/>
              </a:rPr>
              <a:t>👂  Which word do you hear?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3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>
                <a:solidFill>
                  <a:srgbClr val="FFD23F"/>
                </a:solidFill>
                <a:latin typeface="Arial Rounded MT Bold"/>
              </a:rPr>
              <a:t>💬  TYPE  1  or  2  IN THE CHAT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FF5D5D"/>
                </a:solidFill>
                <a:latin typeface="Arial Rounded MT 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/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rob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300">
                <a:solidFill>
                  <a:srgbClr val="241F4E"/>
                </a:solidFill>
              </a:rPr>
              <a:t/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600">
                <a:solidFill>
                  <a:srgbClr val="241F4E"/>
                </a:solidFill>
                <a:latin typeface="Arial Rounded MT Bold"/>
              </a:rPr>
              <a:t>robe</a:t>
            </a:r>
          </a:p>
        </p:txBody>
      </p:sp>
      <p:pic>
        <p:nvPicPr>
          <p:cNvPr id="14" name="Picture 13" descr="ro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3933" y="2201354"/>
            <a:ext cx="1184214" cy="1504315"/>
          </a:xfrm>
          <a:prstGeom prst="rect">
            <a:avLst/>
          </a:prstGeom>
        </p:spPr>
      </p:pic>
      <p:pic>
        <p:nvPicPr>
          <p:cNvPr id="15" name="Picture 14" descr="rob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5526" y="2201354"/>
            <a:ext cx="1424867" cy="15043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800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400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>
                <a:solidFill>
                  <a:srgbClr val="0E9488"/>
                </a:solidFill>
                <a:latin typeface="Arial Rounded MT Bold"/>
              </a:rPr>
              <a:t>✅  Great ears!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10000"/>
            </a:avLst>
          </a:prstGeom>
          <a:solidFill>
            <a:srgbClr val="3EE0CF"/>
          </a:solidFill>
          <a:ln>
            <a:noFill/>
          </a:ln>
          <a:effectLst>
            <a:outerShdw blurRad="55000" dist="22000" dir="5400000" rotWithShape="0">
              <a:srgbClr val="000000">
                <a:alpha val="2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0">
                <a:solidFill>
                  <a:srgbClr val="241F4E"/>
                </a:solidFill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>
                <a:solidFill>
                  <a:srgbClr val="241F4E"/>
                </a:solidFill>
                <a:latin typeface="Arial Rounded MT Bold"/>
              </a:rPr>
              <a:t>robe</a:t>
            </a:r>
          </a:p>
        </p:txBody>
      </p:sp>
      <p:pic>
        <p:nvPicPr>
          <p:cNvPr id="8" name="Picture 7" descr="ro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475" y="1515237"/>
            <a:ext cx="2075050" cy="21907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