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7" r:id="rId18"/>
    <p:sldId id="268" r:id="rId19"/>
    <p:sldId id="269" r:id="rId20"/>
    <p:sldId id="270" r:id="rId21"/>
    <p:sldId id="262" r:id="rId8"/>
    <p:sldId id="263" r:id="rId9"/>
    <p:sldId id="264" r:id="rId10"/>
    <p:sldId id="265" r:id="rId11"/>
    <p:sldId id="271" r:id="rId22"/>
    <p:sldId id="272" r:id="rId23"/>
    <p:sldId id="273" r:id="rId24"/>
    <p:sldId id="266" r:id="rId12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28"/>
  </p:normalViewPr>
  <p:slideViewPr>
    <p:cSldViewPr snapToGrid="0" snapToObjects="1">
      <p:cViewPr varScale="1">
        <p:scale>
          <a:sx n="131" d="100"/>
          <a:sy n="131" d="100"/>
        </p:scale>
        <p:origin x="344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11.xml"/><Relationship Id="rId9" Type="http://schemas.openxmlformats.org/officeDocument/2006/relationships/slide" Target="slides/slide12.xml"/><Relationship Id="rId10" Type="http://schemas.openxmlformats.org/officeDocument/2006/relationships/slide" Target="slides/slide13.xml"/><Relationship Id="rId11" Type="http://schemas.openxmlformats.org/officeDocument/2006/relationships/slide" Target="slides/slide14.xml"/><Relationship Id="rId12" Type="http://schemas.openxmlformats.org/officeDocument/2006/relationships/slide" Target="slides/slide18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8" Type="http://schemas.openxmlformats.org/officeDocument/2006/relationships/slide" Target="slides/slide7.xml"/><Relationship Id="rId19" Type="http://schemas.openxmlformats.org/officeDocument/2006/relationships/slide" Target="slides/slide8.xml"/><Relationship Id="rId20" Type="http://schemas.openxmlformats.org/officeDocument/2006/relationships/slide" Target="slides/slide9.xml"/><Relationship Id="rId21" Type="http://schemas.openxmlformats.org/officeDocument/2006/relationships/slide" Target="slides/slide10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333261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Hey everybody, welcome back! Today we're going to play with two sounds that are very, very close — so close they're tricky. Ship… or sheep? Can you hear it? I'm going to say a word, and you're going to say the number — one or two. Listen carefully with me. Ready? Let's go.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Game time! Number one is sit. Number two is seat. Listen… seat. (pause) Say the number! (pause) Number two — Seat. Again… sit. (pause) What number? (pause) Number one — Sit. Nice work!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Great job today, everybody. These were tricky sounds — long </a:t>
            </a:r>
            <a:r>
              <a:rPr dirty="0" err="1"/>
              <a:t>eeee</a:t>
            </a:r>
            <a:r>
              <a:rPr dirty="0"/>
              <a:t> and short </a:t>
            </a:r>
            <a:r>
              <a:rPr dirty="0" err="1"/>
              <a:t>ih</a:t>
            </a:r>
            <a:r>
              <a:rPr dirty="0"/>
              <a:t> — and you listened so carefully. Keep saying them at home: sheep, ship. Sheep, ship. I'm proud of you. See you next time!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First, let's hear the two sounds. The first one is long. Smile big and say it with me: </a:t>
            </a:r>
            <a:r>
              <a:rPr dirty="0" err="1"/>
              <a:t>eeee</a:t>
            </a:r>
            <a:r>
              <a:rPr dirty="0"/>
              <a:t>. Like in sheep — </a:t>
            </a:r>
            <a:r>
              <a:rPr dirty="0" err="1"/>
              <a:t>sheeep</a:t>
            </a:r>
            <a:r>
              <a:rPr dirty="0"/>
              <a:t>. Now the second one is short and quick. Relax your mouth: </a:t>
            </a:r>
            <a:r>
              <a:rPr dirty="0" err="1"/>
              <a:t>ih</a:t>
            </a:r>
            <a:r>
              <a:rPr dirty="0"/>
              <a:t>. Like in ship — ship. Feel the difference. Smile: </a:t>
            </a:r>
            <a:r>
              <a:rPr dirty="0" err="1"/>
              <a:t>eeee</a:t>
            </a:r>
            <a:r>
              <a:rPr dirty="0"/>
              <a:t>. Relax: </a:t>
            </a:r>
            <a:r>
              <a:rPr dirty="0" err="1"/>
              <a:t>ih</a:t>
            </a:r>
            <a:r>
              <a:rPr dirty="0"/>
              <a:t>. </a:t>
            </a:r>
            <a:r>
              <a:rPr dirty="0" err="1"/>
              <a:t>Eeee</a:t>
            </a:r>
            <a:r>
              <a:rPr dirty="0"/>
              <a:t>… </a:t>
            </a:r>
            <a:r>
              <a:rPr dirty="0" err="1"/>
              <a:t>ih</a:t>
            </a:r>
            <a:r>
              <a:rPr dirty="0"/>
              <a:t>. Say them with me. </a:t>
            </a:r>
            <a:r>
              <a:rPr dirty="0" err="1"/>
              <a:t>Eeee</a:t>
            </a:r>
            <a:r>
              <a:rPr dirty="0"/>
              <a:t>. (pause) </a:t>
            </a:r>
            <a:r>
              <a:rPr dirty="0" err="1"/>
              <a:t>Ih</a:t>
            </a:r>
            <a:r>
              <a:rPr dirty="0"/>
              <a:t>. (pause) Good!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Look. Number one is sheep. Number two is ship. I say one word. You say the number — one or two. Listen… sheep. (pause) One or two? (pause) Number one! Sheep. Listen… ship. (pause) One or two? (pause) Number two! Ship. Great listening, everybody!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Look. Number one is bin. Number two is bean. I say one word. You say the number — one or two. Listen… bin. (pause) One or two? (pause) Number one! Bin. Listen… bean. (pause) One or two? (pause) Number two! Bean. Great listening, everybody!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Look. Number one is seat. Number two is sit. I say one word. You say the number — one or two. Listen… seat. (pause) One or two? (pause) Number one! Seat. Listen… sit. (pause) One or two? (pause) Number two! Sit. Great listening, everybody!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Look. Number one is hill. Number two is heel. I say one word. You say the number — one or two. Listen… hill. (pause) One or two? (pause) Number one! Hill. Listen… heel. (pause) One or two? (pause) Number two! Heel. Great listening, everybody!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Now say them all with me. Sheep — ship. (pause) Bean — bin. (pause) Seat — sit. (pause) Heel — hill. (pause) Feel the long sound and the short sound in your mouth. Sheep. Ship. Beautiful.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Game time! Number one is ship. Number two is sheep. Listen… sheep. (pause) Say the number! (pause) Number two — Sheep. Again… ship. (pause) What number? (pause) Number one — Ship. Nice work!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Game time! Number one is bean. Number two is bin. Listen… bin. (pause) Say the number! (pause) Number two — Bin. Again… bean. (pause) What number? (pause) Number one — Bean. Nice work!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6/28/26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6/28/26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6/28/26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5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7.jpe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7.jpe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133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e"/>
          <p:cNvSpPr/>
          <p:nvPr/>
        </p:nvSpPr>
        <p:spPr>
          <a:xfrm>
            <a:off x="923973" y="644262"/>
            <a:ext cx="69718" cy="69718"/>
          </a:xfrm>
          <a:prstGeom prst="ellipse">
            <a:avLst/>
          </a:prstGeom>
          <a:solidFill>
            <a:srgbClr val="FFFFFF">
              <a:alpha val="65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2" name="e"/>
          <p:cNvSpPr/>
          <p:nvPr/>
        </p:nvSpPr>
        <p:spPr>
          <a:xfrm>
            <a:off x="7997297" y="4500000"/>
            <a:ext cx="55491" cy="55491"/>
          </a:xfrm>
          <a:prstGeom prst="ellipse">
            <a:avLst/>
          </a:prstGeom>
          <a:solidFill>
            <a:srgbClr val="FFFFFF">
              <a:alpha val="5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3" name="e"/>
          <p:cNvSpPr/>
          <p:nvPr/>
        </p:nvSpPr>
        <p:spPr>
          <a:xfrm>
            <a:off x="470726" y="3900000"/>
            <a:ext cx="69416" cy="69416"/>
          </a:xfrm>
          <a:prstGeom prst="ellipse">
            <a:avLst/>
          </a:prstGeom>
          <a:solidFill>
            <a:srgbClr val="FFFFFF">
              <a:alpha val="3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4" name="e"/>
          <p:cNvSpPr/>
          <p:nvPr/>
        </p:nvSpPr>
        <p:spPr>
          <a:xfrm>
            <a:off x="231115" y="460032"/>
            <a:ext cx="61134" cy="61134"/>
          </a:xfrm>
          <a:prstGeom prst="ellipse">
            <a:avLst/>
          </a:prstGeom>
          <a:solidFill>
            <a:srgbClr val="FFFFFF">
              <a:alpha val="25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5" name="e"/>
          <p:cNvSpPr/>
          <p:nvPr/>
        </p:nvSpPr>
        <p:spPr>
          <a:xfrm>
            <a:off x="5220726" y="290807"/>
            <a:ext cx="50355" cy="50355"/>
          </a:xfrm>
          <a:prstGeom prst="ellipse">
            <a:avLst/>
          </a:prstGeom>
          <a:solidFill>
            <a:srgbClr val="FFFFFF">
              <a:alpha val="4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6" name="e"/>
          <p:cNvSpPr/>
          <p:nvPr/>
        </p:nvSpPr>
        <p:spPr>
          <a:xfrm>
            <a:off x="1953122" y="4200000"/>
            <a:ext cx="45485" cy="45485"/>
          </a:xfrm>
          <a:prstGeom prst="ellipse">
            <a:avLst/>
          </a:prstGeom>
          <a:solidFill>
            <a:srgbClr val="FFFFFF">
              <a:alpha val="31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7" name="e"/>
          <p:cNvSpPr/>
          <p:nvPr/>
        </p:nvSpPr>
        <p:spPr>
          <a:xfrm>
            <a:off x="7526406" y="241204"/>
            <a:ext cx="48724" cy="48724"/>
          </a:xfrm>
          <a:prstGeom prst="ellipse">
            <a:avLst/>
          </a:prstGeom>
          <a:solidFill>
            <a:srgbClr val="FFFFFF">
              <a:alpha val="7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8" name="e"/>
          <p:cNvSpPr/>
          <p:nvPr/>
        </p:nvSpPr>
        <p:spPr>
          <a:xfrm>
            <a:off x="1070720" y="174151"/>
            <a:ext cx="33216" cy="33216"/>
          </a:xfrm>
          <a:prstGeom prst="ellipse">
            <a:avLst/>
          </a:prstGeom>
          <a:solidFill>
            <a:srgbClr val="FFFFFF">
              <a:alpha val="27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9" name="t"/>
          <p:cNvSpPr/>
          <p:nvPr/>
        </p:nvSpPr>
        <p:spPr>
          <a:xfrm>
            <a:off x="0" y="820000"/>
            <a:ext cx="9144000" cy="40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500" b="0" spc="400" dirty="0">
                <a:solidFill>
                  <a:srgbClr val="FFD23F"/>
                </a:solidFill>
                <a:latin typeface="Arial Rounded MT Bold"/>
                <a:cs typeface="Arial Rounded MT Bold"/>
              </a:rPr>
              <a:t>M U R R A Y ' S   E N G L I S H</a:t>
            </a:r>
          </a:p>
        </p:txBody>
      </p:sp>
      <p:sp>
        <p:nvSpPr>
          <p:cNvPr id="110" name="t"/>
          <p:cNvSpPr/>
          <p:nvPr/>
        </p:nvSpPr>
        <p:spPr>
          <a:xfrm>
            <a:off x="0" y="1300000"/>
            <a:ext cx="9144000" cy="100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5000" b="0" dirty="0">
                <a:solidFill>
                  <a:srgbClr val="FFFFFF"/>
                </a:solidFill>
                <a:latin typeface="Arial Rounded MT Bold"/>
                <a:cs typeface="Arial Rounded MT Bold"/>
              </a:rPr>
              <a:t>Ship or Sheep?  🚢🐑</a:t>
            </a:r>
          </a:p>
        </p:txBody>
      </p:sp>
      <p:sp>
        <p:nvSpPr>
          <p:cNvPr id="111" name="t"/>
          <p:cNvSpPr/>
          <p:nvPr/>
        </p:nvSpPr>
        <p:spPr>
          <a:xfrm>
            <a:off x="0" y="2450000"/>
            <a:ext cx="9144000" cy="50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2000" b="0" dirty="0">
                <a:solidFill>
                  <a:srgbClr val="9B8CFF"/>
                </a:solidFill>
                <a:latin typeface="Helvetica Neue"/>
                <a:cs typeface="Helvetica Neue"/>
              </a:rPr>
              <a:t>Listen. Say 1 or 2!</a:t>
            </a:r>
          </a:p>
        </p:txBody>
      </p:sp>
      <p:sp>
        <p:nvSpPr>
          <p:cNvPr id="112" name="rr"/>
          <p:cNvSpPr/>
          <p:nvPr/>
        </p:nvSpPr>
        <p:spPr>
          <a:xfrm>
            <a:off x="3272040" y="3170000"/>
            <a:ext cx="2697480" cy="560000"/>
          </a:xfrm>
          <a:prstGeom prst="roundRect">
            <a:avLst>
              <a:gd name="adj" fmla="val 50000"/>
            </a:avLst>
          </a:prstGeom>
          <a:solidFill>
            <a:srgbClr val="FFD23F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13" name="t"/>
          <p:cNvSpPr/>
          <p:nvPr/>
        </p:nvSpPr>
        <p:spPr>
          <a:xfrm>
            <a:off x="3272040" y="3170000"/>
            <a:ext cx="2600000" cy="56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2000" b="0" dirty="0">
                <a:solidFill>
                  <a:srgbClr val="241F4E"/>
                </a:solidFill>
                <a:latin typeface="Arial Rounded MT Bold"/>
                <a:cs typeface="Arial Rounded MT Bold"/>
              </a:rPr>
              <a:t>SOUND-ALIKES</a:t>
            </a:r>
          </a:p>
        </p:txBody>
      </p:sp>
      <p:sp>
        <p:nvSpPr>
          <p:cNvPr id="114" name="t"/>
          <p:cNvSpPr/>
          <p:nvPr/>
        </p:nvSpPr>
        <p:spPr>
          <a:xfrm>
            <a:off x="0" y="4600000"/>
            <a:ext cx="9144000" cy="32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300" b="0" dirty="0">
                <a:solidFill>
                  <a:srgbClr val="5A548A"/>
                </a:solidFill>
                <a:latin typeface="Helvetica Neue"/>
                <a:cs typeface="Helvetica Neue"/>
              </a:rPr>
              <a:t>murraycohen.com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rr"/>
          <p:cNvSpPr/>
          <p:nvPr/>
        </p:nvSpPr>
        <p:spPr>
          <a:xfrm>
            <a:off x="320040" y="300000"/>
            <a:ext cx="2697480" cy="470000"/>
          </a:xfrm>
          <a:prstGeom prst="roundRect">
            <a:avLst>
              <a:gd name="adj" fmla="val 50000"/>
            </a:avLst>
          </a:prstGeom>
          <a:solidFill>
            <a:srgbClr val="FFD23F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42" name="t"/>
          <p:cNvSpPr/>
          <p:nvPr/>
        </p:nvSpPr>
        <p:spPr>
          <a:xfrm>
            <a:off x="320040" y="300000"/>
            <a:ext cx="2600000" cy="47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500" b="0" dirty="0">
                <a:solidFill>
                  <a:srgbClr val="241F4E"/>
                </a:solidFill>
                <a:latin typeface="Arial Rounded MT Bold"/>
                <a:cs typeface="Arial Rounded MT Bold"/>
              </a:rPr>
              <a:t>SOUND-ALIKES</a:t>
            </a:r>
          </a:p>
        </p:txBody>
      </p:sp>
      <p:sp>
        <p:nvSpPr>
          <p:cNvPr id="143" name="t"/>
          <p:cNvSpPr/>
          <p:nvPr/>
        </p:nvSpPr>
        <p:spPr>
          <a:xfrm>
            <a:off x="3000000" y="300000"/>
            <a:ext cx="3144000" cy="47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8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👂 Listen — say 1 or 2!</a:t>
            </a:r>
          </a:p>
        </p:txBody>
      </p:sp>
      <p:sp>
        <p:nvSpPr>
          <p:cNvPr id="144" name="rr"/>
          <p:cNvSpPr/>
          <p:nvPr/>
        </p:nvSpPr>
        <p:spPr>
          <a:xfrm>
            <a:off x="350000" y="1300000"/>
            <a:ext cx="4100000" cy="300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9050">
            <a:solidFill>
              <a:srgbClr val="E7E0FF"/>
            </a:solidFill>
          </a:ln>
          <a:effectLst>
            <a:outerShdw blurRad="50800" dist="25400" dir="5400000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45" name="t"/>
          <p:cNvSpPr/>
          <p:nvPr/>
        </p:nvSpPr>
        <p:spPr>
          <a:xfrm>
            <a:off x="350000" y="1797322"/>
            <a:ext cx="4100000" cy="2340000"/>
          </a:xfrm>
          <a:prstGeom prst="rect">
            <a:avLst/>
          </a:prstGeom>
          <a:noFill/>
        </p:spPr>
        <p:txBody>
          <a:bodyPr wrap="square" anchor="ctr">
            <a:normAutofit fontScale="92500" lnSpcReduction="10000"/>
          </a:bodyPr>
          <a:lstStyle/>
          <a:p>
            <a:pPr algn="ctr"/>
            <a:r>
              <a:rPr lang="en-US" sz="175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💊</a:t>
            </a:r>
          </a:p>
        </p:txBody>
      </p:sp>
      <p:sp>
        <p:nvSpPr>
          <p:cNvPr id="146" name="t"/>
          <p:cNvSpPr/>
          <p:nvPr/>
        </p:nvSpPr>
        <p:spPr>
          <a:xfrm>
            <a:off x="350000" y="3700000"/>
            <a:ext cx="4100000" cy="540000"/>
          </a:xfrm>
          <a:prstGeom prst="rect">
            <a:avLst/>
          </a:prstGeom>
          <a:noFill/>
        </p:spPr>
        <p:txBody>
          <a:bodyPr wrap="square" anchor="ctr">
            <a:normAutofit lnSpcReduction="10000"/>
          </a:bodyPr>
          <a:lstStyle/>
          <a:p>
            <a:pPr algn="ctr"/>
            <a:r>
              <a:rPr lang="en-US" sz="3200" b="1" dirty="0">
                <a:solidFill>
                  <a:srgbClr val="161339"/>
                </a:solidFill>
                <a:latin typeface="Arial Rounded MT Bold"/>
                <a:cs typeface="Arial Rounded MT Bold"/>
              </a:rPr>
              <a:t>pill</a:t>
            </a:r>
          </a:p>
        </p:txBody>
      </p:sp>
      <p:sp>
        <p:nvSpPr>
          <p:cNvPr id="147" name="rr"/>
          <p:cNvSpPr/>
          <p:nvPr/>
        </p:nvSpPr>
        <p:spPr>
          <a:xfrm>
            <a:off x="4694000" y="1300000"/>
            <a:ext cx="4100000" cy="300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9050">
            <a:solidFill>
              <a:srgbClr val="E7E0FF"/>
            </a:solidFill>
          </a:ln>
          <a:effectLst>
            <a:outerShdw blurRad="50800" dist="25400" dir="5400000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48" name="t"/>
          <p:cNvSpPr/>
          <p:nvPr/>
        </p:nvSpPr>
        <p:spPr>
          <a:xfrm>
            <a:off x="4694000" y="1797322"/>
            <a:ext cx="4100000" cy="2340000"/>
          </a:xfrm>
          <a:prstGeom prst="rect">
            <a:avLst/>
          </a:prstGeom>
          <a:noFill/>
        </p:spPr>
        <p:txBody>
          <a:bodyPr wrap="square" anchor="ctr">
            <a:normAutofit fontScale="92500" lnSpcReduction="10000"/>
          </a:bodyPr>
          <a:lstStyle/>
          <a:p>
            <a:pPr algn="ctr"/>
            <a:r>
              <a:rPr lang="en-US" sz="175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🍌</a:t>
            </a:r>
          </a:p>
        </p:txBody>
      </p:sp>
      <p:sp>
        <p:nvSpPr>
          <p:cNvPr id="149" name="t"/>
          <p:cNvSpPr/>
          <p:nvPr/>
        </p:nvSpPr>
        <p:spPr>
          <a:xfrm>
            <a:off x="4694000" y="3700000"/>
            <a:ext cx="4100000" cy="540000"/>
          </a:xfrm>
          <a:prstGeom prst="rect">
            <a:avLst/>
          </a:prstGeom>
          <a:noFill/>
        </p:spPr>
        <p:txBody>
          <a:bodyPr wrap="square" anchor="ctr">
            <a:normAutofit lnSpcReduction="10000"/>
          </a:bodyPr>
          <a:lstStyle/>
          <a:p>
            <a:pPr algn="ctr"/>
            <a:r>
              <a:rPr lang="en-US" sz="3200" b="1" dirty="0">
                <a:solidFill>
                  <a:srgbClr val="161339"/>
                </a:solidFill>
                <a:latin typeface="Arial Rounded MT Bold"/>
                <a:cs typeface="Arial Rounded MT Bold"/>
              </a:rPr>
              <a:t>peel</a:t>
            </a:r>
          </a:p>
        </p:txBody>
      </p:sp>
      <p:sp>
        <p:nvSpPr>
          <p:cNvPr id="151" name="Oval 150"/>
          <p:cNvSpPr/>
          <p:nvPr/>
        </p:nvSpPr>
        <p:spPr>
          <a:xfrm>
            <a:off x="242000" y="1192000"/>
            <a:ext cx="786000" cy="7860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2" name="Oval 151"/>
          <p:cNvSpPr/>
          <p:nvPr/>
        </p:nvSpPr>
        <p:spPr>
          <a:xfrm>
            <a:off x="270000" y="1220000"/>
            <a:ext cx="730000" cy="730000"/>
          </a:xfrm>
          <a:prstGeom prst="ellipse">
            <a:avLst/>
          </a:prstGeom>
          <a:solidFill>
            <a:srgbClr val="16133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sz="4000" b="1">
                <a:solidFill>
                  <a:srgbClr val="FFFFFF"/>
                </a:solidFill>
                <a:latin typeface="Arial Rounded MT Bold"/>
              </a:rPr>
              <a:t>1</a:t>
            </a:r>
          </a:p>
        </p:txBody>
      </p:sp>
      <p:sp>
        <p:nvSpPr>
          <p:cNvPr id="153" name="Oval 152"/>
          <p:cNvSpPr/>
          <p:nvPr/>
        </p:nvSpPr>
        <p:spPr>
          <a:xfrm>
            <a:off x="4586000" y="1192000"/>
            <a:ext cx="786000" cy="7860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4" name="Oval 153"/>
          <p:cNvSpPr/>
          <p:nvPr/>
        </p:nvSpPr>
        <p:spPr>
          <a:xfrm>
            <a:off x="4614000" y="1220000"/>
            <a:ext cx="730000" cy="730000"/>
          </a:xfrm>
          <a:prstGeom prst="ellipse">
            <a:avLst/>
          </a:prstGeom>
          <a:solidFill>
            <a:srgbClr val="16133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sz="4000" b="1">
                <a:solidFill>
                  <a:srgbClr val="FFFFFF"/>
                </a:solidFill>
                <a:latin typeface="Arial Rounded MT Bold"/>
              </a:rPr>
              <a:t>2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rr"/>
          <p:cNvSpPr/>
          <p:nvPr/>
        </p:nvSpPr>
        <p:spPr>
          <a:xfrm>
            <a:off x="320040" y="300000"/>
            <a:ext cx="2697480" cy="470000"/>
          </a:xfrm>
          <a:prstGeom prst="roundRect">
            <a:avLst>
              <a:gd name="adj" fmla="val 50000"/>
            </a:avLst>
          </a:prstGeom>
          <a:solidFill>
            <a:srgbClr val="FFD23F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65" name="t"/>
          <p:cNvSpPr/>
          <p:nvPr/>
        </p:nvSpPr>
        <p:spPr>
          <a:xfrm>
            <a:off x="320040" y="300000"/>
            <a:ext cx="2600000" cy="47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500" b="0" dirty="0">
                <a:solidFill>
                  <a:srgbClr val="241F4E"/>
                </a:solidFill>
                <a:latin typeface="Arial Rounded MT Bold"/>
                <a:cs typeface="Arial Rounded MT Bold"/>
              </a:rPr>
              <a:t>SOUND-ALIKES</a:t>
            </a:r>
          </a:p>
        </p:txBody>
      </p:sp>
      <p:sp>
        <p:nvSpPr>
          <p:cNvPr id="166" name="t"/>
          <p:cNvSpPr/>
          <p:nvPr/>
        </p:nvSpPr>
        <p:spPr>
          <a:xfrm>
            <a:off x="0" y="820000"/>
            <a:ext cx="9144000" cy="76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32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Your turn — say it with me 🗣️</a:t>
            </a:r>
          </a:p>
        </p:txBody>
      </p:sp>
      <p:sp>
        <p:nvSpPr>
          <p:cNvPr id="167" name="rr"/>
          <p:cNvSpPr/>
          <p:nvPr/>
        </p:nvSpPr>
        <p:spPr>
          <a:xfrm>
            <a:off x="900000" y="1900000"/>
            <a:ext cx="7344000" cy="820000"/>
          </a:xfrm>
          <a:prstGeom prst="roundRect">
            <a:avLst>
              <a:gd name="adj" fmla="val 30000"/>
            </a:avLst>
          </a:prstGeom>
          <a:solidFill>
            <a:srgbClr val="FFF3D6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68" name="t"/>
          <p:cNvSpPr/>
          <p:nvPr/>
        </p:nvSpPr>
        <p:spPr>
          <a:xfrm>
            <a:off x="960000" y="1960000"/>
            <a:ext cx="1500000" cy="70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2600" b="1" dirty="0">
                <a:solidFill>
                  <a:srgbClr val="FF7A6B"/>
                </a:solidFill>
                <a:latin typeface="Arial Rounded MT Bold"/>
                <a:cs typeface="Arial Rounded MT Bold"/>
              </a:rPr>
              <a:t>ee</a:t>
            </a:r>
          </a:p>
        </p:txBody>
      </p:sp>
      <p:sp>
        <p:nvSpPr>
          <p:cNvPr id="169" name="t"/>
          <p:cNvSpPr/>
          <p:nvPr/>
        </p:nvSpPr>
        <p:spPr>
          <a:xfrm>
            <a:off x="2560000" y="1960000"/>
            <a:ext cx="5600000" cy="70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l"/>
            <a:r>
              <a:rPr lang="en-US" sz="22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sheep · bean · seat · heel · cheap · feet</a:t>
            </a:r>
          </a:p>
        </p:txBody>
      </p:sp>
      <p:sp>
        <p:nvSpPr>
          <p:cNvPr id="170" name="rr"/>
          <p:cNvSpPr/>
          <p:nvPr/>
        </p:nvSpPr>
        <p:spPr>
          <a:xfrm>
            <a:off x="900000" y="2900000"/>
            <a:ext cx="7344000" cy="820000"/>
          </a:xfrm>
          <a:prstGeom prst="roundRect">
            <a:avLst>
              <a:gd name="adj" fmla="val 30000"/>
            </a:avLst>
          </a:prstGeom>
          <a:solidFill>
            <a:srgbClr val="EFEAFF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71" name="t"/>
          <p:cNvSpPr/>
          <p:nvPr/>
        </p:nvSpPr>
        <p:spPr>
          <a:xfrm>
            <a:off x="960000" y="2960000"/>
            <a:ext cx="1500000" cy="70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2600" b="1" dirty="0">
                <a:solidFill>
                  <a:srgbClr val="9B8CFF"/>
                </a:solidFill>
                <a:latin typeface="Arial Rounded MT Bold"/>
                <a:cs typeface="Arial Rounded MT Bold"/>
              </a:rPr>
              <a:t>ih</a:t>
            </a:r>
          </a:p>
        </p:txBody>
      </p:sp>
      <p:sp>
        <p:nvSpPr>
          <p:cNvPr id="172" name="t"/>
          <p:cNvSpPr/>
          <p:nvPr/>
        </p:nvSpPr>
        <p:spPr>
          <a:xfrm>
            <a:off x="2560000" y="2960000"/>
            <a:ext cx="5600000" cy="70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l"/>
            <a:r>
              <a:rPr lang="en-US" sz="22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ship · bin · sit · hill · chip · fit</a:t>
            </a:r>
          </a:p>
        </p:txBody>
      </p:sp>
      <p:sp>
        <p:nvSpPr>
          <p:cNvPr id="173" name="t"/>
          <p:cNvSpPr/>
          <p:nvPr/>
        </p:nvSpPr>
        <p:spPr>
          <a:xfrm>
            <a:off x="0" y="3950000"/>
            <a:ext cx="9144000" cy="40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700" b="0" dirty="0">
                <a:solidFill>
                  <a:srgbClr val="5A548A"/>
                </a:solidFill>
                <a:latin typeface="Helvetica Neue"/>
                <a:cs typeface="Helvetica Neue"/>
              </a:rPr>
              <a:t>Say each one slowly. Feel your mouth change.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rr"/>
          <p:cNvSpPr/>
          <p:nvPr/>
        </p:nvSpPr>
        <p:spPr>
          <a:xfrm>
            <a:off x="320040" y="300000"/>
            <a:ext cx="2697480" cy="470000"/>
          </a:xfrm>
          <a:prstGeom prst="roundRect">
            <a:avLst>
              <a:gd name="adj" fmla="val 50000"/>
            </a:avLst>
          </a:prstGeom>
          <a:solidFill>
            <a:srgbClr val="FFD23F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75" name="t"/>
          <p:cNvSpPr/>
          <p:nvPr/>
        </p:nvSpPr>
        <p:spPr>
          <a:xfrm>
            <a:off x="320040" y="300000"/>
            <a:ext cx="2600000" cy="47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500" b="0" dirty="0">
                <a:solidFill>
                  <a:srgbClr val="241F4E"/>
                </a:solidFill>
                <a:latin typeface="Arial Rounded MT Bold"/>
                <a:cs typeface="Arial Rounded MT Bold"/>
              </a:rPr>
              <a:t>SOUND-ALIKES</a:t>
            </a:r>
          </a:p>
        </p:txBody>
      </p:sp>
      <p:sp>
        <p:nvSpPr>
          <p:cNvPr id="176" name="t"/>
          <p:cNvSpPr/>
          <p:nvPr/>
        </p:nvSpPr>
        <p:spPr>
          <a:xfrm>
            <a:off x="2400000" y="300000"/>
            <a:ext cx="4344000" cy="47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7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🎮 Game! Say 1 or 2!</a:t>
            </a:r>
          </a:p>
        </p:txBody>
      </p:sp>
      <p:sp>
        <p:nvSpPr>
          <p:cNvPr id="177" name="rr"/>
          <p:cNvSpPr/>
          <p:nvPr/>
        </p:nvSpPr>
        <p:spPr>
          <a:xfrm>
            <a:off x="350000" y="1300000"/>
            <a:ext cx="4100000" cy="300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9050">
            <a:solidFill>
              <a:srgbClr val="E7E0FF"/>
            </a:solidFill>
          </a:ln>
          <a:effectLst>
            <a:outerShdw blurRad="50800" dist="25400" dir="5400000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78" name="t"/>
          <p:cNvSpPr/>
          <p:nvPr/>
        </p:nvSpPr>
        <p:spPr>
          <a:xfrm>
            <a:off x="1280303" y="1630000"/>
            <a:ext cx="4100000" cy="234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endParaRPr lang="en-US" sz="17500" b="0" dirty="0">
              <a:solidFill>
                <a:srgbClr val="161339"/>
              </a:solidFill>
              <a:latin typeface="Arial Rounded MT Bold"/>
              <a:cs typeface="Arial Rounded MT Bold"/>
            </a:endParaRPr>
          </a:p>
        </p:txBody>
      </p:sp>
      <p:sp>
        <p:nvSpPr>
          <p:cNvPr id="179" name="t"/>
          <p:cNvSpPr/>
          <p:nvPr/>
        </p:nvSpPr>
        <p:spPr>
          <a:xfrm>
            <a:off x="350000" y="3700000"/>
            <a:ext cx="4100000" cy="540000"/>
          </a:xfrm>
          <a:prstGeom prst="rect">
            <a:avLst/>
          </a:prstGeom>
          <a:noFill/>
        </p:spPr>
        <p:txBody>
          <a:bodyPr wrap="square" anchor="ctr">
            <a:normAutofit lnSpcReduction="10000"/>
          </a:bodyPr>
          <a:lstStyle/>
          <a:p>
            <a:pPr algn="ctr"/>
            <a:r>
              <a:rPr lang="en-US" sz="3200" b="1" dirty="0">
                <a:solidFill>
                  <a:srgbClr val="161339"/>
                </a:solidFill>
                <a:latin typeface="Arial Rounded MT Bold"/>
                <a:cs typeface="Arial Rounded MT Bold"/>
              </a:rPr>
              <a:t>ship</a:t>
            </a:r>
          </a:p>
        </p:txBody>
      </p:sp>
      <p:sp>
        <p:nvSpPr>
          <p:cNvPr id="180" name="rr"/>
          <p:cNvSpPr/>
          <p:nvPr/>
        </p:nvSpPr>
        <p:spPr>
          <a:xfrm>
            <a:off x="4694000" y="1300000"/>
            <a:ext cx="4100000" cy="300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9050">
            <a:solidFill>
              <a:srgbClr val="E7E0FF"/>
            </a:solidFill>
          </a:ln>
          <a:effectLst>
            <a:outerShdw blurRad="50800" dist="25400" dir="5400000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81" name="t"/>
          <p:cNvSpPr/>
          <p:nvPr/>
        </p:nvSpPr>
        <p:spPr>
          <a:xfrm>
            <a:off x="4488757" y="1765000"/>
            <a:ext cx="4100000" cy="2340000"/>
          </a:xfrm>
          <a:prstGeom prst="rect">
            <a:avLst/>
          </a:prstGeom>
          <a:noFill/>
        </p:spPr>
        <p:txBody>
          <a:bodyPr wrap="square" anchor="ctr">
            <a:normAutofit fontScale="92500" lnSpcReduction="10000"/>
          </a:bodyPr>
          <a:lstStyle/>
          <a:p>
            <a:pPr algn="ctr"/>
            <a:r>
              <a:rPr lang="en-US" sz="175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🐑</a:t>
            </a:r>
          </a:p>
        </p:txBody>
      </p:sp>
      <p:sp>
        <p:nvSpPr>
          <p:cNvPr id="182" name="t"/>
          <p:cNvSpPr/>
          <p:nvPr/>
        </p:nvSpPr>
        <p:spPr>
          <a:xfrm>
            <a:off x="4694000" y="3700000"/>
            <a:ext cx="4100000" cy="540000"/>
          </a:xfrm>
          <a:prstGeom prst="rect">
            <a:avLst/>
          </a:prstGeom>
          <a:noFill/>
        </p:spPr>
        <p:txBody>
          <a:bodyPr wrap="square" anchor="ctr">
            <a:normAutofit lnSpcReduction="10000"/>
          </a:bodyPr>
          <a:lstStyle/>
          <a:p>
            <a:pPr algn="ctr"/>
            <a:r>
              <a:rPr lang="en-US" sz="3200" b="1" dirty="0">
                <a:solidFill>
                  <a:srgbClr val="161339"/>
                </a:solidFill>
                <a:latin typeface="Arial Rounded MT Bold"/>
                <a:cs typeface="Arial Rounded MT Bold"/>
              </a:rPr>
              <a:t>sheep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68FECAB-8A93-DF09-CAFB-5F2E0F3E94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-2481492" y="0"/>
            <a:ext cx="9225492" cy="6526150"/>
          </a:xfrm>
          <a:prstGeom prst="rect">
            <a:avLst/>
          </a:prstGeom>
        </p:spPr>
      </p:pic>
      <p:sp>
        <p:nvSpPr>
          <p:cNvPr id="184" name="Oval 183"/>
          <p:cNvSpPr/>
          <p:nvPr/>
        </p:nvSpPr>
        <p:spPr>
          <a:xfrm>
            <a:off x="242000" y="1192000"/>
            <a:ext cx="786000" cy="7860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5" name="Oval 184"/>
          <p:cNvSpPr/>
          <p:nvPr/>
        </p:nvSpPr>
        <p:spPr>
          <a:xfrm>
            <a:off x="270000" y="1220000"/>
            <a:ext cx="730000" cy="730000"/>
          </a:xfrm>
          <a:prstGeom prst="ellipse">
            <a:avLst/>
          </a:prstGeom>
          <a:solidFill>
            <a:srgbClr val="16133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sz="4000" b="1">
                <a:solidFill>
                  <a:srgbClr val="FFFFFF"/>
                </a:solidFill>
                <a:latin typeface="Arial Rounded MT Bold"/>
              </a:rPr>
              <a:t>1</a:t>
            </a:r>
          </a:p>
        </p:txBody>
      </p:sp>
      <p:sp>
        <p:nvSpPr>
          <p:cNvPr id="186" name="Oval 185"/>
          <p:cNvSpPr/>
          <p:nvPr/>
        </p:nvSpPr>
        <p:spPr>
          <a:xfrm>
            <a:off x="4586000" y="1192000"/>
            <a:ext cx="786000" cy="7860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7" name="Oval 186"/>
          <p:cNvSpPr/>
          <p:nvPr/>
        </p:nvSpPr>
        <p:spPr>
          <a:xfrm>
            <a:off x="4614000" y="1220000"/>
            <a:ext cx="730000" cy="730000"/>
          </a:xfrm>
          <a:prstGeom prst="ellipse">
            <a:avLst/>
          </a:prstGeom>
          <a:solidFill>
            <a:srgbClr val="16133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sz="4000" b="1">
                <a:solidFill>
                  <a:srgbClr val="FFFFFF"/>
                </a:solidFill>
                <a:latin typeface="Arial Rounded MT Bold"/>
              </a:rPr>
              <a:t>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rr"/>
          <p:cNvSpPr/>
          <p:nvPr/>
        </p:nvSpPr>
        <p:spPr>
          <a:xfrm>
            <a:off x="320040" y="300000"/>
            <a:ext cx="2697480" cy="470000"/>
          </a:xfrm>
          <a:prstGeom prst="roundRect">
            <a:avLst>
              <a:gd name="adj" fmla="val 50000"/>
            </a:avLst>
          </a:prstGeom>
          <a:solidFill>
            <a:srgbClr val="FFD23F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84" name="t"/>
          <p:cNvSpPr/>
          <p:nvPr/>
        </p:nvSpPr>
        <p:spPr>
          <a:xfrm>
            <a:off x="320040" y="300000"/>
            <a:ext cx="2600000" cy="47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500" b="0" dirty="0">
                <a:solidFill>
                  <a:srgbClr val="241F4E"/>
                </a:solidFill>
                <a:latin typeface="Arial Rounded MT Bold"/>
                <a:cs typeface="Arial Rounded MT Bold"/>
              </a:rPr>
              <a:t>SOUND-ALIKES</a:t>
            </a:r>
          </a:p>
        </p:txBody>
      </p:sp>
      <p:sp>
        <p:nvSpPr>
          <p:cNvPr id="185" name="t"/>
          <p:cNvSpPr/>
          <p:nvPr/>
        </p:nvSpPr>
        <p:spPr>
          <a:xfrm>
            <a:off x="2400000" y="300000"/>
            <a:ext cx="4344000" cy="47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7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🎮 Game! Say 1 or 2!</a:t>
            </a:r>
          </a:p>
        </p:txBody>
      </p:sp>
      <p:sp>
        <p:nvSpPr>
          <p:cNvPr id="186" name="rr"/>
          <p:cNvSpPr/>
          <p:nvPr/>
        </p:nvSpPr>
        <p:spPr>
          <a:xfrm>
            <a:off x="350000" y="1300000"/>
            <a:ext cx="4100000" cy="300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9050">
            <a:solidFill>
              <a:srgbClr val="E7E0FF"/>
            </a:solidFill>
          </a:ln>
          <a:effectLst>
            <a:outerShdw blurRad="50800" dist="25400" dir="5400000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87" name="t"/>
          <p:cNvSpPr/>
          <p:nvPr/>
        </p:nvSpPr>
        <p:spPr>
          <a:xfrm>
            <a:off x="350000" y="1360000"/>
            <a:ext cx="4100000" cy="2340000"/>
          </a:xfrm>
          <a:prstGeom prst="rect">
            <a:avLst/>
          </a:prstGeom>
          <a:noFill/>
        </p:spPr>
        <p:txBody>
          <a:bodyPr wrap="square" anchor="ctr">
            <a:normAutofit fontScale="92500" lnSpcReduction="10000"/>
          </a:bodyPr>
          <a:lstStyle/>
          <a:p>
            <a:pPr algn="ctr"/>
            <a:r>
              <a:rPr lang="en-US" sz="175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🫘</a:t>
            </a:r>
          </a:p>
        </p:txBody>
      </p:sp>
      <p:sp>
        <p:nvSpPr>
          <p:cNvPr id="188" name="t"/>
          <p:cNvSpPr/>
          <p:nvPr/>
        </p:nvSpPr>
        <p:spPr>
          <a:xfrm>
            <a:off x="350000" y="3700000"/>
            <a:ext cx="4100000" cy="540000"/>
          </a:xfrm>
          <a:prstGeom prst="rect">
            <a:avLst/>
          </a:prstGeom>
          <a:noFill/>
        </p:spPr>
        <p:txBody>
          <a:bodyPr wrap="square" anchor="ctr">
            <a:normAutofit lnSpcReduction="10000"/>
          </a:bodyPr>
          <a:lstStyle/>
          <a:p>
            <a:pPr algn="ctr"/>
            <a:r>
              <a:rPr lang="en-US" sz="3200" b="1" dirty="0">
                <a:solidFill>
                  <a:srgbClr val="161339"/>
                </a:solidFill>
                <a:latin typeface="Arial Rounded MT Bold"/>
                <a:cs typeface="Arial Rounded MT Bold"/>
              </a:rPr>
              <a:t>bean</a:t>
            </a:r>
          </a:p>
        </p:txBody>
      </p:sp>
      <p:sp>
        <p:nvSpPr>
          <p:cNvPr id="189" name="rr"/>
          <p:cNvSpPr/>
          <p:nvPr/>
        </p:nvSpPr>
        <p:spPr>
          <a:xfrm>
            <a:off x="4694000" y="1300000"/>
            <a:ext cx="4100000" cy="300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9050">
            <a:solidFill>
              <a:srgbClr val="E7E0FF"/>
            </a:solidFill>
          </a:ln>
          <a:effectLst>
            <a:outerShdw blurRad="50800" dist="25400" dir="5400000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90" name="t"/>
          <p:cNvSpPr/>
          <p:nvPr/>
        </p:nvSpPr>
        <p:spPr>
          <a:xfrm>
            <a:off x="4694000" y="1360000"/>
            <a:ext cx="4100000" cy="2340000"/>
          </a:xfrm>
          <a:prstGeom prst="rect">
            <a:avLst/>
          </a:prstGeom>
          <a:noFill/>
        </p:spPr>
        <p:txBody>
          <a:bodyPr wrap="square" anchor="ctr">
            <a:normAutofit fontScale="92500" lnSpcReduction="10000"/>
          </a:bodyPr>
          <a:lstStyle/>
          <a:p>
            <a:pPr algn="ctr"/>
            <a:r>
              <a:rPr lang="en-US" sz="175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🗑️</a:t>
            </a:r>
          </a:p>
        </p:txBody>
      </p:sp>
      <p:sp>
        <p:nvSpPr>
          <p:cNvPr id="191" name="t"/>
          <p:cNvSpPr/>
          <p:nvPr/>
        </p:nvSpPr>
        <p:spPr>
          <a:xfrm>
            <a:off x="4694000" y="3700000"/>
            <a:ext cx="4100000" cy="540000"/>
          </a:xfrm>
          <a:prstGeom prst="rect">
            <a:avLst/>
          </a:prstGeom>
          <a:noFill/>
        </p:spPr>
        <p:txBody>
          <a:bodyPr wrap="square" anchor="ctr">
            <a:normAutofit lnSpcReduction="10000"/>
          </a:bodyPr>
          <a:lstStyle/>
          <a:p>
            <a:pPr algn="ctr"/>
            <a:r>
              <a:rPr lang="en-US" sz="3200" b="1" dirty="0">
                <a:solidFill>
                  <a:srgbClr val="161339"/>
                </a:solidFill>
                <a:latin typeface="Arial Rounded MT Bold"/>
                <a:cs typeface="Arial Rounded MT Bold"/>
              </a:rPr>
              <a:t>bin</a:t>
            </a:r>
          </a:p>
        </p:txBody>
      </p:sp>
      <p:sp>
        <p:nvSpPr>
          <p:cNvPr id="193" name="Oval 192"/>
          <p:cNvSpPr/>
          <p:nvPr/>
        </p:nvSpPr>
        <p:spPr>
          <a:xfrm>
            <a:off x="242000" y="1192000"/>
            <a:ext cx="786000" cy="7860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4" name="Oval 193"/>
          <p:cNvSpPr/>
          <p:nvPr/>
        </p:nvSpPr>
        <p:spPr>
          <a:xfrm>
            <a:off x="270000" y="1220000"/>
            <a:ext cx="730000" cy="730000"/>
          </a:xfrm>
          <a:prstGeom prst="ellipse">
            <a:avLst/>
          </a:prstGeom>
          <a:solidFill>
            <a:srgbClr val="16133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sz="4000" b="1">
                <a:solidFill>
                  <a:srgbClr val="FFFFFF"/>
                </a:solidFill>
                <a:latin typeface="Arial Rounded MT Bold"/>
              </a:rPr>
              <a:t>1</a:t>
            </a:r>
          </a:p>
        </p:txBody>
      </p:sp>
      <p:sp>
        <p:nvSpPr>
          <p:cNvPr id="195" name="Oval 194"/>
          <p:cNvSpPr/>
          <p:nvPr/>
        </p:nvSpPr>
        <p:spPr>
          <a:xfrm>
            <a:off x="4586000" y="1192000"/>
            <a:ext cx="786000" cy="7860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6" name="Oval 195"/>
          <p:cNvSpPr/>
          <p:nvPr/>
        </p:nvSpPr>
        <p:spPr>
          <a:xfrm>
            <a:off x="4614000" y="1220000"/>
            <a:ext cx="730000" cy="730000"/>
          </a:xfrm>
          <a:prstGeom prst="ellipse">
            <a:avLst/>
          </a:prstGeom>
          <a:solidFill>
            <a:srgbClr val="16133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sz="4000" b="1">
                <a:solidFill>
                  <a:srgbClr val="FFFFFF"/>
                </a:solidFill>
                <a:latin typeface="Arial Rounded MT Bold"/>
              </a:rPr>
              <a:t>2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rr"/>
          <p:cNvSpPr/>
          <p:nvPr/>
        </p:nvSpPr>
        <p:spPr>
          <a:xfrm>
            <a:off x="320040" y="300000"/>
            <a:ext cx="2697480" cy="470000"/>
          </a:xfrm>
          <a:prstGeom prst="roundRect">
            <a:avLst>
              <a:gd name="adj" fmla="val 50000"/>
            </a:avLst>
          </a:prstGeom>
          <a:solidFill>
            <a:srgbClr val="FFD23F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93" name="t"/>
          <p:cNvSpPr/>
          <p:nvPr/>
        </p:nvSpPr>
        <p:spPr>
          <a:xfrm>
            <a:off x="320040" y="300000"/>
            <a:ext cx="2600000" cy="47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500" b="0" dirty="0">
                <a:solidFill>
                  <a:srgbClr val="241F4E"/>
                </a:solidFill>
                <a:latin typeface="Arial Rounded MT Bold"/>
                <a:cs typeface="Arial Rounded MT Bold"/>
              </a:rPr>
              <a:t>SOUND-ALIKES</a:t>
            </a:r>
          </a:p>
        </p:txBody>
      </p:sp>
      <p:sp>
        <p:nvSpPr>
          <p:cNvPr id="194" name="t"/>
          <p:cNvSpPr/>
          <p:nvPr/>
        </p:nvSpPr>
        <p:spPr>
          <a:xfrm>
            <a:off x="2400000" y="300000"/>
            <a:ext cx="4344000" cy="47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7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🎮 Game! Say 1 or 2!</a:t>
            </a:r>
          </a:p>
        </p:txBody>
      </p:sp>
      <p:sp>
        <p:nvSpPr>
          <p:cNvPr id="195" name="rr"/>
          <p:cNvSpPr/>
          <p:nvPr/>
        </p:nvSpPr>
        <p:spPr>
          <a:xfrm>
            <a:off x="350000" y="1300000"/>
            <a:ext cx="4100000" cy="300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9050">
            <a:solidFill>
              <a:srgbClr val="E7E0FF"/>
            </a:solidFill>
          </a:ln>
          <a:effectLst>
            <a:outerShdw blurRad="50800" dist="25400" dir="5400000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96" name="t"/>
          <p:cNvSpPr/>
          <p:nvPr/>
        </p:nvSpPr>
        <p:spPr>
          <a:xfrm>
            <a:off x="350000" y="3700000"/>
            <a:ext cx="4100000" cy="540000"/>
          </a:xfrm>
          <a:prstGeom prst="rect">
            <a:avLst/>
          </a:prstGeom>
          <a:noFill/>
        </p:spPr>
        <p:txBody>
          <a:bodyPr wrap="square" anchor="ctr">
            <a:normAutofit lnSpcReduction="10000"/>
          </a:bodyPr>
          <a:lstStyle/>
          <a:p>
            <a:pPr algn="ctr"/>
            <a:r>
              <a:rPr lang="en-US" sz="3200" b="1" dirty="0">
                <a:solidFill>
                  <a:srgbClr val="161339"/>
                </a:solidFill>
                <a:latin typeface="Arial Rounded MT Bold"/>
                <a:cs typeface="Arial Rounded MT Bold"/>
              </a:rPr>
              <a:t>sit</a:t>
            </a:r>
          </a:p>
        </p:txBody>
      </p:sp>
      <p:sp>
        <p:nvSpPr>
          <p:cNvPr id="197" name="rr"/>
          <p:cNvSpPr/>
          <p:nvPr/>
        </p:nvSpPr>
        <p:spPr>
          <a:xfrm>
            <a:off x="4694000" y="1300000"/>
            <a:ext cx="4100000" cy="300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9050">
            <a:solidFill>
              <a:srgbClr val="E7E0FF"/>
            </a:solidFill>
          </a:ln>
          <a:effectLst>
            <a:outerShdw blurRad="50800" dist="25400" dir="5400000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98" name="t"/>
          <p:cNvSpPr/>
          <p:nvPr/>
        </p:nvSpPr>
        <p:spPr>
          <a:xfrm>
            <a:off x="4694000" y="3700000"/>
            <a:ext cx="4100000" cy="540000"/>
          </a:xfrm>
          <a:prstGeom prst="rect">
            <a:avLst/>
          </a:prstGeom>
          <a:noFill/>
        </p:spPr>
        <p:txBody>
          <a:bodyPr wrap="square" anchor="ctr">
            <a:normAutofit lnSpcReduction="10000"/>
          </a:bodyPr>
          <a:lstStyle/>
          <a:p>
            <a:pPr algn="ctr"/>
            <a:r>
              <a:rPr lang="en-US" sz="3200" b="1" dirty="0">
                <a:solidFill>
                  <a:srgbClr val="161339"/>
                </a:solidFill>
                <a:latin typeface="Arial Rounded MT Bold"/>
                <a:cs typeface="Arial Rounded MT Bold"/>
              </a:rPr>
              <a:t>seat</a:t>
            </a:r>
          </a:p>
        </p:txBody>
      </p:sp>
      <p:pic>
        <p:nvPicPr>
          <p:cNvPr id="199" name="Picture 198" descr="si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2715" y="869750"/>
            <a:ext cx="3404000" cy="3404000"/>
          </a:xfrm>
          <a:prstGeom prst="rect">
            <a:avLst/>
          </a:prstGeom>
        </p:spPr>
      </p:pic>
      <p:pic>
        <p:nvPicPr>
          <p:cNvPr id="200" name="Picture 199" descr="seat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1664" y="937486"/>
            <a:ext cx="3336264" cy="3336264"/>
          </a:xfrm>
          <a:prstGeom prst="rect">
            <a:avLst/>
          </a:prstGeom>
        </p:spPr>
      </p:pic>
      <p:sp>
        <p:nvSpPr>
          <p:cNvPr id="202" name="Oval 201"/>
          <p:cNvSpPr/>
          <p:nvPr/>
        </p:nvSpPr>
        <p:spPr>
          <a:xfrm>
            <a:off x="242000" y="1192000"/>
            <a:ext cx="786000" cy="7860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3" name="Oval 202"/>
          <p:cNvSpPr/>
          <p:nvPr/>
        </p:nvSpPr>
        <p:spPr>
          <a:xfrm>
            <a:off x="270000" y="1220000"/>
            <a:ext cx="730000" cy="730000"/>
          </a:xfrm>
          <a:prstGeom prst="ellipse">
            <a:avLst/>
          </a:prstGeom>
          <a:solidFill>
            <a:srgbClr val="16133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sz="4000" b="1">
                <a:solidFill>
                  <a:srgbClr val="FFFFFF"/>
                </a:solidFill>
                <a:latin typeface="Arial Rounded MT Bold"/>
              </a:rPr>
              <a:t>1</a:t>
            </a:r>
          </a:p>
        </p:txBody>
      </p:sp>
      <p:sp>
        <p:nvSpPr>
          <p:cNvPr id="204" name="Oval 203"/>
          <p:cNvSpPr/>
          <p:nvPr/>
        </p:nvSpPr>
        <p:spPr>
          <a:xfrm>
            <a:off x="4586000" y="1192000"/>
            <a:ext cx="786000" cy="7860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5" name="Oval 204"/>
          <p:cNvSpPr/>
          <p:nvPr/>
        </p:nvSpPr>
        <p:spPr>
          <a:xfrm>
            <a:off x="4614000" y="1220000"/>
            <a:ext cx="730000" cy="730000"/>
          </a:xfrm>
          <a:prstGeom prst="ellipse">
            <a:avLst/>
          </a:prstGeom>
          <a:solidFill>
            <a:srgbClr val="16133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sz="4000" b="1">
                <a:solidFill>
                  <a:srgbClr val="FFFFFF"/>
                </a:solidFill>
                <a:latin typeface="Arial Rounded MT Bold"/>
              </a:rPr>
              <a:t>2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rr"/>
          <p:cNvSpPr/>
          <p:nvPr/>
        </p:nvSpPr>
        <p:spPr>
          <a:xfrm>
            <a:off x="320040" y="300000"/>
            <a:ext cx="2697480" cy="470000"/>
          </a:xfrm>
          <a:prstGeom prst="roundRect">
            <a:avLst>
              <a:gd name="adj" fmla="val 50000"/>
            </a:avLst>
          </a:prstGeom>
          <a:solidFill>
            <a:srgbClr val="FFD23F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84" name="t"/>
          <p:cNvSpPr/>
          <p:nvPr/>
        </p:nvSpPr>
        <p:spPr>
          <a:xfrm>
            <a:off x="320040" y="300000"/>
            <a:ext cx="2600000" cy="47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500" b="0" dirty="0">
                <a:solidFill>
                  <a:srgbClr val="241F4E"/>
                </a:solidFill>
                <a:latin typeface="Arial Rounded MT Bold"/>
                <a:cs typeface="Arial Rounded MT Bold"/>
              </a:rPr>
              <a:t>SOUND-ALIKES</a:t>
            </a:r>
          </a:p>
        </p:txBody>
      </p:sp>
      <p:sp>
        <p:nvSpPr>
          <p:cNvPr id="185" name="t"/>
          <p:cNvSpPr/>
          <p:nvPr/>
        </p:nvSpPr>
        <p:spPr>
          <a:xfrm>
            <a:off x="2400000" y="300000"/>
            <a:ext cx="4344000" cy="47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7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🎮 Game! Say 1 or 2!</a:t>
            </a:r>
          </a:p>
        </p:txBody>
      </p:sp>
      <p:sp>
        <p:nvSpPr>
          <p:cNvPr id="186" name="rr"/>
          <p:cNvSpPr/>
          <p:nvPr/>
        </p:nvSpPr>
        <p:spPr>
          <a:xfrm>
            <a:off x="350000" y="1300000"/>
            <a:ext cx="4100000" cy="300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9050">
            <a:solidFill>
              <a:srgbClr val="E7E0FF"/>
            </a:solidFill>
          </a:ln>
          <a:effectLst>
            <a:outerShdw blurRad="50800" dist="25400" dir="5400000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87" name="t"/>
          <p:cNvSpPr/>
          <p:nvPr/>
        </p:nvSpPr>
        <p:spPr>
          <a:xfrm>
            <a:off x="350000" y="1360000"/>
            <a:ext cx="4100000" cy="2340000"/>
          </a:xfrm>
          <a:prstGeom prst="rect">
            <a:avLst/>
          </a:prstGeom>
          <a:noFill/>
        </p:spPr>
        <p:txBody>
          <a:bodyPr wrap="square" anchor="ctr">
            <a:normAutofit fontScale="92500" lnSpcReduction="10000"/>
          </a:bodyPr>
          <a:lstStyle/>
          <a:p>
            <a:pPr algn="ctr"/>
            <a:r>
              <a:rPr lang="en-US" sz="175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👠</a:t>
            </a:r>
          </a:p>
        </p:txBody>
      </p:sp>
      <p:sp>
        <p:nvSpPr>
          <p:cNvPr id="188" name="t"/>
          <p:cNvSpPr/>
          <p:nvPr/>
        </p:nvSpPr>
        <p:spPr>
          <a:xfrm>
            <a:off x="350000" y="3700000"/>
            <a:ext cx="4100000" cy="540000"/>
          </a:xfrm>
          <a:prstGeom prst="rect">
            <a:avLst/>
          </a:prstGeom>
          <a:noFill/>
        </p:spPr>
        <p:txBody>
          <a:bodyPr wrap="square" anchor="ctr">
            <a:normAutofit lnSpcReduction="10000"/>
          </a:bodyPr>
          <a:lstStyle/>
          <a:p>
            <a:pPr algn="ctr"/>
            <a:r>
              <a:rPr lang="en-US" sz="3200" b="1" dirty="0">
                <a:solidFill>
                  <a:srgbClr val="161339"/>
                </a:solidFill>
                <a:latin typeface="Arial Rounded MT Bold"/>
                <a:cs typeface="Arial Rounded MT Bold"/>
              </a:rPr>
              <a:t>heel</a:t>
            </a:r>
          </a:p>
        </p:txBody>
      </p:sp>
      <p:sp>
        <p:nvSpPr>
          <p:cNvPr id="189" name="rr"/>
          <p:cNvSpPr/>
          <p:nvPr/>
        </p:nvSpPr>
        <p:spPr>
          <a:xfrm>
            <a:off x="4694000" y="1300000"/>
            <a:ext cx="4100000" cy="300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9050">
            <a:solidFill>
              <a:srgbClr val="E7E0FF"/>
            </a:solidFill>
          </a:ln>
          <a:effectLst>
            <a:outerShdw blurRad="50800" dist="25400" dir="5400000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90" name="t"/>
          <p:cNvSpPr/>
          <p:nvPr/>
        </p:nvSpPr>
        <p:spPr>
          <a:xfrm>
            <a:off x="4694000" y="1360000"/>
            <a:ext cx="4100000" cy="2340000"/>
          </a:xfrm>
          <a:prstGeom prst="rect">
            <a:avLst/>
          </a:prstGeom>
          <a:noFill/>
        </p:spPr>
        <p:txBody>
          <a:bodyPr wrap="square" anchor="ctr">
            <a:normAutofit fontScale="92500" lnSpcReduction="10000"/>
          </a:bodyPr>
          <a:lstStyle/>
          <a:p>
            <a:pPr algn="ctr"/>
            <a:r>
              <a:rPr lang="en-US" sz="175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⛰️</a:t>
            </a:r>
          </a:p>
        </p:txBody>
      </p:sp>
      <p:sp>
        <p:nvSpPr>
          <p:cNvPr id="191" name="t"/>
          <p:cNvSpPr/>
          <p:nvPr/>
        </p:nvSpPr>
        <p:spPr>
          <a:xfrm>
            <a:off x="4694000" y="3700000"/>
            <a:ext cx="4100000" cy="540000"/>
          </a:xfrm>
          <a:prstGeom prst="rect">
            <a:avLst/>
          </a:prstGeom>
          <a:noFill/>
        </p:spPr>
        <p:txBody>
          <a:bodyPr wrap="square" anchor="ctr">
            <a:normAutofit lnSpcReduction="10000"/>
          </a:bodyPr>
          <a:lstStyle/>
          <a:p>
            <a:pPr algn="ctr"/>
            <a:r>
              <a:rPr lang="en-US" sz="3200" b="1" dirty="0">
                <a:solidFill>
                  <a:srgbClr val="161339"/>
                </a:solidFill>
                <a:latin typeface="Arial Rounded MT Bold"/>
                <a:cs typeface="Arial Rounded MT Bold"/>
              </a:rPr>
              <a:t>hill</a:t>
            </a:r>
          </a:p>
        </p:txBody>
      </p:sp>
      <p:sp>
        <p:nvSpPr>
          <p:cNvPr id="193" name="Oval 192"/>
          <p:cNvSpPr/>
          <p:nvPr/>
        </p:nvSpPr>
        <p:spPr>
          <a:xfrm>
            <a:off x="242000" y="1192000"/>
            <a:ext cx="786000" cy="7860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4" name="Oval 193"/>
          <p:cNvSpPr/>
          <p:nvPr/>
        </p:nvSpPr>
        <p:spPr>
          <a:xfrm>
            <a:off x="270000" y="1220000"/>
            <a:ext cx="730000" cy="730000"/>
          </a:xfrm>
          <a:prstGeom prst="ellipse">
            <a:avLst/>
          </a:prstGeom>
          <a:solidFill>
            <a:srgbClr val="16133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sz="4000" b="1">
                <a:solidFill>
                  <a:srgbClr val="FFFFFF"/>
                </a:solidFill>
                <a:latin typeface="Arial Rounded MT Bold"/>
              </a:rPr>
              <a:t>1</a:t>
            </a:r>
          </a:p>
        </p:txBody>
      </p:sp>
      <p:sp>
        <p:nvSpPr>
          <p:cNvPr id="195" name="Oval 194"/>
          <p:cNvSpPr/>
          <p:nvPr/>
        </p:nvSpPr>
        <p:spPr>
          <a:xfrm>
            <a:off x="4586000" y="1192000"/>
            <a:ext cx="786000" cy="7860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6" name="Oval 195"/>
          <p:cNvSpPr/>
          <p:nvPr/>
        </p:nvSpPr>
        <p:spPr>
          <a:xfrm>
            <a:off x="4614000" y="1220000"/>
            <a:ext cx="730000" cy="730000"/>
          </a:xfrm>
          <a:prstGeom prst="ellipse">
            <a:avLst/>
          </a:prstGeom>
          <a:solidFill>
            <a:srgbClr val="16133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sz="4000" b="1">
                <a:solidFill>
                  <a:srgbClr val="FFFFFF"/>
                </a:solidFill>
                <a:latin typeface="Arial Rounded MT Bold"/>
              </a:rPr>
              <a:t>2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rr"/>
          <p:cNvSpPr/>
          <p:nvPr/>
        </p:nvSpPr>
        <p:spPr>
          <a:xfrm>
            <a:off x="320040" y="300000"/>
            <a:ext cx="2697480" cy="470000"/>
          </a:xfrm>
          <a:prstGeom prst="roundRect">
            <a:avLst>
              <a:gd name="adj" fmla="val 50000"/>
            </a:avLst>
          </a:prstGeom>
          <a:solidFill>
            <a:srgbClr val="FFD23F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84" name="t"/>
          <p:cNvSpPr/>
          <p:nvPr/>
        </p:nvSpPr>
        <p:spPr>
          <a:xfrm>
            <a:off x="320040" y="300000"/>
            <a:ext cx="2600000" cy="47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500" b="0" dirty="0">
                <a:solidFill>
                  <a:srgbClr val="241F4E"/>
                </a:solidFill>
                <a:latin typeface="Arial Rounded MT Bold"/>
                <a:cs typeface="Arial Rounded MT Bold"/>
              </a:rPr>
              <a:t>SOUND-ALIKES</a:t>
            </a:r>
          </a:p>
        </p:txBody>
      </p:sp>
      <p:sp>
        <p:nvSpPr>
          <p:cNvPr id="185" name="t"/>
          <p:cNvSpPr/>
          <p:nvPr/>
        </p:nvSpPr>
        <p:spPr>
          <a:xfrm>
            <a:off x="2400000" y="300000"/>
            <a:ext cx="4344000" cy="47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7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🎮 Game! Say 1 or 2!</a:t>
            </a:r>
          </a:p>
        </p:txBody>
      </p:sp>
      <p:sp>
        <p:nvSpPr>
          <p:cNvPr id="186" name="rr"/>
          <p:cNvSpPr/>
          <p:nvPr/>
        </p:nvSpPr>
        <p:spPr>
          <a:xfrm>
            <a:off x="350000" y="1300000"/>
            <a:ext cx="4100000" cy="300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9050">
            <a:solidFill>
              <a:srgbClr val="E7E0FF"/>
            </a:solidFill>
          </a:ln>
          <a:effectLst>
            <a:outerShdw blurRad="50800" dist="25400" dir="5400000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87" name="t"/>
          <p:cNvSpPr/>
          <p:nvPr/>
        </p:nvSpPr>
        <p:spPr>
          <a:xfrm>
            <a:off x="350000" y="1360000"/>
            <a:ext cx="4100000" cy="2340000"/>
          </a:xfrm>
          <a:prstGeom prst="rect">
            <a:avLst/>
          </a:prstGeom>
          <a:noFill/>
        </p:spPr>
        <p:txBody>
          <a:bodyPr wrap="square" anchor="ctr">
            <a:normAutofit fontScale="92500" lnSpcReduction="10000"/>
          </a:bodyPr>
          <a:lstStyle/>
          <a:p>
            <a:pPr algn="ctr"/>
            <a:r>
              <a:rPr lang="en-US" sz="175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🦶</a:t>
            </a:r>
          </a:p>
        </p:txBody>
      </p:sp>
      <p:sp>
        <p:nvSpPr>
          <p:cNvPr id="188" name="t"/>
          <p:cNvSpPr/>
          <p:nvPr/>
        </p:nvSpPr>
        <p:spPr>
          <a:xfrm>
            <a:off x="350000" y="3700000"/>
            <a:ext cx="4100000" cy="540000"/>
          </a:xfrm>
          <a:prstGeom prst="rect">
            <a:avLst/>
          </a:prstGeom>
          <a:noFill/>
        </p:spPr>
        <p:txBody>
          <a:bodyPr wrap="square" anchor="ctr">
            <a:normAutofit lnSpcReduction="10000"/>
          </a:bodyPr>
          <a:lstStyle/>
          <a:p>
            <a:pPr algn="ctr"/>
            <a:r>
              <a:rPr lang="en-US" sz="3200" b="1" dirty="0">
                <a:solidFill>
                  <a:srgbClr val="161339"/>
                </a:solidFill>
                <a:latin typeface="Arial Rounded MT Bold"/>
                <a:cs typeface="Arial Rounded MT Bold"/>
              </a:rPr>
              <a:t>feet</a:t>
            </a:r>
          </a:p>
        </p:txBody>
      </p:sp>
      <p:sp>
        <p:nvSpPr>
          <p:cNvPr id="189" name="rr"/>
          <p:cNvSpPr/>
          <p:nvPr/>
        </p:nvSpPr>
        <p:spPr>
          <a:xfrm>
            <a:off x="4694000" y="1300000"/>
            <a:ext cx="4100000" cy="300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9050">
            <a:solidFill>
              <a:srgbClr val="E7E0FF"/>
            </a:solidFill>
          </a:ln>
          <a:effectLst>
            <a:outerShdw blurRad="50800" dist="25400" dir="5400000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90" name="t"/>
          <p:cNvSpPr/>
          <p:nvPr/>
        </p:nvSpPr>
        <p:spPr>
          <a:xfrm>
            <a:off x="4694000" y="1360000"/>
            <a:ext cx="4100000" cy="2340000"/>
          </a:xfrm>
          <a:prstGeom prst="rect">
            <a:avLst/>
          </a:prstGeom>
          <a:noFill/>
        </p:spPr>
        <p:txBody>
          <a:bodyPr wrap="square" anchor="ctr">
            <a:normAutofit fontScale="92500" lnSpcReduction="10000"/>
          </a:bodyPr>
          <a:lstStyle/>
          <a:p>
            <a:pPr algn="ctr"/>
            <a:r>
              <a:rPr lang="en-US" sz="175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💪</a:t>
            </a:r>
          </a:p>
        </p:txBody>
      </p:sp>
      <p:sp>
        <p:nvSpPr>
          <p:cNvPr id="191" name="t"/>
          <p:cNvSpPr/>
          <p:nvPr/>
        </p:nvSpPr>
        <p:spPr>
          <a:xfrm>
            <a:off x="4694000" y="3700000"/>
            <a:ext cx="4100000" cy="540000"/>
          </a:xfrm>
          <a:prstGeom prst="rect">
            <a:avLst/>
          </a:prstGeom>
          <a:noFill/>
        </p:spPr>
        <p:txBody>
          <a:bodyPr wrap="square" anchor="ctr">
            <a:normAutofit lnSpcReduction="10000"/>
          </a:bodyPr>
          <a:lstStyle/>
          <a:p>
            <a:pPr algn="ctr"/>
            <a:r>
              <a:rPr lang="en-US" sz="3200" b="1" dirty="0">
                <a:solidFill>
                  <a:srgbClr val="161339"/>
                </a:solidFill>
                <a:latin typeface="Arial Rounded MT Bold"/>
                <a:cs typeface="Arial Rounded MT Bold"/>
              </a:rPr>
              <a:t>fit</a:t>
            </a:r>
          </a:p>
        </p:txBody>
      </p:sp>
      <p:sp>
        <p:nvSpPr>
          <p:cNvPr id="193" name="Oval 192"/>
          <p:cNvSpPr/>
          <p:nvPr/>
        </p:nvSpPr>
        <p:spPr>
          <a:xfrm>
            <a:off x="242000" y="1192000"/>
            <a:ext cx="786000" cy="7860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4" name="Oval 193"/>
          <p:cNvSpPr/>
          <p:nvPr/>
        </p:nvSpPr>
        <p:spPr>
          <a:xfrm>
            <a:off x="270000" y="1220000"/>
            <a:ext cx="730000" cy="730000"/>
          </a:xfrm>
          <a:prstGeom prst="ellipse">
            <a:avLst/>
          </a:prstGeom>
          <a:solidFill>
            <a:srgbClr val="16133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sz="4000" b="1">
                <a:solidFill>
                  <a:srgbClr val="FFFFFF"/>
                </a:solidFill>
                <a:latin typeface="Arial Rounded MT Bold"/>
              </a:rPr>
              <a:t>1</a:t>
            </a:r>
          </a:p>
        </p:txBody>
      </p:sp>
      <p:sp>
        <p:nvSpPr>
          <p:cNvPr id="195" name="Oval 194"/>
          <p:cNvSpPr/>
          <p:nvPr/>
        </p:nvSpPr>
        <p:spPr>
          <a:xfrm>
            <a:off x="4586000" y="1192000"/>
            <a:ext cx="786000" cy="7860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6" name="Oval 195"/>
          <p:cNvSpPr/>
          <p:nvPr/>
        </p:nvSpPr>
        <p:spPr>
          <a:xfrm>
            <a:off x="4614000" y="1220000"/>
            <a:ext cx="730000" cy="730000"/>
          </a:xfrm>
          <a:prstGeom prst="ellipse">
            <a:avLst/>
          </a:prstGeom>
          <a:solidFill>
            <a:srgbClr val="16133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sz="4000" b="1">
                <a:solidFill>
                  <a:srgbClr val="FFFFFF"/>
                </a:solidFill>
                <a:latin typeface="Arial Rounded MT Bold"/>
              </a:rPr>
              <a:t>2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rr"/>
          <p:cNvSpPr/>
          <p:nvPr/>
        </p:nvSpPr>
        <p:spPr>
          <a:xfrm>
            <a:off x="320040" y="300000"/>
            <a:ext cx="2697480" cy="470000"/>
          </a:xfrm>
          <a:prstGeom prst="roundRect">
            <a:avLst>
              <a:gd name="adj" fmla="val 50000"/>
            </a:avLst>
          </a:prstGeom>
          <a:solidFill>
            <a:srgbClr val="FFD23F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84" name="t"/>
          <p:cNvSpPr/>
          <p:nvPr/>
        </p:nvSpPr>
        <p:spPr>
          <a:xfrm>
            <a:off x="320040" y="300000"/>
            <a:ext cx="2600000" cy="47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500" b="0" dirty="0">
                <a:solidFill>
                  <a:srgbClr val="241F4E"/>
                </a:solidFill>
                <a:latin typeface="Arial Rounded MT Bold"/>
                <a:cs typeface="Arial Rounded MT Bold"/>
              </a:rPr>
              <a:t>SOUND-ALIKES</a:t>
            </a:r>
          </a:p>
        </p:txBody>
      </p:sp>
      <p:sp>
        <p:nvSpPr>
          <p:cNvPr id="185" name="t"/>
          <p:cNvSpPr/>
          <p:nvPr/>
        </p:nvSpPr>
        <p:spPr>
          <a:xfrm>
            <a:off x="2400000" y="300000"/>
            <a:ext cx="4344000" cy="47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7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🎮 Game! Say 1 or 2!</a:t>
            </a:r>
          </a:p>
        </p:txBody>
      </p:sp>
      <p:sp>
        <p:nvSpPr>
          <p:cNvPr id="186" name="rr"/>
          <p:cNvSpPr/>
          <p:nvPr/>
        </p:nvSpPr>
        <p:spPr>
          <a:xfrm>
            <a:off x="350000" y="1300000"/>
            <a:ext cx="4100000" cy="300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9050">
            <a:solidFill>
              <a:srgbClr val="E7E0FF"/>
            </a:solidFill>
          </a:ln>
          <a:effectLst>
            <a:outerShdw blurRad="50800" dist="25400" dir="5400000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/>
          </a:p>
        </p:txBody>
      </p:sp>
      <p:pic>
        <p:nvPicPr>
          <p:cNvPr id="198" name="Picture 197" descr="cheap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4168" y="1463040"/>
            <a:ext cx="2103120" cy="2103120"/>
          </a:xfrm>
          <a:prstGeom prst="rect">
            <a:avLst/>
          </a:prstGeom>
        </p:spPr>
      </p:pic>
      <p:sp>
        <p:nvSpPr>
          <p:cNvPr id="187" name="t"/>
          <p:cNvSpPr/>
          <p:nvPr/>
        </p:nvSpPr>
        <p:spPr>
          <a:xfrm>
            <a:off x="350000" y="1360000"/>
            <a:ext cx="4100000" cy="2340000"/>
          </a:xfrm>
          <a:prstGeom prst="rect">
            <a:avLst/>
          </a:prstGeom>
          <a:noFill/>
        </p:spPr>
        <p:txBody>
          <a:bodyPr wrap="square" anchor="ctr">
            <a:normAutofit fontScale="92500" lnSpcReduction="10000"/>
          </a:bodyPr>
          <a:lstStyle/>
          <a:p/>
        </p:txBody>
      </p:sp>
      <p:sp>
        <p:nvSpPr>
          <p:cNvPr id="188" name="t"/>
          <p:cNvSpPr/>
          <p:nvPr/>
        </p:nvSpPr>
        <p:spPr>
          <a:xfrm>
            <a:off x="350000" y="3700000"/>
            <a:ext cx="4100000" cy="540000"/>
          </a:xfrm>
          <a:prstGeom prst="rect">
            <a:avLst/>
          </a:prstGeom>
          <a:noFill/>
        </p:spPr>
        <p:txBody>
          <a:bodyPr wrap="square" anchor="ctr">
            <a:normAutofit lnSpcReduction="10000"/>
          </a:bodyPr>
          <a:lstStyle/>
          <a:p>
            <a:pPr algn="ctr"/>
            <a:r>
              <a:rPr lang="en-US" sz="3200" b="1" dirty="0">
                <a:solidFill>
                  <a:srgbClr val="161339"/>
                </a:solidFill>
                <a:latin typeface="Arial Rounded MT Bold"/>
                <a:cs typeface="Arial Rounded MT Bold"/>
              </a:rPr>
              <a:t>cheap</a:t>
            </a:r>
          </a:p>
        </p:txBody>
      </p:sp>
      <p:sp>
        <p:nvSpPr>
          <p:cNvPr id="189" name="rr"/>
          <p:cNvSpPr/>
          <p:nvPr/>
        </p:nvSpPr>
        <p:spPr>
          <a:xfrm>
            <a:off x="4694000" y="1300000"/>
            <a:ext cx="4100000" cy="300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9050">
            <a:solidFill>
              <a:srgbClr val="E7E0FF"/>
            </a:solidFill>
          </a:ln>
          <a:effectLst>
            <a:outerShdw blurRad="50800" dist="25400" dir="5400000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90" name="t"/>
          <p:cNvSpPr/>
          <p:nvPr/>
        </p:nvSpPr>
        <p:spPr>
          <a:xfrm>
            <a:off x="4694000" y="1360000"/>
            <a:ext cx="4100000" cy="2340000"/>
          </a:xfrm>
          <a:prstGeom prst="rect">
            <a:avLst/>
          </a:prstGeom>
          <a:noFill/>
        </p:spPr>
        <p:txBody>
          <a:bodyPr wrap="square" anchor="ctr">
            <a:normAutofit fontScale="92500" lnSpcReduction="10000"/>
          </a:bodyPr>
          <a:lstStyle/>
          <a:p>
            <a:pPr algn="ctr"/>
            <a:r>
              <a:rPr lang="en-US" sz="175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/>
            </a:r>
          </a:p>
        </p:txBody>
      </p:sp>
      <p:sp>
        <p:nvSpPr>
          <p:cNvPr id="191" name="t"/>
          <p:cNvSpPr/>
          <p:nvPr/>
        </p:nvSpPr>
        <p:spPr>
          <a:xfrm>
            <a:off x="4694000" y="3700000"/>
            <a:ext cx="4100000" cy="540000"/>
          </a:xfrm>
          <a:prstGeom prst="rect">
            <a:avLst/>
          </a:prstGeom>
          <a:noFill/>
        </p:spPr>
        <p:txBody>
          <a:bodyPr wrap="square" anchor="ctr">
            <a:normAutofit lnSpcReduction="10000"/>
          </a:bodyPr>
          <a:lstStyle/>
          <a:p>
            <a:pPr algn="ctr"/>
            <a:r>
              <a:rPr lang="en-US" sz="3200" b="1" dirty="0">
                <a:solidFill>
                  <a:srgbClr val="161339"/>
                </a:solidFill>
                <a:latin typeface="Arial Rounded MT Bold"/>
                <a:cs typeface="Arial Rounded MT Bold"/>
              </a:rPr>
              <a:t>chip</a:t>
            </a:r>
          </a:p>
        </p:txBody>
      </p:sp>
      <p:sp>
        <p:nvSpPr>
          <p:cNvPr id="193" name="Oval 192"/>
          <p:cNvSpPr/>
          <p:nvPr/>
        </p:nvSpPr>
        <p:spPr>
          <a:xfrm>
            <a:off x="242000" y="1192000"/>
            <a:ext cx="786000" cy="7860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4" name="Oval 193"/>
          <p:cNvSpPr/>
          <p:nvPr/>
        </p:nvSpPr>
        <p:spPr>
          <a:xfrm>
            <a:off x="270000" y="1220000"/>
            <a:ext cx="730000" cy="730000"/>
          </a:xfrm>
          <a:prstGeom prst="ellipse">
            <a:avLst/>
          </a:prstGeom>
          <a:solidFill>
            <a:srgbClr val="16133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sz="4000" b="1">
                <a:solidFill>
                  <a:srgbClr val="FFFFFF"/>
                </a:solidFill>
                <a:latin typeface="Arial Rounded MT Bold"/>
              </a:rPr>
              <a:t>1</a:t>
            </a:r>
          </a:p>
        </p:txBody>
      </p:sp>
      <p:sp>
        <p:nvSpPr>
          <p:cNvPr id="195" name="Oval 194"/>
          <p:cNvSpPr/>
          <p:nvPr/>
        </p:nvSpPr>
        <p:spPr>
          <a:xfrm>
            <a:off x="4586000" y="1192000"/>
            <a:ext cx="786000" cy="7860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6" name="Oval 195"/>
          <p:cNvSpPr/>
          <p:nvPr/>
        </p:nvSpPr>
        <p:spPr>
          <a:xfrm>
            <a:off x="4614000" y="1220000"/>
            <a:ext cx="730000" cy="730000"/>
          </a:xfrm>
          <a:prstGeom prst="ellipse">
            <a:avLst/>
          </a:prstGeom>
          <a:solidFill>
            <a:srgbClr val="16133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sz="4000" b="1">
                <a:solidFill>
                  <a:srgbClr val="FFFFFF"/>
                </a:solidFill>
                <a:latin typeface="Arial Rounded MT Bold"/>
              </a:rPr>
              <a:t>2</a:t>
            </a:r>
          </a:p>
        </p:txBody>
      </p:sp>
      <p:pic>
        <p:nvPicPr>
          <p:cNvPr id="197" name="Picture 196" descr="chip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2827" y="1252062"/>
            <a:ext cx="3262346" cy="2555875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133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e"/>
          <p:cNvSpPr/>
          <p:nvPr/>
        </p:nvSpPr>
        <p:spPr>
          <a:xfrm>
            <a:off x="923973" y="644262"/>
            <a:ext cx="69718" cy="69718"/>
          </a:xfrm>
          <a:prstGeom prst="ellipse">
            <a:avLst/>
          </a:prstGeom>
          <a:solidFill>
            <a:srgbClr val="FFFFFF">
              <a:alpha val="65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0" name="e"/>
          <p:cNvSpPr/>
          <p:nvPr/>
        </p:nvSpPr>
        <p:spPr>
          <a:xfrm>
            <a:off x="7997297" y="4500000"/>
            <a:ext cx="55491" cy="55491"/>
          </a:xfrm>
          <a:prstGeom prst="ellipse">
            <a:avLst/>
          </a:prstGeom>
          <a:solidFill>
            <a:srgbClr val="FFFFFF">
              <a:alpha val="5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1" name="e"/>
          <p:cNvSpPr/>
          <p:nvPr/>
        </p:nvSpPr>
        <p:spPr>
          <a:xfrm>
            <a:off x="470726" y="3900000"/>
            <a:ext cx="69416" cy="69416"/>
          </a:xfrm>
          <a:prstGeom prst="ellipse">
            <a:avLst/>
          </a:prstGeom>
          <a:solidFill>
            <a:srgbClr val="FFFFFF">
              <a:alpha val="3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2" name="e"/>
          <p:cNvSpPr/>
          <p:nvPr/>
        </p:nvSpPr>
        <p:spPr>
          <a:xfrm>
            <a:off x="231115" y="460032"/>
            <a:ext cx="61134" cy="61134"/>
          </a:xfrm>
          <a:prstGeom prst="ellipse">
            <a:avLst/>
          </a:prstGeom>
          <a:solidFill>
            <a:srgbClr val="FFFFFF">
              <a:alpha val="25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3" name="e"/>
          <p:cNvSpPr/>
          <p:nvPr/>
        </p:nvSpPr>
        <p:spPr>
          <a:xfrm>
            <a:off x="5220726" y="290807"/>
            <a:ext cx="50355" cy="50355"/>
          </a:xfrm>
          <a:prstGeom prst="ellipse">
            <a:avLst/>
          </a:prstGeom>
          <a:solidFill>
            <a:srgbClr val="FFFFFF">
              <a:alpha val="4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4" name="e"/>
          <p:cNvSpPr/>
          <p:nvPr/>
        </p:nvSpPr>
        <p:spPr>
          <a:xfrm>
            <a:off x="1953122" y="4200000"/>
            <a:ext cx="45485" cy="45485"/>
          </a:xfrm>
          <a:prstGeom prst="ellipse">
            <a:avLst/>
          </a:prstGeom>
          <a:solidFill>
            <a:srgbClr val="FFFFFF">
              <a:alpha val="31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5" name="e"/>
          <p:cNvSpPr/>
          <p:nvPr/>
        </p:nvSpPr>
        <p:spPr>
          <a:xfrm>
            <a:off x="7526406" y="241204"/>
            <a:ext cx="48724" cy="48724"/>
          </a:xfrm>
          <a:prstGeom prst="ellipse">
            <a:avLst/>
          </a:prstGeom>
          <a:solidFill>
            <a:srgbClr val="FFFFFF">
              <a:alpha val="7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6" name="e"/>
          <p:cNvSpPr/>
          <p:nvPr/>
        </p:nvSpPr>
        <p:spPr>
          <a:xfrm>
            <a:off x="1070720" y="174151"/>
            <a:ext cx="33216" cy="33216"/>
          </a:xfrm>
          <a:prstGeom prst="ellipse">
            <a:avLst/>
          </a:prstGeom>
          <a:solidFill>
            <a:srgbClr val="FFFFFF">
              <a:alpha val="27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7" name="t"/>
          <p:cNvSpPr/>
          <p:nvPr/>
        </p:nvSpPr>
        <p:spPr>
          <a:xfrm>
            <a:off x="0" y="1700000"/>
            <a:ext cx="9144000" cy="100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5000" b="0" dirty="0">
                <a:solidFill>
                  <a:srgbClr val="FFFFFF"/>
                </a:solidFill>
                <a:latin typeface="Arial Rounded MT Bold"/>
                <a:cs typeface="Arial Rounded MT Bold"/>
              </a:rPr>
              <a:t>Great job!  🎉</a:t>
            </a:r>
          </a:p>
        </p:txBody>
      </p:sp>
      <p:sp>
        <p:nvSpPr>
          <p:cNvPr id="208" name="t"/>
          <p:cNvSpPr/>
          <p:nvPr/>
        </p:nvSpPr>
        <p:spPr>
          <a:xfrm>
            <a:off x="0" y="2900000"/>
            <a:ext cx="9144000" cy="56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2400" b="0" dirty="0">
                <a:solidFill>
                  <a:srgbClr val="9B8CFF"/>
                </a:solidFill>
                <a:latin typeface="Helvetica Neue"/>
                <a:cs typeface="Helvetica Neue"/>
              </a:rPr>
              <a:t>Say them again with me!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rr"/>
          <p:cNvSpPr/>
          <p:nvPr/>
        </p:nvSpPr>
        <p:spPr>
          <a:xfrm>
            <a:off x="320040" y="300000"/>
            <a:ext cx="2697480" cy="470000"/>
          </a:xfrm>
          <a:prstGeom prst="roundRect">
            <a:avLst>
              <a:gd name="adj" fmla="val 50000"/>
            </a:avLst>
          </a:prstGeom>
          <a:solidFill>
            <a:srgbClr val="FFD23F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16" name="t"/>
          <p:cNvSpPr/>
          <p:nvPr/>
        </p:nvSpPr>
        <p:spPr>
          <a:xfrm>
            <a:off x="320040" y="300000"/>
            <a:ext cx="2600000" cy="47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500" b="0" dirty="0">
                <a:solidFill>
                  <a:srgbClr val="241F4E"/>
                </a:solidFill>
                <a:latin typeface="Arial Rounded MT Bold"/>
                <a:cs typeface="Arial Rounded MT Bold"/>
              </a:rPr>
              <a:t>SOUND-ALIKES</a:t>
            </a:r>
          </a:p>
        </p:txBody>
      </p:sp>
      <p:sp>
        <p:nvSpPr>
          <p:cNvPr id="117" name="t"/>
          <p:cNvSpPr/>
          <p:nvPr/>
        </p:nvSpPr>
        <p:spPr>
          <a:xfrm>
            <a:off x="0" y="840000"/>
            <a:ext cx="9144000" cy="560000"/>
          </a:xfrm>
          <a:prstGeom prst="rect">
            <a:avLst/>
          </a:prstGeom>
          <a:noFill/>
        </p:spPr>
        <p:txBody>
          <a:bodyPr wrap="square" anchor="ctr">
            <a:normAutofit lnSpcReduction="10000"/>
          </a:bodyPr>
          <a:lstStyle/>
          <a:p>
            <a:pPr algn="ctr"/>
            <a:r>
              <a:rPr lang="en-US" sz="34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Two sounds</a:t>
            </a:r>
          </a:p>
        </p:txBody>
      </p:sp>
      <p:sp>
        <p:nvSpPr>
          <p:cNvPr id="118" name="rr"/>
          <p:cNvSpPr/>
          <p:nvPr/>
        </p:nvSpPr>
        <p:spPr>
          <a:xfrm>
            <a:off x="760000" y="1500000"/>
            <a:ext cx="3400000" cy="305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9050">
            <a:solidFill>
              <a:srgbClr val="E7E0FF"/>
            </a:solidFill>
          </a:ln>
          <a:effectLst>
            <a:outerShdw blurRad="50800" dist="25400" dir="5400000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19" name="t"/>
          <p:cNvSpPr/>
          <p:nvPr/>
        </p:nvSpPr>
        <p:spPr>
          <a:xfrm>
            <a:off x="760000" y="1600000"/>
            <a:ext cx="3400000" cy="800000"/>
          </a:xfrm>
          <a:prstGeom prst="rect">
            <a:avLst/>
          </a:prstGeom>
          <a:noFill/>
        </p:spPr>
        <p:txBody>
          <a:bodyPr wrap="square" anchor="ctr">
            <a:normAutofit fontScale="92500" lnSpcReduction="20000"/>
          </a:bodyPr>
          <a:lstStyle/>
          <a:p>
            <a:pPr algn="ctr"/>
            <a:r>
              <a:rPr lang="en-US" sz="60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ee</a:t>
            </a:r>
          </a:p>
        </p:txBody>
      </p:sp>
      <p:sp>
        <p:nvSpPr>
          <p:cNvPr id="120" name="t"/>
          <p:cNvSpPr/>
          <p:nvPr/>
        </p:nvSpPr>
        <p:spPr>
          <a:xfrm>
            <a:off x="760000" y="2380000"/>
            <a:ext cx="3400000" cy="300000"/>
          </a:xfrm>
          <a:prstGeom prst="rect">
            <a:avLst/>
          </a:prstGeom>
          <a:noFill/>
        </p:spPr>
        <p:txBody>
          <a:bodyPr wrap="square" anchor="ctr">
            <a:normAutofit lnSpcReduction="10000"/>
          </a:bodyPr>
          <a:lstStyle/>
          <a:p>
            <a:pPr algn="ctr"/>
            <a:r>
              <a:rPr lang="en-US" sz="1400" b="0" dirty="0">
                <a:solidFill>
                  <a:srgbClr val="9B8CFF"/>
                </a:solidFill>
                <a:latin typeface="Helvetica Neue"/>
                <a:cs typeface="Helvetica Neue"/>
              </a:rPr>
              <a:t>/iː/  long ee</a:t>
            </a:r>
          </a:p>
        </p:txBody>
      </p:sp>
      <p:sp>
        <p:nvSpPr>
          <p:cNvPr id="121" name="e"/>
          <p:cNvSpPr/>
          <p:nvPr/>
        </p:nvSpPr>
        <p:spPr>
          <a:xfrm>
            <a:off x="1310000" y="2820000"/>
            <a:ext cx="2300000" cy="460000"/>
          </a:xfrm>
          <a:prstGeom prst="ellipse">
            <a:avLst/>
          </a:prstGeom>
          <a:solidFill>
            <a:srgbClr val="FF7A6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2" name="rr"/>
          <p:cNvSpPr/>
          <p:nvPr/>
        </p:nvSpPr>
        <p:spPr>
          <a:xfrm>
            <a:off x="1560000" y="2980000"/>
            <a:ext cx="1800000" cy="1500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23" name="t"/>
          <p:cNvSpPr/>
          <p:nvPr/>
        </p:nvSpPr>
        <p:spPr>
          <a:xfrm>
            <a:off x="760000" y="3380000"/>
            <a:ext cx="3400000" cy="36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700" b="0" dirty="0">
                <a:solidFill>
                  <a:srgbClr val="5A548A"/>
                </a:solidFill>
                <a:latin typeface="Helvetica Neue"/>
                <a:cs typeface="Helvetica Neue"/>
              </a:rPr>
              <a:t>Smile! Lips wide.</a:t>
            </a:r>
          </a:p>
        </p:txBody>
      </p:sp>
      <p:sp>
        <p:nvSpPr>
          <p:cNvPr id="124" name="t"/>
          <p:cNvSpPr/>
          <p:nvPr/>
        </p:nvSpPr>
        <p:spPr>
          <a:xfrm>
            <a:off x="760000" y="3920000"/>
            <a:ext cx="3400000" cy="46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2200" b="1" dirty="0">
                <a:solidFill>
                  <a:srgbClr val="161339"/>
                </a:solidFill>
                <a:latin typeface="Arial Rounded MT Bold"/>
                <a:cs typeface="Arial Rounded MT Bold"/>
              </a:rPr>
              <a:t>🐑  sheep</a:t>
            </a:r>
          </a:p>
        </p:txBody>
      </p:sp>
      <p:sp>
        <p:nvSpPr>
          <p:cNvPr id="125" name="rr"/>
          <p:cNvSpPr/>
          <p:nvPr/>
        </p:nvSpPr>
        <p:spPr>
          <a:xfrm>
            <a:off x="4984000" y="1500000"/>
            <a:ext cx="3400000" cy="305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9050">
            <a:solidFill>
              <a:srgbClr val="E7E0FF"/>
            </a:solidFill>
          </a:ln>
          <a:effectLst>
            <a:outerShdw blurRad="50800" dist="25400" dir="5400000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26" name="t"/>
          <p:cNvSpPr/>
          <p:nvPr/>
        </p:nvSpPr>
        <p:spPr>
          <a:xfrm>
            <a:off x="4984000" y="1600000"/>
            <a:ext cx="3400000" cy="800000"/>
          </a:xfrm>
          <a:prstGeom prst="rect">
            <a:avLst/>
          </a:prstGeom>
          <a:noFill/>
        </p:spPr>
        <p:txBody>
          <a:bodyPr wrap="square" anchor="ctr">
            <a:normAutofit fontScale="92500" lnSpcReduction="20000"/>
          </a:bodyPr>
          <a:lstStyle/>
          <a:p>
            <a:pPr algn="ctr"/>
            <a:r>
              <a:rPr lang="en-US" sz="60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ih</a:t>
            </a:r>
          </a:p>
        </p:txBody>
      </p:sp>
      <p:sp>
        <p:nvSpPr>
          <p:cNvPr id="127" name="t"/>
          <p:cNvSpPr/>
          <p:nvPr/>
        </p:nvSpPr>
        <p:spPr>
          <a:xfrm>
            <a:off x="4984000" y="2380000"/>
            <a:ext cx="3400000" cy="300000"/>
          </a:xfrm>
          <a:prstGeom prst="rect">
            <a:avLst/>
          </a:prstGeom>
          <a:noFill/>
        </p:spPr>
        <p:txBody>
          <a:bodyPr wrap="square" anchor="ctr">
            <a:normAutofit lnSpcReduction="10000"/>
          </a:bodyPr>
          <a:lstStyle/>
          <a:p>
            <a:pPr algn="ctr"/>
            <a:r>
              <a:rPr lang="en-US" sz="1400" b="0" dirty="0">
                <a:solidFill>
                  <a:srgbClr val="9B8CFF"/>
                </a:solidFill>
                <a:latin typeface="Helvetica Neue"/>
                <a:cs typeface="Helvetica Neue"/>
              </a:rPr>
              <a:t>/ɪ/  short i</a:t>
            </a:r>
          </a:p>
        </p:txBody>
      </p:sp>
      <p:sp>
        <p:nvSpPr>
          <p:cNvPr id="128" name="e"/>
          <p:cNvSpPr/>
          <p:nvPr/>
        </p:nvSpPr>
        <p:spPr>
          <a:xfrm>
            <a:off x="5984000" y="2630000"/>
            <a:ext cx="1400000" cy="840000"/>
          </a:xfrm>
          <a:prstGeom prst="ellipse">
            <a:avLst/>
          </a:prstGeom>
          <a:solidFill>
            <a:srgbClr val="FF7A6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9" name="e"/>
          <p:cNvSpPr/>
          <p:nvPr/>
        </p:nvSpPr>
        <p:spPr>
          <a:xfrm>
            <a:off x="6324000" y="2820000"/>
            <a:ext cx="720000" cy="480000"/>
          </a:xfrm>
          <a:prstGeom prst="ellipse">
            <a:avLst/>
          </a:prstGeom>
          <a:solidFill>
            <a:srgbClr val="5A1F2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0" name="t"/>
          <p:cNvSpPr/>
          <p:nvPr/>
        </p:nvSpPr>
        <p:spPr>
          <a:xfrm>
            <a:off x="4984000" y="3380000"/>
            <a:ext cx="3400000" cy="36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700" b="0" dirty="0">
                <a:solidFill>
                  <a:srgbClr val="5A548A"/>
                </a:solidFill>
                <a:latin typeface="Helvetica Neue"/>
                <a:cs typeface="Helvetica Neue"/>
              </a:rPr>
              <a:t>Relax. Short &amp; quick.</a:t>
            </a:r>
          </a:p>
        </p:txBody>
      </p:sp>
      <p:sp>
        <p:nvSpPr>
          <p:cNvPr id="131" name="t"/>
          <p:cNvSpPr/>
          <p:nvPr/>
        </p:nvSpPr>
        <p:spPr>
          <a:xfrm>
            <a:off x="4984000" y="3920000"/>
            <a:ext cx="3400000" cy="46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2200" b="1" dirty="0">
                <a:solidFill>
                  <a:srgbClr val="161339"/>
                </a:solidFill>
                <a:latin typeface="Arial Rounded MT Bold"/>
                <a:cs typeface="Arial Rounded MT Bold"/>
              </a:rPr>
              <a:t>🚢  ship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rr"/>
          <p:cNvSpPr/>
          <p:nvPr/>
        </p:nvSpPr>
        <p:spPr>
          <a:xfrm>
            <a:off x="320040" y="300000"/>
            <a:ext cx="2697480" cy="470000"/>
          </a:xfrm>
          <a:prstGeom prst="roundRect">
            <a:avLst>
              <a:gd name="adj" fmla="val 50000"/>
            </a:avLst>
          </a:prstGeom>
          <a:solidFill>
            <a:srgbClr val="FFD23F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33" name="t"/>
          <p:cNvSpPr/>
          <p:nvPr/>
        </p:nvSpPr>
        <p:spPr>
          <a:xfrm>
            <a:off x="320040" y="300000"/>
            <a:ext cx="2600000" cy="47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500" b="0" dirty="0">
                <a:solidFill>
                  <a:srgbClr val="241F4E"/>
                </a:solidFill>
                <a:latin typeface="Arial Rounded MT Bold"/>
                <a:cs typeface="Arial Rounded MT Bold"/>
              </a:rPr>
              <a:t>SOUND-ALIKES</a:t>
            </a:r>
          </a:p>
        </p:txBody>
      </p:sp>
      <p:sp>
        <p:nvSpPr>
          <p:cNvPr id="134" name="t"/>
          <p:cNvSpPr/>
          <p:nvPr/>
        </p:nvSpPr>
        <p:spPr>
          <a:xfrm>
            <a:off x="3000000" y="300000"/>
            <a:ext cx="3144000" cy="47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8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👂 Listen — say 1 or 2!</a:t>
            </a:r>
          </a:p>
        </p:txBody>
      </p:sp>
      <p:sp>
        <p:nvSpPr>
          <p:cNvPr id="135" name="rr"/>
          <p:cNvSpPr/>
          <p:nvPr/>
        </p:nvSpPr>
        <p:spPr>
          <a:xfrm>
            <a:off x="350000" y="1300000"/>
            <a:ext cx="4100000" cy="300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9050">
            <a:solidFill>
              <a:srgbClr val="E7E0FF"/>
            </a:solidFill>
          </a:ln>
          <a:effectLst>
            <a:outerShdw blurRad="50800" dist="25400" dir="5400000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36" name="t"/>
          <p:cNvSpPr/>
          <p:nvPr/>
        </p:nvSpPr>
        <p:spPr>
          <a:xfrm>
            <a:off x="350000" y="1848278"/>
            <a:ext cx="4100000" cy="234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lang="en-US" sz="200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🐑</a:t>
            </a:r>
          </a:p>
        </p:txBody>
      </p:sp>
      <p:sp>
        <p:nvSpPr>
          <p:cNvPr id="137" name="t"/>
          <p:cNvSpPr/>
          <p:nvPr/>
        </p:nvSpPr>
        <p:spPr>
          <a:xfrm>
            <a:off x="350000" y="3700000"/>
            <a:ext cx="4100000" cy="540000"/>
          </a:xfrm>
          <a:prstGeom prst="rect">
            <a:avLst/>
          </a:prstGeom>
          <a:noFill/>
        </p:spPr>
        <p:txBody>
          <a:bodyPr wrap="square" anchor="ctr">
            <a:normAutofit lnSpcReduction="10000"/>
          </a:bodyPr>
          <a:lstStyle/>
          <a:p>
            <a:pPr algn="ctr"/>
            <a:r>
              <a:rPr lang="en-US" sz="3200" b="1" dirty="0">
                <a:solidFill>
                  <a:srgbClr val="161339"/>
                </a:solidFill>
                <a:latin typeface="Arial Rounded MT Bold"/>
                <a:cs typeface="Arial Rounded MT Bold"/>
              </a:rPr>
              <a:t>sheep</a:t>
            </a:r>
          </a:p>
        </p:txBody>
      </p:sp>
      <p:sp>
        <p:nvSpPr>
          <p:cNvPr id="138" name="rr"/>
          <p:cNvSpPr/>
          <p:nvPr/>
        </p:nvSpPr>
        <p:spPr>
          <a:xfrm>
            <a:off x="4694000" y="1300000"/>
            <a:ext cx="4100000" cy="300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9050">
            <a:solidFill>
              <a:srgbClr val="E7E0FF"/>
            </a:solidFill>
          </a:ln>
          <a:effectLst>
            <a:outerShdw blurRad="50800" dist="25400" dir="5400000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39" name="t"/>
          <p:cNvSpPr/>
          <p:nvPr/>
        </p:nvSpPr>
        <p:spPr>
          <a:xfrm>
            <a:off x="5131323" y="1443500"/>
            <a:ext cx="4100000" cy="234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lang="en-US" sz="310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🚢</a:t>
            </a:r>
          </a:p>
        </p:txBody>
      </p:sp>
      <p:sp>
        <p:nvSpPr>
          <p:cNvPr id="140" name="t"/>
          <p:cNvSpPr/>
          <p:nvPr/>
        </p:nvSpPr>
        <p:spPr>
          <a:xfrm>
            <a:off x="4694000" y="3700000"/>
            <a:ext cx="4100000" cy="540000"/>
          </a:xfrm>
          <a:prstGeom prst="rect">
            <a:avLst/>
          </a:prstGeom>
          <a:noFill/>
        </p:spPr>
        <p:txBody>
          <a:bodyPr wrap="square" anchor="ctr">
            <a:normAutofit lnSpcReduction="10000"/>
          </a:bodyPr>
          <a:lstStyle/>
          <a:p>
            <a:pPr algn="ctr"/>
            <a:r>
              <a:rPr lang="en-US" sz="3200" b="1" dirty="0">
                <a:solidFill>
                  <a:srgbClr val="161339"/>
                </a:solidFill>
                <a:latin typeface="Arial Rounded MT Bold"/>
                <a:cs typeface="Arial Rounded MT Bold"/>
              </a:rPr>
              <a:t>ship</a:t>
            </a:r>
          </a:p>
        </p:txBody>
      </p:sp>
      <p:sp>
        <p:nvSpPr>
          <p:cNvPr id="142" name="Oval 141"/>
          <p:cNvSpPr/>
          <p:nvPr/>
        </p:nvSpPr>
        <p:spPr>
          <a:xfrm>
            <a:off x="242000" y="1192000"/>
            <a:ext cx="786000" cy="7860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3" name="Oval 142"/>
          <p:cNvSpPr/>
          <p:nvPr/>
        </p:nvSpPr>
        <p:spPr>
          <a:xfrm>
            <a:off x="270000" y="1220000"/>
            <a:ext cx="730000" cy="730000"/>
          </a:xfrm>
          <a:prstGeom prst="ellipse">
            <a:avLst/>
          </a:prstGeom>
          <a:solidFill>
            <a:srgbClr val="16133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sz="4000" b="1">
                <a:solidFill>
                  <a:srgbClr val="FFFFFF"/>
                </a:solidFill>
                <a:latin typeface="Arial Rounded MT Bold"/>
              </a:rPr>
              <a:t>1</a:t>
            </a:r>
          </a:p>
        </p:txBody>
      </p:sp>
      <p:sp>
        <p:nvSpPr>
          <p:cNvPr id="144" name="Oval 143"/>
          <p:cNvSpPr/>
          <p:nvPr/>
        </p:nvSpPr>
        <p:spPr>
          <a:xfrm>
            <a:off x="4586000" y="1192000"/>
            <a:ext cx="786000" cy="7860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5" name="Oval 144"/>
          <p:cNvSpPr/>
          <p:nvPr/>
        </p:nvSpPr>
        <p:spPr>
          <a:xfrm>
            <a:off x="4614000" y="1220000"/>
            <a:ext cx="730000" cy="730000"/>
          </a:xfrm>
          <a:prstGeom prst="ellipse">
            <a:avLst/>
          </a:prstGeom>
          <a:solidFill>
            <a:srgbClr val="16133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sz="4000" b="1">
                <a:solidFill>
                  <a:srgbClr val="FFFFFF"/>
                </a:solidFill>
                <a:latin typeface="Arial Rounded MT Bold"/>
              </a:rPr>
              <a:t>2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rr"/>
          <p:cNvSpPr/>
          <p:nvPr/>
        </p:nvSpPr>
        <p:spPr>
          <a:xfrm>
            <a:off x="320040" y="300000"/>
            <a:ext cx="2697480" cy="470000"/>
          </a:xfrm>
          <a:prstGeom prst="roundRect">
            <a:avLst>
              <a:gd name="adj" fmla="val 50000"/>
            </a:avLst>
          </a:prstGeom>
          <a:solidFill>
            <a:srgbClr val="FFD23F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42" name="t"/>
          <p:cNvSpPr/>
          <p:nvPr/>
        </p:nvSpPr>
        <p:spPr>
          <a:xfrm>
            <a:off x="320040" y="300000"/>
            <a:ext cx="2600000" cy="47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500" b="0" dirty="0">
                <a:solidFill>
                  <a:srgbClr val="241F4E"/>
                </a:solidFill>
                <a:latin typeface="Arial Rounded MT Bold"/>
                <a:cs typeface="Arial Rounded MT Bold"/>
              </a:rPr>
              <a:t>SOUND-ALIKES</a:t>
            </a:r>
          </a:p>
        </p:txBody>
      </p:sp>
      <p:sp>
        <p:nvSpPr>
          <p:cNvPr id="143" name="t"/>
          <p:cNvSpPr/>
          <p:nvPr/>
        </p:nvSpPr>
        <p:spPr>
          <a:xfrm>
            <a:off x="3000000" y="300000"/>
            <a:ext cx="3144000" cy="47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8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👂 Listen — say 1 or 2!</a:t>
            </a:r>
          </a:p>
        </p:txBody>
      </p:sp>
      <p:sp>
        <p:nvSpPr>
          <p:cNvPr id="144" name="rr"/>
          <p:cNvSpPr/>
          <p:nvPr/>
        </p:nvSpPr>
        <p:spPr>
          <a:xfrm>
            <a:off x="350000" y="1300000"/>
            <a:ext cx="4100000" cy="300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9050">
            <a:solidFill>
              <a:srgbClr val="E7E0FF"/>
            </a:solidFill>
          </a:ln>
          <a:effectLst>
            <a:outerShdw blurRad="50800" dist="25400" dir="5400000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45" name="t"/>
          <p:cNvSpPr/>
          <p:nvPr/>
        </p:nvSpPr>
        <p:spPr>
          <a:xfrm>
            <a:off x="350000" y="1797322"/>
            <a:ext cx="4100000" cy="2340000"/>
          </a:xfrm>
          <a:prstGeom prst="rect">
            <a:avLst/>
          </a:prstGeom>
          <a:noFill/>
        </p:spPr>
        <p:txBody>
          <a:bodyPr wrap="square" anchor="ctr">
            <a:normAutofit fontScale="92500" lnSpcReduction="10000"/>
          </a:bodyPr>
          <a:lstStyle/>
          <a:p>
            <a:pPr algn="ctr"/>
            <a:r>
              <a:rPr lang="en-US" sz="175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🗑️</a:t>
            </a:r>
          </a:p>
        </p:txBody>
      </p:sp>
      <p:sp>
        <p:nvSpPr>
          <p:cNvPr id="146" name="t"/>
          <p:cNvSpPr/>
          <p:nvPr/>
        </p:nvSpPr>
        <p:spPr>
          <a:xfrm>
            <a:off x="350000" y="3700000"/>
            <a:ext cx="4100000" cy="540000"/>
          </a:xfrm>
          <a:prstGeom prst="rect">
            <a:avLst/>
          </a:prstGeom>
          <a:noFill/>
        </p:spPr>
        <p:txBody>
          <a:bodyPr wrap="square" anchor="ctr">
            <a:normAutofit lnSpcReduction="10000"/>
          </a:bodyPr>
          <a:lstStyle/>
          <a:p>
            <a:pPr algn="ctr"/>
            <a:r>
              <a:rPr lang="en-US" sz="3200" b="1" dirty="0">
                <a:solidFill>
                  <a:srgbClr val="161339"/>
                </a:solidFill>
                <a:latin typeface="Arial Rounded MT Bold"/>
                <a:cs typeface="Arial Rounded MT Bold"/>
              </a:rPr>
              <a:t>bin</a:t>
            </a:r>
          </a:p>
        </p:txBody>
      </p:sp>
      <p:sp>
        <p:nvSpPr>
          <p:cNvPr id="147" name="rr"/>
          <p:cNvSpPr/>
          <p:nvPr/>
        </p:nvSpPr>
        <p:spPr>
          <a:xfrm>
            <a:off x="4694000" y="1300000"/>
            <a:ext cx="4100000" cy="300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9050">
            <a:solidFill>
              <a:srgbClr val="E7E0FF"/>
            </a:solidFill>
          </a:ln>
          <a:effectLst>
            <a:outerShdw blurRad="50800" dist="25400" dir="5400000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48" name="t"/>
          <p:cNvSpPr/>
          <p:nvPr/>
        </p:nvSpPr>
        <p:spPr>
          <a:xfrm>
            <a:off x="4694000" y="1797322"/>
            <a:ext cx="4100000" cy="2340000"/>
          </a:xfrm>
          <a:prstGeom prst="rect">
            <a:avLst/>
          </a:prstGeom>
          <a:noFill/>
        </p:spPr>
        <p:txBody>
          <a:bodyPr wrap="square" anchor="ctr">
            <a:normAutofit fontScale="92500" lnSpcReduction="10000"/>
          </a:bodyPr>
          <a:lstStyle/>
          <a:p>
            <a:pPr algn="ctr"/>
            <a:r>
              <a:rPr lang="en-US" sz="175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🫘</a:t>
            </a:r>
          </a:p>
        </p:txBody>
      </p:sp>
      <p:sp>
        <p:nvSpPr>
          <p:cNvPr id="149" name="t"/>
          <p:cNvSpPr/>
          <p:nvPr/>
        </p:nvSpPr>
        <p:spPr>
          <a:xfrm>
            <a:off x="4694000" y="3700000"/>
            <a:ext cx="4100000" cy="540000"/>
          </a:xfrm>
          <a:prstGeom prst="rect">
            <a:avLst/>
          </a:prstGeom>
          <a:noFill/>
        </p:spPr>
        <p:txBody>
          <a:bodyPr wrap="square" anchor="ctr">
            <a:normAutofit lnSpcReduction="10000"/>
          </a:bodyPr>
          <a:lstStyle/>
          <a:p>
            <a:pPr algn="ctr"/>
            <a:r>
              <a:rPr lang="en-US" sz="3200" b="1" dirty="0">
                <a:solidFill>
                  <a:srgbClr val="161339"/>
                </a:solidFill>
                <a:latin typeface="Arial Rounded MT Bold"/>
                <a:cs typeface="Arial Rounded MT Bold"/>
              </a:rPr>
              <a:t>bean</a:t>
            </a:r>
          </a:p>
        </p:txBody>
      </p:sp>
      <p:sp>
        <p:nvSpPr>
          <p:cNvPr id="151" name="Oval 150"/>
          <p:cNvSpPr/>
          <p:nvPr/>
        </p:nvSpPr>
        <p:spPr>
          <a:xfrm>
            <a:off x="242000" y="1192000"/>
            <a:ext cx="786000" cy="7860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2" name="Oval 151"/>
          <p:cNvSpPr/>
          <p:nvPr/>
        </p:nvSpPr>
        <p:spPr>
          <a:xfrm>
            <a:off x="270000" y="1220000"/>
            <a:ext cx="730000" cy="730000"/>
          </a:xfrm>
          <a:prstGeom prst="ellipse">
            <a:avLst/>
          </a:prstGeom>
          <a:solidFill>
            <a:srgbClr val="16133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sz="4000" b="1">
                <a:solidFill>
                  <a:srgbClr val="FFFFFF"/>
                </a:solidFill>
                <a:latin typeface="Arial Rounded MT Bold"/>
              </a:rPr>
              <a:t>1</a:t>
            </a:r>
          </a:p>
        </p:txBody>
      </p:sp>
      <p:sp>
        <p:nvSpPr>
          <p:cNvPr id="153" name="Oval 152"/>
          <p:cNvSpPr/>
          <p:nvPr/>
        </p:nvSpPr>
        <p:spPr>
          <a:xfrm>
            <a:off x="4586000" y="1192000"/>
            <a:ext cx="786000" cy="7860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4" name="Oval 153"/>
          <p:cNvSpPr/>
          <p:nvPr/>
        </p:nvSpPr>
        <p:spPr>
          <a:xfrm>
            <a:off x="4614000" y="1220000"/>
            <a:ext cx="730000" cy="730000"/>
          </a:xfrm>
          <a:prstGeom prst="ellipse">
            <a:avLst/>
          </a:prstGeom>
          <a:solidFill>
            <a:srgbClr val="16133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sz="4000" b="1">
                <a:solidFill>
                  <a:srgbClr val="FFFFFF"/>
                </a:solidFill>
                <a:latin typeface="Arial Rounded MT Bold"/>
              </a:rPr>
              <a:t>2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rr"/>
          <p:cNvSpPr/>
          <p:nvPr/>
        </p:nvSpPr>
        <p:spPr>
          <a:xfrm>
            <a:off x="320040" y="300000"/>
            <a:ext cx="2697480" cy="470000"/>
          </a:xfrm>
          <a:prstGeom prst="roundRect">
            <a:avLst>
              <a:gd name="adj" fmla="val 50000"/>
            </a:avLst>
          </a:prstGeom>
          <a:solidFill>
            <a:srgbClr val="FFD23F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51" name="t"/>
          <p:cNvSpPr/>
          <p:nvPr/>
        </p:nvSpPr>
        <p:spPr>
          <a:xfrm>
            <a:off x="320040" y="300000"/>
            <a:ext cx="2600000" cy="47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500" b="0" dirty="0">
                <a:solidFill>
                  <a:srgbClr val="241F4E"/>
                </a:solidFill>
                <a:latin typeface="Arial Rounded MT Bold"/>
                <a:cs typeface="Arial Rounded MT Bold"/>
              </a:rPr>
              <a:t>SOUND-ALIKES</a:t>
            </a:r>
          </a:p>
        </p:txBody>
      </p:sp>
      <p:sp>
        <p:nvSpPr>
          <p:cNvPr id="152" name="t"/>
          <p:cNvSpPr/>
          <p:nvPr/>
        </p:nvSpPr>
        <p:spPr>
          <a:xfrm>
            <a:off x="3000000" y="300000"/>
            <a:ext cx="3144000" cy="47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8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👂 Listen — say 1 or 2!</a:t>
            </a:r>
          </a:p>
        </p:txBody>
      </p:sp>
      <p:sp>
        <p:nvSpPr>
          <p:cNvPr id="153" name="rr"/>
          <p:cNvSpPr/>
          <p:nvPr/>
        </p:nvSpPr>
        <p:spPr>
          <a:xfrm>
            <a:off x="350000" y="1300000"/>
            <a:ext cx="4100000" cy="300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9050">
            <a:solidFill>
              <a:srgbClr val="E7E0FF"/>
            </a:solidFill>
          </a:ln>
          <a:effectLst>
            <a:outerShdw blurRad="50800" dist="25400" dir="5400000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54" name="t"/>
          <p:cNvSpPr/>
          <p:nvPr/>
        </p:nvSpPr>
        <p:spPr>
          <a:xfrm>
            <a:off x="350000" y="3700000"/>
            <a:ext cx="4100000" cy="540000"/>
          </a:xfrm>
          <a:prstGeom prst="rect">
            <a:avLst/>
          </a:prstGeom>
          <a:noFill/>
        </p:spPr>
        <p:txBody>
          <a:bodyPr wrap="square" anchor="ctr">
            <a:normAutofit lnSpcReduction="10000"/>
          </a:bodyPr>
          <a:lstStyle/>
          <a:p>
            <a:pPr algn="ctr"/>
            <a:r>
              <a:rPr lang="en-US" sz="3200" b="1" dirty="0">
                <a:solidFill>
                  <a:srgbClr val="161339"/>
                </a:solidFill>
                <a:latin typeface="Arial Rounded MT Bold"/>
                <a:cs typeface="Arial Rounded MT Bold"/>
              </a:rPr>
              <a:t>seat</a:t>
            </a:r>
          </a:p>
        </p:txBody>
      </p:sp>
      <p:sp>
        <p:nvSpPr>
          <p:cNvPr id="155" name="rr"/>
          <p:cNvSpPr/>
          <p:nvPr/>
        </p:nvSpPr>
        <p:spPr>
          <a:xfrm>
            <a:off x="4694000" y="1300000"/>
            <a:ext cx="4100000" cy="300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9050">
            <a:solidFill>
              <a:srgbClr val="E7E0FF"/>
            </a:solidFill>
          </a:ln>
          <a:effectLst>
            <a:outerShdw blurRad="50800" dist="25400" dir="5400000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56" name="t"/>
          <p:cNvSpPr/>
          <p:nvPr/>
        </p:nvSpPr>
        <p:spPr>
          <a:xfrm>
            <a:off x="4694000" y="3700000"/>
            <a:ext cx="4100000" cy="540000"/>
          </a:xfrm>
          <a:prstGeom prst="rect">
            <a:avLst/>
          </a:prstGeom>
          <a:noFill/>
        </p:spPr>
        <p:txBody>
          <a:bodyPr wrap="square" anchor="ctr">
            <a:normAutofit lnSpcReduction="10000"/>
          </a:bodyPr>
          <a:lstStyle/>
          <a:p>
            <a:pPr algn="ctr"/>
            <a:r>
              <a:rPr lang="en-US" sz="3200" b="1" dirty="0">
                <a:solidFill>
                  <a:srgbClr val="161339"/>
                </a:solidFill>
                <a:latin typeface="Arial Rounded MT Bold"/>
                <a:cs typeface="Arial Rounded MT Bold"/>
              </a:rPr>
              <a:t>sit</a:t>
            </a:r>
          </a:p>
        </p:txBody>
      </p:sp>
      <p:pic>
        <p:nvPicPr>
          <p:cNvPr id="157" name="Picture 156" descr="sea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8000" y="903500"/>
            <a:ext cx="3404000" cy="3404000"/>
          </a:xfrm>
          <a:prstGeom prst="rect">
            <a:avLst/>
          </a:prstGeom>
        </p:spPr>
      </p:pic>
      <p:pic>
        <p:nvPicPr>
          <p:cNvPr id="158" name="Picture 157" descr="sit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69233" y="878750"/>
            <a:ext cx="3453500" cy="3453500"/>
          </a:xfrm>
          <a:prstGeom prst="rect">
            <a:avLst/>
          </a:prstGeom>
        </p:spPr>
      </p:pic>
      <p:sp>
        <p:nvSpPr>
          <p:cNvPr id="160" name="Oval 159"/>
          <p:cNvSpPr/>
          <p:nvPr/>
        </p:nvSpPr>
        <p:spPr>
          <a:xfrm>
            <a:off x="242000" y="1192000"/>
            <a:ext cx="786000" cy="7860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1" name="Oval 160"/>
          <p:cNvSpPr/>
          <p:nvPr/>
        </p:nvSpPr>
        <p:spPr>
          <a:xfrm>
            <a:off x="270000" y="1220000"/>
            <a:ext cx="730000" cy="730000"/>
          </a:xfrm>
          <a:prstGeom prst="ellipse">
            <a:avLst/>
          </a:prstGeom>
          <a:solidFill>
            <a:srgbClr val="16133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sz="4000" b="1">
                <a:solidFill>
                  <a:srgbClr val="FFFFFF"/>
                </a:solidFill>
                <a:latin typeface="Arial Rounded MT Bold"/>
              </a:rPr>
              <a:t>1</a:t>
            </a:r>
          </a:p>
        </p:txBody>
      </p:sp>
      <p:sp>
        <p:nvSpPr>
          <p:cNvPr id="162" name="Oval 161"/>
          <p:cNvSpPr/>
          <p:nvPr/>
        </p:nvSpPr>
        <p:spPr>
          <a:xfrm>
            <a:off x="4586000" y="1192000"/>
            <a:ext cx="786000" cy="7860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3" name="Oval 162"/>
          <p:cNvSpPr/>
          <p:nvPr/>
        </p:nvSpPr>
        <p:spPr>
          <a:xfrm>
            <a:off x="4614000" y="1220000"/>
            <a:ext cx="730000" cy="730000"/>
          </a:xfrm>
          <a:prstGeom prst="ellipse">
            <a:avLst/>
          </a:prstGeom>
          <a:solidFill>
            <a:srgbClr val="16133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sz="4000" b="1">
                <a:solidFill>
                  <a:srgbClr val="FFFFFF"/>
                </a:solidFill>
                <a:latin typeface="Arial Rounded MT Bold"/>
              </a:rPr>
              <a:t>2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rr"/>
          <p:cNvSpPr/>
          <p:nvPr/>
        </p:nvSpPr>
        <p:spPr>
          <a:xfrm>
            <a:off x="320040" y="300000"/>
            <a:ext cx="2697480" cy="470000"/>
          </a:xfrm>
          <a:prstGeom prst="roundRect">
            <a:avLst>
              <a:gd name="adj" fmla="val 50000"/>
            </a:avLst>
          </a:prstGeom>
          <a:solidFill>
            <a:srgbClr val="FFD23F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58" name="t"/>
          <p:cNvSpPr/>
          <p:nvPr/>
        </p:nvSpPr>
        <p:spPr>
          <a:xfrm>
            <a:off x="320040" y="300000"/>
            <a:ext cx="2600000" cy="47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500" b="0" dirty="0">
                <a:solidFill>
                  <a:srgbClr val="241F4E"/>
                </a:solidFill>
                <a:latin typeface="Arial Rounded MT Bold"/>
                <a:cs typeface="Arial Rounded MT Bold"/>
              </a:rPr>
              <a:t>SOUND-ALIKES</a:t>
            </a:r>
          </a:p>
        </p:txBody>
      </p:sp>
      <p:sp>
        <p:nvSpPr>
          <p:cNvPr id="159" name="t"/>
          <p:cNvSpPr/>
          <p:nvPr/>
        </p:nvSpPr>
        <p:spPr>
          <a:xfrm>
            <a:off x="3000000" y="300000"/>
            <a:ext cx="3144000" cy="47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8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👂 Listen — say 1 or 2!</a:t>
            </a:r>
          </a:p>
        </p:txBody>
      </p:sp>
      <p:sp>
        <p:nvSpPr>
          <p:cNvPr id="160" name="rr"/>
          <p:cNvSpPr/>
          <p:nvPr/>
        </p:nvSpPr>
        <p:spPr>
          <a:xfrm>
            <a:off x="350000" y="1300000"/>
            <a:ext cx="4100000" cy="300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9050">
            <a:solidFill>
              <a:srgbClr val="E7E0FF"/>
            </a:solidFill>
          </a:ln>
          <a:effectLst>
            <a:outerShdw blurRad="50800" dist="25400" dir="5400000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61" name="t"/>
          <p:cNvSpPr/>
          <p:nvPr/>
        </p:nvSpPr>
        <p:spPr>
          <a:xfrm>
            <a:off x="350000" y="3700000"/>
            <a:ext cx="4100000" cy="540000"/>
          </a:xfrm>
          <a:prstGeom prst="rect">
            <a:avLst/>
          </a:prstGeom>
          <a:noFill/>
        </p:spPr>
        <p:txBody>
          <a:bodyPr wrap="square" anchor="ctr">
            <a:normAutofit lnSpcReduction="10000"/>
          </a:bodyPr>
          <a:lstStyle/>
          <a:p>
            <a:pPr algn="ctr"/>
            <a:r>
              <a:rPr lang="en-US" sz="3200" b="1" dirty="0">
                <a:solidFill>
                  <a:srgbClr val="161339"/>
                </a:solidFill>
                <a:latin typeface="Arial Rounded MT Bold"/>
                <a:cs typeface="Arial Rounded MT Bold"/>
              </a:rPr>
              <a:t>hill</a:t>
            </a:r>
          </a:p>
        </p:txBody>
      </p:sp>
      <p:sp>
        <p:nvSpPr>
          <p:cNvPr id="162" name="rr"/>
          <p:cNvSpPr/>
          <p:nvPr/>
        </p:nvSpPr>
        <p:spPr>
          <a:xfrm>
            <a:off x="4694000" y="1300000"/>
            <a:ext cx="4100000" cy="300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9050">
            <a:solidFill>
              <a:srgbClr val="E7E0FF"/>
            </a:solidFill>
          </a:ln>
          <a:effectLst>
            <a:outerShdw blurRad="50800" dist="25400" dir="5400000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63" name="t"/>
          <p:cNvSpPr/>
          <p:nvPr/>
        </p:nvSpPr>
        <p:spPr>
          <a:xfrm>
            <a:off x="4694000" y="3700000"/>
            <a:ext cx="4100000" cy="540000"/>
          </a:xfrm>
          <a:prstGeom prst="rect">
            <a:avLst/>
          </a:prstGeom>
          <a:noFill/>
        </p:spPr>
        <p:txBody>
          <a:bodyPr wrap="square" anchor="ctr">
            <a:normAutofit lnSpcReduction="10000"/>
          </a:bodyPr>
          <a:lstStyle/>
          <a:p>
            <a:pPr algn="ctr"/>
            <a:r>
              <a:rPr lang="en-US" sz="3200" b="1" dirty="0">
                <a:solidFill>
                  <a:srgbClr val="161339"/>
                </a:solidFill>
                <a:latin typeface="Arial Rounded MT Bold"/>
                <a:cs typeface="Arial Rounded MT Bold"/>
              </a:rPr>
              <a:t>heel</a:t>
            </a:r>
          </a:p>
        </p:txBody>
      </p:sp>
      <p:pic>
        <p:nvPicPr>
          <p:cNvPr id="164" name="Picture 163" descr="hil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4000" y="800000"/>
            <a:ext cx="3440000" cy="3440000"/>
          </a:xfrm>
          <a:prstGeom prst="rect">
            <a:avLst/>
          </a:prstGeom>
        </p:spPr>
      </p:pic>
      <p:pic>
        <p:nvPicPr>
          <p:cNvPr id="165" name="Picture 164" descr="heel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06500" y="486500"/>
            <a:ext cx="3753500" cy="3753500"/>
          </a:xfrm>
          <a:prstGeom prst="rect">
            <a:avLst/>
          </a:prstGeom>
        </p:spPr>
      </p:pic>
      <p:sp>
        <p:nvSpPr>
          <p:cNvPr id="167" name="Oval 166"/>
          <p:cNvSpPr/>
          <p:nvPr/>
        </p:nvSpPr>
        <p:spPr>
          <a:xfrm>
            <a:off x="242000" y="1192000"/>
            <a:ext cx="786000" cy="7860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8" name="Oval 167"/>
          <p:cNvSpPr/>
          <p:nvPr/>
        </p:nvSpPr>
        <p:spPr>
          <a:xfrm>
            <a:off x="270000" y="1220000"/>
            <a:ext cx="730000" cy="730000"/>
          </a:xfrm>
          <a:prstGeom prst="ellipse">
            <a:avLst/>
          </a:prstGeom>
          <a:solidFill>
            <a:srgbClr val="16133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sz="4000" b="1">
                <a:solidFill>
                  <a:srgbClr val="FFFFFF"/>
                </a:solidFill>
                <a:latin typeface="Arial Rounded MT Bold"/>
              </a:rPr>
              <a:t>1</a:t>
            </a:r>
          </a:p>
        </p:txBody>
      </p:sp>
      <p:sp>
        <p:nvSpPr>
          <p:cNvPr id="169" name="Oval 168"/>
          <p:cNvSpPr/>
          <p:nvPr/>
        </p:nvSpPr>
        <p:spPr>
          <a:xfrm>
            <a:off x="4586000" y="1192000"/>
            <a:ext cx="786000" cy="7860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0" name="Oval 169"/>
          <p:cNvSpPr/>
          <p:nvPr/>
        </p:nvSpPr>
        <p:spPr>
          <a:xfrm>
            <a:off x="4614000" y="1220000"/>
            <a:ext cx="730000" cy="730000"/>
          </a:xfrm>
          <a:prstGeom prst="ellipse">
            <a:avLst/>
          </a:prstGeom>
          <a:solidFill>
            <a:srgbClr val="16133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sz="4000" b="1">
                <a:solidFill>
                  <a:srgbClr val="FFFFFF"/>
                </a:solidFill>
                <a:latin typeface="Arial Rounded MT Bold"/>
              </a:rPr>
              <a:t>2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rr"/>
          <p:cNvSpPr/>
          <p:nvPr/>
        </p:nvSpPr>
        <p:spPr>
          <a:xfrm>
            <a:off x="320040" y="300000"/>
            <a:ext cx="2697480" cy="470000"/>
          </a:xfrm>
          <a:prstGeom prst="roundRect">
            <a:avLst>
              <a:gd name="adj" fmla="val 50000"/>
            </a:avLst>
          </a:prstGeom>
          <a:solidFill>
            <a:srgbClr val="FFD23F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42" name="t"/>
          <p:cNvSpPr/>
          <p:nvPr/>
        </p:nvSpPr>
        <p:spPr>
          <a:xfrm>
            <a:off x="320040" y="300000"/>
            <a:ext cx="2600000" cy="47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500" b="0" dirty="0">
                <a:solidFill>
                  <a:srgbClr val="241F4E"/>
                </a:solidFill>
                <a:latin typeface="Arial Rounded MT Bold"/>
                <a:cs typeface="Arial Rounded MT Bold"/>
              </a:rPr>
              <a:t>SOUND-ALIKES</a:t>
            </a:r>
          </a:p>
        </p:txBody>
      </p:sp>
      <p:sp>
        <p:nvSpPr>
          <p:cNvPr id="143" name="t"/>
          <p:cNvSpPr/>
          <p:nvPr/>
        </p:nvSpPr>
        <p:spPr>
          <a:xfrm>
            <a:off x="3000000" y="300000"/>
            <a:ext cx="3144000" cy="47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8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👂 Listen — say 1 or 2!</a:t>
            </a:r>
          </a:p>
        </p:txBody>
      </p:sp>
      <p:sp>
        <p:nvSpPr>
          <p:cNvPr id="144" name="rr"/>
          <p:cNvSpPr/>
          <p:nvPr/>
        </p:nvSpPr>
        <p:spPr>
          <a:xfrm>
            <a:off x="350000" y="1300000"/>
            <a:ext cx="4100000" cy="300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9050">
            <a:solidFill>
              <a:srgbClr val="E7E0FF"/>
            </a:solidFill>
          </a:ln>
          <a:effectLst>
            <a:outerShdw blurRad="50800" dist="25400" dir="5400000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/>
          </a:p>
        </p:txBody>
      </p:sp>
      <p:pic>
        <p:nvPicPr>
          <p:cNvPr id="155" name="Picture 154" descr="chip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3505" y="1463040"/>
            <a:ext cx="2684445" cy="2103120"/>
          </a:xfrm>
          <a:prstGeom prst="rect">
            <a:avLst/>
          </a:prstGeom>
        </p:spPr>
      </p:pic>
      <p:sp>
        <p:nvSpPr>
          <p:cNvPr id="145" name="t"/>
          <p:cNvSpPr/>
          <p:nvPr/>
        </p:nvSpPr>
        <p:spPr>
          <a:xfrm>
            <a:off x="350000" y="1797322"/>
            <a:ext cx="4100000" cy="2340000"/>
          </a:xfrm>
          <a:prstGeom prst="rect">
            <a:avLst/>
          </a:prstGeom>
          <a:noFill/>
        </p:spPr>
        <p:txBody>
          <a:bodyPr wrap="square" anchor="ctr">
            <a:normAutofit fontScale="92500" lnSpcReduction="10000"/>
          </a:bodyPr>
          <a:lstStyle/>
          <a:p>
            <a:pPr algn="ctr"/>
            <a:r>
              <a:rPr lang="en-US" sz="175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/>
            </a:r>
          </a:p>
        </p:txBody>
      </p:sp>
      <p:sp>
        <p:nvSpPr>
          <p:cNvPr id="146" name="t"/>
          <p:cNvSpPr/>
          <p:nvPr/>
        </p:nvSpPr>
        <p:spPr>
          <a:xfrm>
            <a:off x="350000" y="3700000"/>
            <a:ext cx="4100000" cy="540000"/>
          </a:xfrm>
          <a:prstGeom prst="rect">
            <a:avLst/>
          </a:prstGeom>
          <a:noFill/>
        </p:spPr>
        <p:txBody>
          <a:bodyPr wrap="square" anchor="ctr">
            <a:normAutofit lnSpcReduction="10000"/>
          </a:bodyPr>
          <a:lstStyle/>
          <a:p>
            <a:pPr algn="ctr"/>
            <a:r>
              <a:rPr lang="en-US" sz="3200" b="1" dirty="0">
                <a:solidFill>
                  <a:srgbClr val="161339"/>
                </a:solidFill>
                <a:latin typeface="Arial Rounded MT Bold"/>
                <a:cs typeface="Arial Rounded MT Bold"/>
              </a:rPr>
              <a:t>chip</a:t>
            </a:r>
          </a:p>
        </p:txBody>
      </p:sp>
      <p:sp>
        <p:nvSpPr>
          <p:cNvPr id="147" name="rr"/>
          <p:cNvSpPr/>
          <p:nvPr/>
        </p:nvSpPr>
        <p:spPr>
          <a:xfrm>
            <a:off x="4694000" y="1300000"/>
            <a:ext cx="4100000" cy="300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9050">
            <a:solidFill>
              <a:srgbClr val="E7E0FF"/>
            </a:solidFill>
          </a:ln>
          <a:effectLst>
            <a:outerShdw blurRad="50800" dist="25400" dir="5400000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/>
          </a:p>
        </p:txBody>
      </p:sp>
      <p:pic>
        <p:nvPicPr>
          <p:cNvPr id="156" name="Picture 155" descr="cheap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7568" y="1463040"/>
            <a:ext cx="2103120" cy="2103120"/>
          </a:xfrm>
          <a:prstGeom prst="rect">
            <a:avLst/>
          </a:prstGeom>
        </p:spPr>
      </p:pic>
      <p:sp>
        <p:nvSpPr>
          <p:cNvPr id="148" name="t"/>
          <p:cNvSpPr/>
          <p:nvPr/>
        </p:nvSpPr>
        <p:spPr>
          <a:xfrm>
            <a:off x="4694000" y="1797322"/>
            <a:ext cx="4100000" cy="2340000"/>
          </a:xfrm>
          <a:prstGeom prst="rect">
            <a:avLst/>
          </a:prstGeom>
          <a:noFill/>
        </p:spPr>
        <p:txBody>
          <a:bodyPr wrap="square" anchor="ctr">
            <a:normAutofit fontScale="92500" lnSpcReduction="10000"/>
          </a:bodyPr>
          <a:lstStyle/>
          <a:p/>
        </p:txBody>
      </p:sp>
      <p:sp>
        <p:nvSpPr>
          <p:cNvPr id="149" name="t"/>
          <p:cNvSpPr/>
          <p:nvPr/>
        </p:nvSpPr>
        <p:spPr>
          <a:xfrm>
            <a:off x="4694000" y="3700000"/>
            <a:ext cx="4100000" cy="540000"/>
          </a:xfrm>
          <a:prstGeom prst="rect">
            <a:avLst/>
          </a:prstGeom>
          <a:noFill/>
        </p:spPr>
        <p:txBody>
          <a:bodyPr wrap="square" anchor="ctr">
            <a:normAutofit lnSpcReduction="10000"/>
          </a:bodyPr>
          <a:lstStyle/>
          <a:p>
            <a:pPr algn="ctr"/>
            <a:r>
              <a:rPr lang="en-US" sz="3200" b="1" dirty="0">
                <a:solidFill>
                  <a:srgbClr val="161339"/>
                </a:solidFill>
                <a:latin typeface="Arial Rounded MT Bold"/>
                <a:cs typeface="Arial Rounded MT Bold"/>
              </a:rPr>
              <a:t>cheap</a:t>
            </a:r>
          </a:p>
        </p:txBody>
      </p:sp>
      <p:sp>
        <p:nvSpPr>
          <p:cNvPr id="151" name="Oval 150"/>
          <p:cNvSpPr/>
          <p:nvPr/>
        </p:nvSpPr>
        <p:spPr>
          <a:xfrm>
            <a:off x="242000" y="1192000"/>
            <a:ext cx="786000" cy="7860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2" name="Oval 151"/>
          <p:cNvSpPr/>
          <p:nvPr/>
        </p:nvSpPr>
        <p:spPr>
          <a:xfrm>
            <a:off x="270000" y="1220000"/>
            <a:ext cx="730000" cy="730000"/>
          </a:xfrm>
          <a:prstGeom prst="ellipse">
            <a:avLst/>
          </a:prstGeom>
          <a:solidFill>
            <a:srgbClr val="16133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sz="4000" b="1">
                <a:solidFill>
                  <a:srgbClr val="FFFFFF"/>
                </a:solidFill>
                <a:latin typeface="Arial Rounded MT Bold"/>
              </a:rPr>
              <a:t>1</a:t>
            </a:r>
          </a:p>
        </p:txBody>
      </p:sp>
      <p:sp>
        <p:nvSpPr>
          <p:cNvPr id="153" name="Oval 152"/>
          <p:cNvSpPr/>
          <p:nvPr/>
        </p:nvSpPr>
        <p:spPr>
          <a:xfrm>
            <a:off x="4586000" y="1192000"/>
            <a:ext cx="786000" cy="7860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4" name="Oval 153"/>
          <p:cNvSpPr/>
          <p:nvPr/>
        </p:nvSpPr>
        <p:spPr>
          <a:xfrm>
            <a:off x="4614000" y="1220000"/>
            <a:ext cx="730000" cy="730000"/>
          </a:xfrm>
          <a:prstGeom prst="ellipse">
            <a:avLst/>
          </a:prstGeom>
          <a:solidFill>
            <a:srgbClr val="16133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sz="4000" b="1">
                <a:solidFill>
                  <a:srgbClr val="FFFFFF"/>
                </a:solidFill>
                <a:latin typeface="Arial Rounded MT Bold"/>
              </a:rPr>
              <a:t>2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rr"/>
          <p:cNvSpPr/>
          <p:nvPr/>
        </p:nvSpPr>
        <p:spPr>
          <a:xfrm>
            <a:off x="320040" y="300000"/>
            <a:ext cx="2697480" cy="470000"/>
          </a:xfrm>
          <a:prstGeom prst="roundRect">
            <a:avLst>
              <a:gd name="adj" fmla="val 50000"/>
            </a:avLst>
          </a:prstGeom>
          <a:solidFill>
            <a:srgbClr val="FFD23F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42" name="t"/>
          <p:cNvSpPr/>
          <p:nvPr/>
        </p:nvSpPr>
        <p:spPr>
          <a:xfrm>
            <a:off x="320040" y="300000"/>
            <a:ext cx="2600000" cy="47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500" b="0" dirty="0">
                <a:solidFill>
                  <a:srgbClr val="241F4E"/>
                </a:solidFill>
                <a:latin typeface="Arial Rounded MT Bold"/>
                <a:cs typeface="Arial Rounded MT Bold"/>
              </a:rPr>
              <a:t>SOUND-ALIKES</a:t>
            </a:r>
          </a:p>
        </p:txBody>
      </p:sp>
      <p:sp>
        <p:nvSpPr>
          <p:cNvPr id="143" name="t"/>
          <p:cNvSpPr/>
          <p:nvPr/>
        </p:nvSpPr>
        <p:spPr>
          <a:xfrm>
            <a:off x="3000000" y="300000"/>
            <a:ext cx="3144000" cy="47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8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👂 Listen — say 1 or 2!</a:t>
            </a:r>
          </a:p>
        </p:txBody>
      </p:sp>
      <p:sp>
        <p:nvSpPr>
          <p:cNvPr id="144" name="rr"/>
          <p:cNvSpPr/>
          <p:nvPr/>
        </p:nvSpPr>
        <p:spPr>
          <a:xfrm>
            <a:off x="350000" y="1300000"/>
            <a:ext cx="4100000" cy="300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9050">
            <a:solidFill>
              <a:srgbClr val="E7E0FF"/>
            </a:solidFill>
          </a:ln>
          <a:effectLst>
            <a:outerShdw blurRad="50800" dist="25400" dir="5400000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45" name="t"/>
          <p:cNvSpPr/>
          <p:nvPr/>
        </p:nvSpPr>
        <p:spPr>
          <a:xfrm>
            <a:off x="350000" y="1797322"/>
            <a:ext cx="4100000" cy="2340000"/>
          </a:xfrm>
          <a:prstGeom prst="rect">
            <a:avLst/>
          </a:prstGeom>
          <a:noFill/>
        </p:spPr>
        <p:txBody>
          <a:bodyPr wrap="square" anchor="ctr">
            <a:normAutofit fontScale="92500" lnSpcReduction="10000"/>
          </a:bodyPr>
          <a:lstStyle/>
          <a:p>
            <a:pPr algn="ctr"/>
            <a:r>
              <a:rPr lang="en-US" sz="175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💪</a:t>
            </a:r>
          </a:p>
        </p:txBody>
      </p:sp>
      <p:sp>
        <p:nvSpPr>
          <p:cNvPr id="146" name="t"/>
          <p:cNvSpPr/>
          <p:nvPr/>
        </p:nvSpPr>
        <p:spPr>
          <a:xfrm>
            <a:off x="350000" y="3700000"/>
            <a:ext cx="4100000" cy="540000"/>
          </a:xfrm>
          <a:prstGeom prst="rect">
            <a:avLst/>
          </a:prstGeom>
          <a:noFill/>
        </p:spPr>
        <p:txBody>
          <a:bodyPr wrap="square" anchor="ctr">
            <a:normAutofit lnSpcReduction="10000"/>
          </a:bodyPr>
          <a:lstStyle/>
          <a:p>
            <a:pPr algn="ctr"/>
            <a:r>
              <a:rPr lang="en-US" sz="3200" b="1" dirty="0">
                <a:solidFill>
                  <a:srgbClr val="161339"/>
                </a:solidFill>
                <a:latin typeface="Arial Rounded MT Bold"/>
                <a:cs typeface="Arial Rounded MT Bold"/>
              </a:rPr>
              <a:t>fit</a:t>
            </a:r>
          </a:p>
        </p:txBody>
      </p:sp>
      <p:sp>
        <p:nvSpPr>
          <p:cNvPr id="147" name="rr"/>
          <p:cNvSpPr/>
          <p:nvPr/>
        </p:nvSpPr>
        <p:spPr>
          <a:xfrm>
            <a:off x="4694000" y="1300000"/>
            <a:ext cx="4100000" cy="300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9050">
            <a:solidFill>
              <a:srgbClr val="E7E0FF"/>
            </a:solidFill>
          </a:ln>
          <a:effectLst>
            <a:outerShdw blurRad="50800" dist="25400" dir="5400000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48" name="t"/>
          <p:cNvSpPr/>
          <p:nvPr/>
        </p:nvSpPr>
        <p:spPr>
          <a:xfrm>
            <a:off x="4694000" y="1797322"/>
            <a:ext cx="4100000" cy="2340000"/>
          </a:xfrm>
          <a:prstGeom prst="rect">
            <a:avLst/>
          </a:prstGeom>
          <a:noFill/>
        </p:spPr>
        <p:txBody>
          <a:bodyPr wrap="square" anchor="ctr">
            <a:normAutofit fontScale="92500" lnSpcReduction="10000"/>
          </a:bodyPr>
          <a:lstStyle/>
          <a:p>
            <a:pPr algn="ctr"/>
            <a:r>
              <a:rPr lang="en-US" sz="175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🦶</a:t>
            </a:r>
          </a:p>
        </p:txBody>
      </p:sp>
      <p:sp>
        <p:nvSpPr>
          <p:cNvPr id="149" name="t"/>
          <p:cNvSpPr/>
          <p:nvPr/>
        </p:nvSpPr>
        <p:spPr>
          <a:xfrm>
            <a:off x="4694000" y="3700000"/>
            <a:ext cx="4100000" cy="540000"/>
          </a:xfrm>
          <a:prstGeom prst="rect">
            <a:avLst/>
          </a:prstGeom>
          <a:noFill/>
        </p:spPr>
        <p:txBody>
          <a:bodyPr wrap="square" anchor="ctr">
            <a:normAutofit lnSpcReduction="10000"/>
          </a:bodyPr>
          <a:lstStyle/>
          <a:p>
            <a:pPr algn="ctr"/>
            <a:r>
              <a:rPr lang="en-US" sz="3200" b="1" dirty="0">
                <a:solidFill>
                  <a:srgbClr val="161339"/>
                </a:solidFill>
                <a:latin typeface="Arial Rounded MT Bold"/>
                <a:cs typeface="Arial Rounded MT Bold"/>
              </a:rPr>
              <a:t>feet</a:t>
            </a:r>
          </a:p>
        </p:txBody>
      </p:sp>
      <p:sp>
        <p:nvSpPr>
          <p:cNvPr id="151" name="Oval 150"/>
          <p:cNvSpPr/>
          <p:nvPr/>
        </p:nvSpPr>
        <p:spPr>
          <a:xfrm>
            <a:off x="242000" y="1192000"/>
            <a:ext cx="786000" cy="7860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2" name="Oval 151"/>
          <p:cNvSpPr/>
          <p:nvPr/>
        </p:nvSpPr>
        <p:spPr>
          <a:xfrm>
            <a:off x="270000" y="1220000"/>
            <a:ext cx="730000" cy="730000"/>
          </a:xfrm>
          <a:prstGeom prst="ellipse">
            <a:avLst/>
          </a:prstGeom>
          <a:solidFill>
            <a:srgbClr val="16133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sz="4000" b="1">
                <a:solidFill>
                  <a:srgbClr val="FFFFFF"/>
                </a:solidFill>
                <a:latin typeface="Arial Rounded MT Bold"/>
              </a:rPr>
              <a:t>1</a:t>
            </a:r>
          </a:p>
        </p:txBody>
      </p:sp>
      <p:sp>
        <p:nvSpPr>
          <p:cNvPr id="153" name="Oval 152"/>
          <p:cNvSpPr/>
          <p:nvPr/>
        </p:nvSpPr>
        <p:spPr>
          <a:xfrm>
            <a:off x="4586000" y="1192000"/>
            <a:ext cx="786000" cy="7860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4" name="Oval 153"/>
          <p:cNvSpPr/>
          <p:nvPr/>
        </p:nvSpPr>
        <p:spPr>
          <a:xfrm>
            <a:off x="4614000" y="1220000"/>
            <a:ext cx="730000" cy="730000"/>
          </a:xfrm>
          <a:prstGeom prst="ellipse">
            <a:avLst/>
          </a:prstGeom>
          <a:solidFill>
            <a:srgbClr val="16133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sz="4000" b="1">
                <a:solidFill>
                  <a:srgbClr val="FFFFFF"/>
                </a:solidFill>
                <a:latin typeface="Arial Rounded MT Bold"/>
              </a:rPr>
              <a:t>2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rr"/>
          <p:cNvSpPr/>
          <p:nvPr/>
        </p:nvSpPr>
        <p:spPr>
          <a:xfrm>
            <a:off x="320040" y="300000"/>
            <a:ext cx="2697480" cy="470000"/>
          </a:xfrm>
          <a:prstGeom prst="roundRect">
            <a:avLst>
              <a:gd name="adj" fmla="val 50000"/>
            </a:avLst>
          </a:prstGeom>
          <a:solidFill>
            <a:srgbClr val="FFD23F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42" name="t"/>
          <p:cNvSpPr/>
          <p:nvPr/>
        </p:nvSpPr>
        <p:spPr>
          <a:xfrm>
            <a:off x="320040" y="300000"/>
            <a:ext cx="2600000" cy="47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500" b="0" dirty="0">
                <a:solidFill>
                  <a:srgbClr val="241F4E"/>
                </a:solidFill>
                <a:latin typeface="Arial Rounded MT Bold"/>
                <a:cs typeface="Arial Rounded MT Bold"/>
              </a:rPr>
              <a:t>SOUND-ALIKES</a:t>
            </a:r>
          </a:p>
        </p:txBody>
      </p:sp>
      <p:sp>
        <p:nvSpPr>
          <p:cNvPr id="143" name="t"/>
          <p:cNvSpPr/>
          <p:nvPr/>
        </p:nvSpPr>
        <p:spPr>
          <a:xfrm>
            <a:off x="3000000" y="300000"/>
            <a:ext cx="3144000" cy="47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8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👂 Listen — say 1 or 2!</a:t>
            </a:r>
          </a:p>
        </p:txBody>
      </p:sp>
      <p:sp>
        <p:nvSpPr>
          <p:cNvPr id="144" name="rr"/>
          <p:cNvSpPr/>
          <p:nvPr/>
        </p:nvSpPr>
        <p:spPr>
          <a:xfrm>
            <a:off x="350000" y="1300000"/>
            <a:ext cx="4100000" cy="300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9050">
            <a:solidFill>
              <a:srgbClr val="E7E0FF"/>
            </a:solidFill>
          </a:ln>
          <a:effectLst>
            <a:outerShdw blurRad="50800" dist="25400" dir="5400000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45" name="t"/>
          <p:cNvSpPr/>
          <p:nvPr/>
        </p:nvSpPr>
        <p:spPr>
          <a:xfrm>
            <a:off x="350000" y="1797322"/>
            <a:ext cx="4100000" cy="2340000"/>
          </a:xfrm>
          <a:prstGeom prst="rect">
            <a:avLst/>
          </a:prstGeom>
          <a:noFill/>
        </p:spPr>
        <p:txBody>
          <a:bodyPr wrap="square" anchor="ctr">
            <a:normAutofit fontScale="92500" lnSpcReduction="10000"/>
          </a:bodyPr>
          <a:lstStyle/>
          <a:p>
            <a:pPr algn="ctr"/>
            <a:r>
              <a:rPr lang="en-US" sz="175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👄</a:t>
            </a:r>
          </a:p>
        </p:txBody>
      </p:sp>
      <p:sp>
        <p:nvSpPr>
          <p:cNvPr id="146" name="t"/>
          <p:cNvSpPr/>
          <p:nvPr/>
        </p:nvSpPr>
        <p:spPr>
          <a:xfrm>
            <a:off x="350000" y="3700000"/>
            <a:ext cx="4100000" cy="540000"/>
          </a:xfrm>
          <a:prstGeom prst="rect">
            <a:avLst/>
          </a:prstGeom>
          <a:noFill/>
        </p:spPr>
        <p:txBody>
          <a:bodyPr wrap="square" anchor="ctr">
            <a:normAutofit lnSpcReduction="10000"/>
          </a:bodyPr>
          <a:lstStyle/>
          <a:p>
            <a:pPr algn="ctr"/>
            <a:r>
              <a:rPr lang="en-US" sz="3200" b="1" dirty="0">
                <a:solidFill>
                  <a:srgbClr val="161339"/>
                </a:solidFill>
                <a:latin typeface="Arial Rounded MT Bold"/>
                <a:cs typeface="Arial Rounded MT Bold"/>
              </a:rPr>
              <a:t>lip</a:t>
            </a:r>
          </a:p>
        </p:txBody>
      </p:sp>
      <p:sp>
        <p:nvSpPr>
          <p:cNvPr id="147" name="rr"/>
          <p:cNvSpPr/>
          <p:nvPr/>
        </p:nvSpPr>
        <p:spPr>
          <a:xfrm>
            <a:off x="4694000" y="1300000"/>
            <a:ext cx="4100000" cy="300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9050">
            <a:solidFill>
              <a:srgbClr val="E7E0FF"/>
            </a:solidFill>
          </a:ln>
          <a:effectLst>
            <a:outerShdw blurRad="50800" dist="25400" dir="5400000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/>
          </a:p>
        </p:txBody>
      </p:sp>
      <p:pic>
        <p:nvPicPr>
          <p:cNvPr id="155" name="Picture 154" descr="leap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7568" y="1463040"/>
            <a:ext cx="2103120" cy="2103120"/>
          </a:xfrm>
          <a:prstGeom prst="rect">
            <a:avLst/>
          </a:prstGeom>
        </p:spPr>
      </p:pic>
      <p:sp>
        <p:nvSpPr>
          <p:cNvPr id="148" name="t"/>
          <p:cNvSpPr/>
          <p:nvPr/>
        </p:nvSpPr>
        <p:spPr>
          <a:xfrm>
            <a:off x="4694000" y="1797322"/>
            <a:ext cx="4100000" cy="2340000"/>
          </a:xfrm>
          <a:prstGeom prst="rect">
            <a:avLst/>
          </a:prstGeom>
          <a:noFill/>
        </p:spPr>
        <p:txBody>
          <a:bodyPr wrap="square" anchor="ctr">
            <a:normAutofit fontScale="92500" lnSpcReduction="10000"/>
          </a:bodyPr>
          <a:lstStyle/>
          <a:p/>
        </p:txBody>
      </p:sp>
      <p:sp>
        <p:nvSpPr>
          <p:cNvPr id="149" name="t"/>
          <p:cNvSpPr/>
          <p:nvPr/>
        </p:nvSpPr>
        <p:spPr>
          <a:xfrm>
            <a:off x="4694000" y="3700000"/>
            <a:ext cx="4100000" cy="540000"/>
          </a:xfrm>
          <a:prstGeom prst="rect">
            <a:avLst/>
          </a:prstGeom>
          <a:noFill/>
        </p:spPr>
        <p:txBody>
          <a:bodyPr wrap="square" anchor="ctr">
            <a:normAutofit lnSpcReduction="10000"/>
          </a:bodyPr>
          <a:lstStyle/>
          <a:p>
            <a:pPr algn="ctr"/>
            <a:r>
              <a:rPr lang="en-US" sz="3200" b="1" dirty="0">
                <a:solidFill>
                  <a:srgbClr val="161339"/>
                </a:solidFill>
                <a:latin typeface="Arial Rounded MT Bold"/>
                <a:cs typeface="Arial Rounded MT Bold"/>
              </a:rPr>
              <a:t>leap</a:t>
            </a:r>
          </a:p>
        </p:txBody>
      </p:sp>
      <p:sp>
        <p:nvSpPr>
          <p:cNvPr id="151" name="Oval 150"/>
          <p:cNvSpPr/>
          <p:nvPr/>
        </p:nvSpPr>
        <p:spPr>
          <a:xfrm>
            <a:off x="242000" y="1192000"/>
            <a:ext cx="786000" cy="7860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2" name="Oval 151"/>
          <p:cNvSpPr/>
          <p:nvPr/>
        </p:nvSpPr>
        <p:spPr>
          <a:xfrm>
            <a:off x="270000" y="1220000"/>
            <a:ext cx="730000" cy="730000"/>
          </a:xfrm>
          <a:prstGeom prst="ellipse">
            <a:avLst/>
          </a:prstGeom>
          <a:solidFill>
            <a:srgbClr val="16133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sz="4000" b="1">
                <a:solidFill>
                  <a:srgbClr val="FFFFFF"/>
                </a:solidFill>
                <a:latin typeface="Arial Rounded MT Bold"/>
              </a:rPr>
              <a:t>1</a:t>
            </a:r>
          </a:p>
        </p:txBody>
      </p:sp>
      <p:sp>
        <p:nvSpPr>
          <p:cNvPr id="153" name="Oval 152"/>
          <p:cNvSpPr/>
          <p:nvPr/>
        </p:nvSpPr>
        <p:spPr>
          <a:xfrm>
            <a:off x="4586000" y="1192000"/>
            <a:ext cx="786000" cy="7860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4" name="Oval 153"/>
          <p:cNvSpPr/>
          <p:nvPr/>
        </p:nvSpPr>
        <p:spPr>
          <a:xfrm>
            <a:off x="4614000" y="1220000"/>
            <a:ext cx="730000" cy="730000"/>
          </a:xfrm>
          <a:prstGeom prst="ellipse">
            <a:avLst/>
          </a:prstGeom>
          <a:solidFill>
            <a:srgbClr val="16133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sz="4000" b="1">
                <a:solidFill>
                  <a:srgbClr val="FFFFFF"/>
                </a:solidFill>
                <a:latin typeface="Arial Rounded MT Bold"/>
              </a:rPr>
              <a:t>2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899</Words>
  <Application>Microsoft Macintosh PowerPoint</Application>
  <PresentationFormat>On-screen Show (16:9)</PresentationFormat>
  <Paragraphs>84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Arial Rounded MT Bold</vt:lpstr>
      <vt:lpstr>Calibri</vt:lpstr>
      <vt:lpstr>Helvetica Neue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Cohen, Murray</cp:lastModifiedBy>
  <cp:revision>7</cp:revision>
  <dcterms:created xsi:type="dcterms:W3CDTF">2013-01-27T09:14:16Z</dcterms:created>
  <dcterms:modified xsi:type="dcterms:W3CDTF">2026-06-28T18:46:04Z</dcterms:modified>
  <cp:category/>
</cp:coreProperties>
</file>