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14"/>
    <p:sldId id="259" r:id="rId5"/>
    <p:sldId id="264" r:id="rId1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14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Hey everybody, welcome back! Here's something fun about English. The letters O-O — like in book and moon — make two different sounds. Listen: book… moon. Can you hear it? Today we'll say them together. I'll say a word, and you say it right back to me.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Here's the secret. The same two letters — O-O — make two sounds. The first is short and relaxed: “</a:t>
            </a:r>
            <a:r>
              <a:rPr dirty="0" err="1"/>
              <a:t>oo</a:t>
            </a:r>
            <a:r>
              <a:rPr dirty="0"/>
              <a:t>.” Quick — </a:t>
            </a:r>
            <a:r>
              <a:rPr dirty="0" err="1"/>
              <a:t>oo</a:t>
            </a:r>
            <a:r>
              <a:rPr dirty="0"/>
              <a:t>. Like in book. Book. The second is long, with round lips — hold it: “</a:t>
            </a:r>
            <a:r>
              <a:rPr dirty="0" err="1"/>
              <a:t>oooo</a:t>
            </a:r>
            <a:r>
              <a:rPr dirty="0"/>
              <a:t>.” Like in moon. </a:t>
            </a:r>
            <a:r>
              <a:rPr dirty="0" err="1"/>
              <a:t>Mooon</a:t>
            </a:r>
            <a:r>
              <a:rPr dirty="0"/>
              <a:t>. Feel your lips. Short and relaxed: book. Round and long: moon. Say them with me. Book. (pause) Moon. (pause) Good!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Let's say the short “</a:t>
            </a:r>
            <a:r>
              <a:rPr dirty="0" err="1"/>
              <a:t>oo</a:t>
            </a:r>
            <a:r>
              <a:rPr dirty="0"/>
              <a:t>” — the book sound. Listen, and say it right after me. Book. (pause) Foot. (pause) Look. (pause) Again — book. (pause) foot. (pause) look. (pause) Short and relaxed. Nice work, everybody!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the long “</a:t>
            </a:r>
            <a:r>
              <a:rPr dirty="0" err="1"/>
              <a:t>oooo</a:t>
            </a:r>
            <a:r>
              <a:rPr dirty="0"/>
              <a:t>” — the moon sound. Round your lips and hold it. Listen and say it after me. Moon. (pause) Spoon. (pause) Food. (pause) Again — moon. (pause) spoon. (pause) food. (pause) Long and round. Wonderful!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let's feel them side by side. Say them with me. Book — moon. (pause) Foot — food. (pause) Look — spoon. (pause) Feel your lips change — relaxed for book, round for moon. Book… moon. Beautiful.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Let's play! I'll say a word, and you say it right back, nice and clear. Ready? Moon! (pause) Book! (pause) Food! (pause) Foot! (pause) Yes! You're hearing the two sounds of O-O — the short book sound, and the long moon sound. That's wonderful.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Great job today, everybody. Remember — the letters O-O make two sounds: book, and moon. Say them at home: book, moon. Book, moon. I'm proud of you. See you next time!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9" name="t"/>
          <p:cNvSpPr/>
          <p:nvPr/>
        </p:nvSpPr>
        <p:spPr>
          <a:xfrm>
            <a:off x="0" y="76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spc="400" dirty="0">
                <a:solidFill>
                  <a:srgbClr val="FFD23F"/>
                </a:solidFill>
                <a:latin typeface="Arial Rounded MT Bold"/>
                <a:cs typeface="Arial Rounded MT Bold"/>
              </a:rPr>
              <a:t>M U R R A Y ' S   E N G L I S H</a:t>
            </a:r>
          </a:p>
        </p:txBody>
      </p:sp>
      <p:sp>
        <p:nvSpPr>
          <p:cNvPr id="110" name="t"/>
          <p:cNvSpPr/>
          <p:nvPr/>
        </p:nvSpPr>
        <p:spPr>
          <a:xfrm>
            <a:off x="0" y="123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42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The Two Sounds of OO   📖🌙</a:t>
            </a:r>
          </a:p>
        </p:txBody>
      </p:sp>
      <p:sp>
        <p:nvSpPr>
          <p:cNvPr id="111" name="t"/>
          <p:cNvSpPr/>
          <p:nvPr/>
        </p:nvSpPr>
        <p:spPr>
          <a:xfrm>
            <a:off x="0" y="2300000"/>
            <a:ext cx="9144000" cy="5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FFD23F"/>
                </a:solidFill>
                <a:latin typeface="Helvetica Neue"/>
                <a:cs typeface="Helvetica Neue"/>
              </a:rPr>
              <a:t>Book or moon?</a:t>
            </a:r>
          </a:p>
        </p:txBody>
      </p:sp>
      <p:sp>
        <p:nvSpPr>
          <p:cNvPr id="112" name="t"/>
          <p:cNvSpPr/>
          <p:nvPr/>
        </p:nvSpPr>
        <p:spPr>
          <a:xfrm>
            <a:off x="0" y="2920000"/>
            <a:ext cx="9144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9B8CFF"/>
                </a:solidFill>
                <a:latin typeface="Helvetica Neue"/>
                <a:cs typeface="Helvetica Neue"/>
              </a:rPr>
              <a:t>Listen. Say it with me.</a:t>
            </a:r>
          </a:p>
        </p:txBody>
      </p:sp>
      <p:sp>
        <p:nvSpPr>
          <p:cNvPr id="113" name="rr"/>
          <p:cNvSpPr/>
          <p:nvPr/>
        </p:nvSpPr>
        <p:spPr>
          <a:xfrm>
            <a:off x="3272040" y="3520000"/>
            <a:ext cx="2697480" cy="56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4" name="t"/>
          <p:cNvSpPr/>
          <p:nvPr/>
        </p:nvSpPr>
        <p:spPr>
          <a:xfrm>
            <a:off x="3272040" y="3520000"/>
            <a:ext cx="2600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0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5" name="t"/>
          <p:cNvSpPr/>
          <p:nvPr/>
        </p:nvSpPr>
        <p:spPr>
          <a:xfrm>
            <a:off x="0" y="4600000"/>
            <a:ext cx="9144000" cy="3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300" b="0" dirty="0">
                <a:solidFill>
                  <a:srgbClr val="5A548A"/>
                </a:solidFill>
                <a:latin typeface="Helvetica Neue"/>
                <a:cs typeface="Helvetica Neue"/>
              </a:rPr>
              <a:t>murraycohen.com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18" name="t"/>
          <p:cNvSpPr/>
          <p:nvPr/>
        </p:nvSpPr>
        <p:spPr>
          <a:xfrm>
            <a:off x="0" y="84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The letters OO make two sounds</a:t>
            </a:r>
          </a:p>
        </p:txBody>
      </p:sp>
      <p:sp>
        <p:nvSpPr>
          <p:cNvPr id="119" name="rr"/>
          <p:cNvSpPr/>
          <p:nvPr/>
        </p:nvSpPr>
        <p:spPr>
          <a:xfrm>
            <a:off x="760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0" name="t"/>
          <p:cNvSpPr/>
          <p:nvPr/>
        </p:nvSpPr>
        <p:spPr>
          <a:xfrm>
            <a:off x="760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oo</a:t>
            </a:r>
          </a:p>
        </p:txBody>
      </p:sp>
      <p:sp>
        <p:nvSpPr>
          <p:cNvPr id="121" name="t"/>
          <p:cNvSpPr/>
          <p:nvPr/>
        </p:nvSpPr>
        <p:spPr>
          <a:xfrm>
            <a:off x="760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9B8CFF"/>
                </a:solidFill>
                <a:latin typeface="Helvetica Neue"/>
                <a:cs typeface="Helvetica Neue"/>
              </a:rPr>
              <a:t>short</a:t>
            </a:r>
          </a:p>
        </p:txBody>
      </p:sp>
      <p:sp>
        <p:nvSpPr>
          <p:cNvPr id="122" name="e"/>
          <p:cNvSpPr/>
          <p:nvPr/>
        </p:nvSpPr>
        <p:spPr>
          <a:xfrm>
            <a:off x="1760000" y="2630000"/>
            <a:ext cx="1400000" cy="84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3" name="e"/>
          <p:cNvSpPr/>
          <p:nvPr/>
        </p:nvSpPr>
        <p:spPr>
          <a:xfrm>
            <a:off x="2100000" y="2820000"/>
            <a:ext cx="720000" cy="48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4" name="t"/>
          <p:cNvSpPr/>
          <p:nvPr/>
        </p:nvSpPr>
        <p:spPr>
          <a:xfrm>
            <a:off x="760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600" b="0" dirty="0">
                <a:solidFill>
                  <a:srgbClr val="5A548A"/>
                </a:solidFill>
                <a:latin typeface="Helvetica Neue"/>
                <a:cs typeface="Helvetica Neue"/>
              </a:rPr>
              <a:t>relaxed</a:t>
            </a:r>
          </a:p>
        </p:txBody>
      </p:sp>
      <p:sp>
        <p:nvSpPr>
          <p:cNvPr id="125" name="t"/>
          <p:cNvSpPr/>
          <p:nvPr/>
        </p:nvSpPr>
        <p:spPr>
          <a:xfrm>
            <a:off x="760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📖  book</a:t>
            </a:r>
          </a:p>
        </p:txBody>
      </p:sp>
      <p:sp>
        <p:nvSpPr>
          <p:cNvPr id="126" name="rr"/>
          <p:cNvSpPr/>
          <p:nvPr/>
        </p:nvSpPr>
        <p:spPr>
          <a:xfrm>
            <a:off x="4984000" y="1500000"/>
            <a:ext cx="3400000" cy="305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7" name="t"/>
          <p:cNvSpPr/>
          <p:nvPr/>
        </p:nvSpPr>
        <p:spPr>
          <a:xfrm>
            <a:off x="4984000" y="1600000"/>
            <a:ext cx="34000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6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oo</a:t>
            </a:r>
          </a:p>
        </p:txBody>
      </p:sp>
      <p:sp>
        <p:nvSpPr>
          <p:cNvPr id="128" name="t"/>
          <p:cNvSpPr/>
          <p:nvPr/>
        </p:nvSpPr>
        <p:spPr>
          <a:xfrm>
            <a:off x="4984000" y="2380000"/>
            <a:ext cx="3400000" cy="3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9B8CFF"/>
                </a:solidFill>
                <a:latin typeface="Helvetica Neue"/>
                <a:cs typeface="Helvetica Neue"/>
              </a:rPr>
              <a:t>long</a:t>
            </a:r>
          </a:p>
        </p:txBody>
      </p:sp>
      <p:sp>
        <p:nvSpPr>
          <p:cNvPr id="129" name="e"/>
          <p:cNvSpPr/>
          <p:nvPr/>
        </p:nvSpPr>
        <p:spPr>
          <a:xfrm>
            <a:off x="6124000" y="2490000"/>
            <a:ext cx="1120000" cy="1120000"/>
          </a:xfrm>
          <a:prstGeom prst="ellipse">
            <a:avLst/>
          </a:prstGeom>
          <a:solidFill>
            <a:srgbClr val="FF7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0" name="e"/>
          <p:cNvSpPr/>
          <p:nvPr/>
        </p:nvSpPr>
        <p:spPr>
          <a:xfrm>
            <a:off x="6384000" y="2750000"/>
            <a:ext cx="600000" cy="600000"/>
          </a:xfrm>
          <a:prstGeom prst="ellipse">
            <a:avLst/>
          </a:prstGeom>
          <a:solidFill>
            <a:srgbClr val="5A1F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1" name="t"/>
          <p:cNvSpPr/>
          <p:nvPr/>
        </p:nvSpPr>
        <p:spPr>
          <a:xfrm>
            <a:off x="4984000" y="3380000"/>
            <a:ext cx="3400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600" b="0" dirty="0">
                <a:solidFill>
                  <a:srgbClr val="5A548A"/>
                </a:solidFill>
                <a:latin typeface="Helvetica Neue"/>
                <a:cs typeface="Helvetica Neue"/>
              </a:rPr>
              <a:t>round lips, hold it</a:t>
            </a:r>
          </a:p>
        </p:txBody>
      </p:sp>
      <p:sp>
        <p:nvSpPr>
          <p:cNvPr id="132" name="t"/>
          <p:cNvSpPr/>
          <p:nvPr/>
        </p:nvSpPr>
        <p:spPr>
          <a:xfrm>
            <a:off x="4984000" y="3920000"/>
            <a:ext cx="3400000" cy="4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🌙  moon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35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short oo — like book</a:t>
            </a:r>
          </a:p>
        </p:txBody>
      </p:sp>
      <p:sp>
        <p:nvSpPr>
          <p:cNvPr id="136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37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8" name="t"/>
          <p:cNvSpPr/>
          <p:nvPr/>
        </p:nvSpPr>
        <p:spPr>
          <a:xfrm>
            <a:off x="320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9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📖</a:t>
            </a:r>
          </a:p>
        </p:txBody>
      </p:sp>
      <p:sp>
        <p:nvSpPr>
          <p:cNvPr id="139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book</a:t>
            </a:r>
          </a:p>
        </p:txBody>
      </p:sp>
      <p:sp>
        <p:nvSpPr>
          <p:cNvPr id="140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1" name="t"/>
          <p:cNvSpPr/>
          <p:nvPr/>
        </p:nvSpPr>
        <p:spPr>
          <a:xfrm>
            <a:off x="3276800" y="22032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🦶</a:t>
            </a:r>
          </a:p>
        </p:txBody>
      </p:sp>
      <p:sp>
        <p:nvSpPr>
          <p:cNvPr id="142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foot</a:t>
            </a:r>
          </a:p>
        </p:txBody>
      </p:sp>
      <p:sp>
        <p:nvSpPr>
          <p:cNvPr id="143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4" name="t"/>
          <p:cNvSpPr/>
          <p:nvPr/>
        </p:nvSpPr>
        <p:spPr>
          <a:xfrm>
            <a:off x="64568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👀</a:t>
            </a:r>
          </a:p>
        </p:txBody>
      </p:sp>
      <p:sp>
        <p:nvSpPr>
          <p:cNvPr id="145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look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8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long oo — like moon</a:t>
            </a:r>
          </a:p>
        </p:txBody>
      </p:sp>
      <p:sp>
        <p:nvSpPr>
          <p:cNvPr id="149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50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1" name="t"/>
          <p:cNvSpPr/>
          <p:nvPr/>
        </p:nvSpPr>
        <p:spPr>
          <a:xfrm>
            <a:off x="82400" y="21728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🌙</a:t>
            </a:r>
          </a:p>
        </p:txBody>
      </p:sp>
      <p:sp>
        <p:nvSpPr>
          <p:cNvPr id="152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moon</a:t>
            </a:r>
          </a:p>
        </p:txBody>
      </p:sp>
      <p:sp>
        <p:nvSpPr>
          <p:cNvPr id="153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4" name="t"/>
          <p:cNvSpPr/>
          <p:nvPr/>
        </p:nvSpPr>
        <p:spPr>
          <a:xfrm>
            <a:off x="3212000" y="22619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🥄</a:t>
            </a:r>
          </a:p>
        </p:txBody>
      </p:sp>
      <p:sp>
        <p:nvSpPr>
          <p:cNvPr id="155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spoon</a:t>
            </a:r>
          </a:p>
        </p:txBody>
      </p:sp>
      <p:sp>
        <p:nvSpPr>
          <p:cNvPr id="156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7" name="t"/>
          <p:cNvSpPr/>
          <p:nvPr/>
        </p:nvSpPr>
        <p:spPr>
          <a:xfrm>
            <a:off x="6392000" y="2220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🍔</a:t>
            </a:r>
          </a:p>
        </p:txBody>
      </p:sp>
      <p:sp>
        <p:nvSpPr>
          <p:cNvPr id="158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food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0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61" name="t"/>
          <p:cNvSpPr/>
          <p:nvPr/>
        </p:nvSpPr>
        <p:spPr>
          <a:xfrm>
            <a:off x="0" y="820000"/>
            <a:ext cx="9144000" cy="7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 — say it with me 🗣️</a:t>
            </a:r>
          </a:p>
        </p:txBody>
      </p:sp>
      <p:sp>
        <p:nvSpPr>
          <p:cNvPr id="162" name="rr"/>
          <p:cNvSpPr/>
          <p:nvPr/>
        </p:nvSpPr>
        <p:spPr>
          <a:xfrm>
            <a:off x="900000" y="198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FFF3D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3" name="t"/>
          <p:cNvSpPr/>
          <p:nvPr/>
        </p:nvSpPr>
        <p:spPr>
          <a:xfrm>
            <a:off x="960000" y="2040000"/>
            <a:ext cx="20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400" b="1" dirty="0">
                <a:solidFill>
                  <a:srgbClr val="FF7A6B"/>
                </a:solidFill>
                <a:latin typeface="Arial Rounded MT Bold"/>
                <a:cs typeface="Arial Rounded MT Bold"/>
              </a:rPr>
              <a:t>short oo</a:t>
            </a:r>
          </a:p>
        </p:txBody>
      </p:sp>
      <p:sp>
        <p:nvSpPr>
          <p:cNvPr id="164" name="t"/>
          <p:cNvSpPr/>
          <p:nvPr/>
        </p:nvSpPr>
        <p:spPr>
          <a:xfrm>
            <a:off x="3060000" y="2040000"/>
            <a:ext cx="51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book · foot · look · cook · good</a:t>
            </a:r>
          </a:p>
        </p:txBody>
      </p:sp>
      <p:sp>
        <p:nvSpPr>
          <p:cNvPr id="165" name="rr"/>
          <p:cNvSpPr/>
          <p:nvPr/>
        </p:nvSpPr>
        <p:spPr>
          <a:xfrm>
            <a:off x="900000" y="2980000"/>
            <a:ext cx="7344000" cy="820000"/>
          </a:xfrm>
          <a:prstGeom prst="roundRect">
            <a:avLst>
              <a:gd name="adj" fmla="val 30000"/>
            </a:avLst>
          </a:prstGeom>
          <a:solidFill>
            <a:srgbClr val="EFEAF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66" name="t"/>
          <p:cNvSpPr/>
          <p:nvPr/>
        </p:nvSpPr>
        <p:spPr>
          <a:xfrm>
            <a:off x="960000" y="3040000"/>
            <a:ext cx="20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4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long oo</a:t>
            </a:r>
          </a:p>
        </p:txBody>
      </p:sp>
      <p:sp>
        <p:nvSpPr>
          <p:cNvPr id="167" name="t"/>
          <p:cNvSpPr/>
          <p:nvPr/>
        </p:nvSpPr>
        <p:spPr>
          <a:xfrm>
            <a:off x="3060000" y="3040000"/>
            <a:ext cx="5100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moon · spoon · food · school · zoo</a:t>
            </a:r>
          </a:p>
        </p:txBody>
      </p:sp>
      <p:sp>
        <p:nvSpPr>
          <p:cNvPr id="168" name="t"/>
          <p:cNvSpPr/>
          <p:nvPr/>
        </p:nvSpPr>
        <p:spPr>
          <a:xfrm>
            <a:off x="0" y="4050000"/>
            <a:ext cx="91440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Feel your lips change.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0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71" name="t"/>
          <p:cNvSpPr/>
          <p:nvPr/>
        </p:nvSpPr>
        <p:spPr>
          <a:xfrm>
            <a:off x="0" y="900000"/>
            <a:ext cx="91440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6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Your turn! 🎤</a:t>
            </a:r>
          </a:p>
        </p:txBody>
      </p:sp>
      <p:sp>
        <p:nvSpPr>
          <p:cNvPr id="172" name="rr"/>
          <p:cNvSpPr/>
          <p:nvPr/>
        </p:nvSpPr>
        <p:spPr>
          <a:xfrm>
            <a:off x="1200000" y="1840000"/>
            <a:ext cx="6744000" cy="162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3" name="t"/>
          <p:cNvSpPr/>
          <p:nvPr/>
        </p:nvSpPr>
        <p:spPr>
          <a:xfrm>
            <a:off x="1200000" y="2010000"/>
            <a:ext cx="6744000" cy="5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I say a word — you say it right back!</a:t>
            </a:r>
          </a:p>
        </p:txBody>
      </p:sp>
      <p:sp>
        <p:nvSpPr>
          <p:cNvPr id="174" name="t"/>
          <p:cNvSpPr/>
          <p:nvPr/>
        </p:nvSpPr>
        <p:spPr>
          <a:xfrm>
            <a:off x="1200000" y="2700000"/>
            <a:ext cx="67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9B8CFF"/>
                </a:solidFill>
                <a:latin typeface="Arial Rounded MT Bold"/>
                <a:cs typeface="Arial Rounded MT Bold"/>
              </a:rPr>
              <a:t>book … moon … say it clearly!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6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7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8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9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0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1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2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3" name="t"/>
          <p:cNvSpPr/>
          <p:nvPr/>
        </p:nvSpPr>
        <p:spPr>
          <a:xfrm>
            <a:off x="0" y="1500000"/>
            <a:ext cx="91440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5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Great job!  🎉</a:t>
            </a:r>
          </a:p>
        </p:txBody>
      </p:sp>
      <p:sp>
        <p:nvSpPr>
          <p:cNvPr id="184" name="t"/>
          <p:cNvSpPr/>
          <p:nvPr/>
        </p:nvSpPr>
        <p:spPr>
          <a:xfrm>
            <a:off x="0" y="272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300" b="1" dirty="0">
                <a:solidFill>
                  <a:srgbClr val="FFD23F"/>
                </a:solidFill>
                <a:latin typeface="Helvetica Neue"/>
                <a:cs typeface="Helvetica Neue"/>
              </a:rPr>
              <a:t>OO makes two sounds — book and moon!</a:t>
            </a:r>
          </a:p>
        </p:txBody>
      </p:sp>
      <p:sp>
        <p:nvSpPr>
          <p:cNvPr id="185" name="t"/>
          <p:cNvSpPr/>
          <p:nvPr/>
        </p:nvSpPr>
        <p:spPr>
          <a:xfrm>
            <a:off x="0" y="3460000"/>
            <a:ext cx="9144000" cy="52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200" b="0" dirty="0">
                <a:solidFill>
                  <a:srgbClr val="9B8CFF"/>
                </a:solidFill>
                <a:latin typeface="Helvetica Neue"/>
                <a:cs typeface="Helvetica Neue"/>
              </a:rPr>
              <a:t>Say them again with me!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4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35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more short oo!</a:t>
            </a:r>
          </a:p>
        </p:txBody>
      </p:sp>
      <p:sp>
        <p:nvSpPr>
          <p:cNvPr id="136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37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8" name="t"/>
          <p:cNvSpPr/>
          <p:nvPr/>
        </p:nvSpPr>
        <p:spPr>
          <a:xfrm>
            <a:off x="320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9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🧑‍🍳</a:t>
            </a:r>
          </a:p>
        </p:txBody>
      </p:sp>
      <p:sp>
        <p:nvSpPr>
          <p:cNvPr id="139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cook</a:t>
            </a:r>
          </a:p>
        </p:txBody>
      </p:sp>
      <p:sp>
        <p:nvSpPr>
          <p:cNvPr id="140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1" name="t"/>
          <p:cNvSpPr/>
          <p:nvPr/>
        </p:nvSpPr>
        <p:spPr>
          <a:xfrm>
            <a:off x="3276800" y="22032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🪵</a:t>
            </a:r>
          </a:p>
        </p:txBody>
      </p:sp>
      <p:sp>
        <p:nvSpPr>
          <p:cNvPr id="142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wood</a:t>
            </a:r>
          </a:p>
        </p:txBody>
      </p:sp>
      <p:sp>
        <p:nvSpPr>
          <p:cNvPr id="143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4" name="t"/>
          <p:cNvSpPr/>
          <p:nvPr/>
        </p:nvSpPr>
        <p:spPr>
          <a:xfrm>
            <a:off x="6456800" y="2304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87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👍</a:t>
            </a:r>
          </a:p>
        </p:txBody>
      </p:sp>
      <p:sp>
        <p:nvSpPr>
          <p:cNvPr id="145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good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r"/>
          <p:cNvSpPr/>
          <p:nvPr/>
        </p:nvSpPr>
        <p:spPr>
          <a:xfrm>
            <a:off x="320040" y="300000"/>
            <a:ext cx="2697480" cy="4700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7" name="t"/>
          <p:cNvSpPr/>
          <p:nvPr/>
        </p:nvSpPr>
        <p:spPr>
          <a:xfrm>
            <a:off x="320040" y="300000"/>
            <a:ext cx="2600000" cy="47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500" b="0" dirty="0">
                <a:solidFill>
                  <a:srgbClr val="241F4E"/>
                </a:solidFill>
                <a:latin typeface="Arial Rounded MT Bold"/>
                <a:cs typeface="Arial Rounded MT Bold"/>
              </a:rPr>
              <a:t>SOUND-ALIKES</a:t>
            </a:r>
          </a:p>
        </p:txBody>
      </p:sp>
      <p:sp>
        <p:nvSpPr>
          <p:cNvPr id="148" name="t"/>
          <p:cNvSpPr/>
          <p:nvPr/>
        </p:nvSpPr>
        <p:spPr>
          <a:xfrm>
            <a:off x="0" y="760000"/>
            <a:ext cx="9144000" cy="5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3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more long oo!</a:t>
            </a:r>
          </a:p>
        </p:txBody>
      </p:sp>
      <p:sp>
        <p:nvSpPr>
          <p:cNvPr id="149" name="t"/>
          <p:cNvSpPr/>
          <p:nvPr/>
        </p:nvSpPr>
        <p:spPr>
          <a:xfrm>
            <a:off x="0" y="1380000"/>
            <a:ext cx="9144000" cy="36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700" b="0" dirty="0">
                <a:solidFill>
                  <a:srgbClr val="5A548A"/>
                </a:solidFill>
                <a:latin typeface="Helvetica Neue"/>
                <a:cs typeface="Helvetica Neue"/>
              </a:rPr>
              <a:t>🔊 I say it…  🗣️ now you say it!</a:t>
            </a:r>
          </a:p>
        </p:txBody>
      </p:sp>
      <p:sp>
        <p:nvSpPr>
          <p:cNvPr id="150" name="rr"/>
          <p:cNvSpPr/>
          <p:nvPr/>
        </p:nvSpPr>
        <p:spPr>
          <a:xfrm>
            <a:off x="3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1" name="t"/>
          <p:cNvSpPr/>
          <p:nvPr/>
        </p:nvSpPr>
        <p:spPr>
          <a:xfrm>
            <a:off x="82400" y="21728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🏫</a:t>
            </a:r>
          </a:p>
        </p:txBody>
      </p:sp>
      <p:sp>
        <p:nvSpPr>
          <p:cNvPr id="152" name="t"/>
          <p:cNvSpPr/>
          <p:nvPr/>
        </p:nvSpPr>
        <p:spPr>
          <a:xfrm>
            <a:off x="3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school</a:t>
            </a:r>
          </a:p>
        </p:txBody>
      </p:sp>
      <p:sp>
        <p:nvSpPr>
          <p:cNvPr id="153" name="rr"/>
          <p:cNvSpPr/>
          <p:nvPr/>
        </p:nvSpPr>
        <p:spPr>
          <a:xfrm>
            <a:off x="321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4" name="t"/>
          <p:cNvSpPr/>
          <p:nvPr/>
        </p:nvSpPr>
        <p:spPr>
          <a:xfrm>
            <a:off x="3212000" y="22619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👢</a:t>
            </a:r>
          </a:p>
        </p:txBody>
      </p:sp>
      <p:sp>
        <p:nvSpPr>
          <p:cNvPr id="155" name="t"/>
          <p:cNvSpPr/>
          <p:nvPr/>
        </p:nvSpPr>
        <p:spPr>
          <a:xfrm>
            <a:off x="321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boot</a:t>
            </a:r>
          </a:p>
        </p:txBody>
      </p:sp>
      <p:sp>
        <p:nvSpPr>
          <p:cNvPr id="156" name="rr"/>
          <p:cNvSpPr/>
          <p:nvPr/>
        </p:nvSpPr>
        <p:spPr>
          <a:xfrm>
            <a:off x="6392000" y="1760000"/>
            <a:ext cx="2720000" cy="2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7" name="t"/>
          <p:cNvSpPr/>
          <p:nvPr/>
        </p:nvSpPr>
        <p:spPr>
          <a:xfrm>
            <a:off x="6392000" y="2220000"/>
            <a:ext cx="2720000" cy="2121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15000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🐒</a:t>
            </a:r>
          </a:p>
        </p:txBody>
      </p:sp>
      <p:sp>
        <p:nvSpPr>
          <p:cNvPr id="158" name="t"/>
          <p:cNvSpPr/>
          <p:nvPr/>
        </p:nvSpPr>
        <p:spPr>
          <a:xfrm>
            <a:off x="6392000" y="3936000"/>
            <a:ext cx="2720000" cy="4896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0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zoo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618</Words>
  <Application>Microsoft Macintosh PowerPoint</Application>
  <PresentationFormat>On-screen Show (16:9)</PresentationFormat>
  <Paragraphs>55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3</cp:revision>
  <dcterms:created xsi:type="dcterms:W3CDTF">2013-01-27T09:14:16Z</dcterms:created>
  <dcterms:modified xsi:type="dcterms:W3CDTF">2026-06-19T20:52:14Z</dcterms:modified>
  <cp:category/>
</cp:coreProperties>
</file>