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61" r:id="rId12"/>
    <p:sldId id="266" r:id="rId18"/>
    <p:sldId id="267" r:id="rId19"/>
    <p:sldId id="262" r:id="rId13"/>
    <p:sldId id="273" r:id="rId25"/>
    <p:sldId id="274" r:id="rId26"/>
    <p:sldId id="275" r:id="rId27"/>
    <p:sldId id="276" r:id="rId28"/>
    <p:sldId id="277" r:id="rId29"/>
    <p:sldId id="263" r:id="rId14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7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5" Type="http://schemas.openxmlformats.org/officeDocument/2006/relationships/slide" Target="slides/slide8.xml"/><Relationship Id="rId26" Type="http://schemas.openxmlformats.org/officeDocument/2006/relationships/slide" Target="slides/slide9.xml"/><Relationship Id="rId27" Type="http://schemas.openxmlformats.org/officeDocument/2006/relationships/slide" Target="slides/slide10.xml"/><Relationship Id="rId28" Type="http://schemas.openxmlformats.org/officeDocument/2006/relationships/slide" Target="slides/slide11.xml"/><Relationship Id="rId2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Welcome back — and get ready, because these are the trickiest sound-alikes of all. Pen… or pan? They're both SHORT sounds, very close together, so this one is the real ear workout. I'll say a word, you say the number — one or two. Don't worry if it's hard; that means you're learning. Ready? Let's listen.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━━━━━━  GAME: tan or ten?  ━━━━━━</a:t>
            </a:r>
          </a:p>
          <a:p>
            <a:r>
              <a:t>①  tan  ☀️  (a suntan at the beach)</a:t>
            </a:r>
          </a:p>
          <a:p>
            <a:r>
              <a:t>②  ten   (the number ten — 10)</a:t>
            </a:r>
          </a:p>
          <a:p>
            <a:r>
              <a:t>✅  ANSWER:  ten  =  NUMBER 2</a:t>
            </a:r>
          </a:p>
          <a:p>
            <a:r>
              <a:t>─────────────────────────────</a:t>
            </a:r>
          </a:p>
          <a:p>
            <a:r>
              <a:t>SAY THIS:</a:t>
            </a:r>
          </a:p>
          <a:p/>
          <a:p>
            <a:r>
              <a:t>"Number ONE is tan — a suntan at the beach.</a:t>
            </a:r>
          </a:p>
          <a:p>
            <a:r>
              <a:t> Number TWO is ten — the number ten — 10.</a:t>
            </a:r>
          </a:p>
          <a:p>
            <a:r>
              <a:t> So — number one, tan… number two, ten.</a:t>
            </a:r>
          </a:p>
          <a:p/>
          <a:p>
            <a:r>
              <a:t> Now listen! I'll say ONE word — only one word — and you tell me the number. You ready?</a:t>
            </a:r>
          </a:p>
          <a:p/>
          <a:p>
            <a:r>
              <a:t> Here it is…  Ten.  (pause)  Again — ten.  Is that one, or two?  (pause)  ten… one or two?"</a:t>
            </a:r>
          </a:p>
          <a:p/>
          <a:p>
            <a:r>
              <a:t>[ CLICK to reveal ]  →  "Yes! It's NUMBER 2 — ten!"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━━━━━━  GAME: pat or pet?  ━━━━━━</a:t>
            </a:r>
          </a:p>
          <a:p>
            <a:r>
              <a:t>①  pat   (patting the top of a head)</a:t>
            </a:r>
          </a:p>
          <a:p>
            <a:r>
              <a:t>②  pet  🐕  (a pet dog on a leash)</a:t>
            </a:r>
          </a:p>
          <a:p>
            <a:r>
              <a:t>✅  ANSWER:  pat  =  NUMBER 1</a:t>
            </a:r>
          </a:p>
          <a:p>
            <a:r>
              <a:t>─────────────────────────────</a:t>
            </a:r>
          </a:p>
          <a:p>
            <a:r>
              <a:t>SAY THIS:</a:t>
            </a:r>
          </a:p>
          <a:p/>
          <a:p>
            <a:r>
              <a:t>"Number ONE is pat — patting the top of a head.</a:t>
            </a:r>
          </a:p>
          <a:p>
            <a:r>
              <a:t> Number TWO is pet — a pet dog on a leash.</a:t>
            </a:r>
          </a:p>
          <a:p>
            <a:r>
              <a:t> So — number one, pat… number two, pet.</a:t>
            </a:r>
          </a:p>
          <a:p/>
          <a:p>
            <a:r>
              <a:t> Now listen! I'll say ONE word — only one word — and you tell me the number. You ready?</a:t>
            </a:r>
          </a:p>
          <a:p/>
          <a:p>
            <a:r>
              <a:t> Here it is…  Pat.  (pause)  Again — pat.  Is that one, or two?  (pause)  pat… one or two?"</a:t>
            </a:r>
          </a:p>
          <a:p/>
          <a:p>
            <a:r>
              <a:t>[ CLICK to reveal ]  →  "Yes! It's NUMBER 1 — pat!"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━━━━━━  GAME: bat or bet?  ━━━━━━</a:t>
            </a:r>
          </a:p>
          <a:p>
            <a:r>
              <a:t>①  bat  🦇  (a bat — the animal)</a:t>
            </a:r>
          </a:p>
          <a:p>
            <a:r>
              <a:t>②  bet  🎲  (to make a bet)</a:t>
            </a:r>
          </a:p>
          <a:p>
            <a:r>
              <a:t>✅  ANSWER:  bet  =  NUMBER 2</a:t>
            </a:r>
          </a:p>
          <a:p>
            <a:r>
              <a:t>─────────────────────────────</a:t>
            </a:r>
          </a:p>
          <a:p>
            <a:r>
              <a:t>SAY THIS:</a:t>
            </a:r>
          </a:p>
          <a:p/>
          <a:p>
            <a:r>
              <a:t>"Number ONE is bat — a bat — the animal.</a:t>
            </a:r>
          </a:p>
          <a:p>
            <a:r>
              <a:t> Number TWO is bet — to make a bet.</a:t>
            </a:r>
          </a:p>
          <a:p>
            <a:r>
              <a:t> So — number one, bat… number two, bet.</a:t>
            </a:r>
          </a:p>
          <a:p/>
          <a:p>
            <a:r>
              <a:t> Now listen! I'll say ONE word — only one word — and you tell me the number. You ready?</a:t>
            </a:r>
          </a:p>
          <a:p/>
          <a:p>
            <a:r>
              <a:t> Here it is…  Bet.  (pause)  Again — bet.  Is that one, or two?  (pause)  bet… one or two?"</a:t>
            </a:r>
          </a:p>
          <a:p/>
          <a:p>
            <a:r>
              <a:t>[ CLICK to reveal ]  →  "Yes! It's NUMBER 2 — bet!"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━━━━━━  GAME: sand or send?  ━━━━━━</a:t>
            </a:r>
          </a:p>
          <a:p>
            <a:r>
              <a:t>①  sand  🏖️  (sand at the beach)</a:t>
            </a:r>
          </a:p>
          <a:p>
            <a:r>
              <a:t>②  send  📤  (to send a package)</a:t>
            </a:r>
          </a:p>
          <a:p>
            <a:r>
              <a:t>✅  ANSWER:  sand  =  NUMBER 1</a:t>
            </a:r>
          </a:p>
          <a:p>
            <a:r>
              <a:t>─────────────────────────────</a:t>
            </a:r>
          </a:p>
          <a:p>
            <a:r>
              <a:t>SAY THIS:</a:t>
            </a:r>
          </a:p>
          <a:p/>
          <a:p>
            <a:r>
              <a:t>"Number ONE is sand — sand at the beach.</a:t>
            </a:r>
          </a:p>
          <a:p>
            <a:r>
              <a:t> Number TWO is send — to send a package.</a:t>
            </a:r>
          </a:p>
          <a:p>
            <a:r>
              <a:t> So — number one, sand… number two, send.</a:t>
            </a:r>
          </a:p>
          <a:p/>
          <a:p>
            <a:r>
              <a:t> Now listen! I'll say ONE word — only one word — and you tell me the number. You ready?</a:t>
            </a:r>
          </a:p>
          <a:p/>
          <a:p>
            <a:r>
              <a:t> Here it is…  Sand.  (pause)  Again — sand.  Is that one, or two?  (pause)  sand… one or two?"</a:t>
            </a:r>
          </a:p>
          <a:p/>
          <a:p>
            <a:r>
              <a:t>[ CLICK to reveal ]  →  "Yes! It's NUMBER 1 — sand!"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━━━━━━  GAME: jam or gem?  ━━━━━━</a:t>
            </a:r>
          </a:p>
          <a:p>
            <a:r>
              <a:t>①  jam  🍓  (strawberry jam)</a:t>
            </a:r>
          </a:p>
          <a:p>
            <a:r>
              <a:t>②  gem  💎  (a shiny gem — a diamond)</a:t>
            </a:r>
          </a:p>
          <a:p>
            <a:r>
              <a:t>✅  ANSWER:  jam  =  NUMBER 1</a:t>
            </a:r>
          </a:p>
          <a:p>
            <a:r>
              <a:t>─────────────────────────────</a:t>
            </a:r>
          </a:p>
          <a:p>
            <a:r>
              <a:t>SAY THIS:</a:t>
            </a:r>
          </a:p>
          <a:p/>
          <a:p>
            <a:r>
              <a:t>"Number ONE is jam — strawberry jam.</a:t>
            </a:r>
          </a:p>
          <a:p>
            <a:r>
              <a:t> Number TWO is gem — a shiny gem — a diamond.</a:t>
            </a:r>
          </a:p>
          <a:p>
            <a:r>
              <a:t> So — number one, jam… number two, gem.</a:t>
            </a:r>
          </a:p>
          <a:p/>
          <a:p>
            <a:r>
              <a:t> Now listen! I'll say ONE word — only one word — and you tell me the number. You ready?</a:t>
            </a:r>
          </a:p>
          <a:p/>
          <a:p>
            <a:r>
              <a:t> Here it is…  Jam.  (pause)  Again — jam.  Is that one, or two?  (pause)  jam… one or two?"</a:t>
            </a:r>
          </a:p>
          <a:p/>
          <a:p>
            <a:r>
              <a:t>[ CLICK to reveal ]  →  "Yes! It's NUMBER 1 — jam!"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Let's hear them first. The first sound is "eh." Your mouth is a little open: eh. Like in pen — pen. Now the second sound is bigger and wider: "aaa." Open your mouth like at the doctor: aaa. Like in pan — pan. Feel it. Eh… aaa. A little open: eh. Wide open: aaa. Say them with me. Eh. (pause) Aaa. (pause) Good!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━━━━━━  GAME: bad or bed?  ━━━━━━</a:t>
            </a:r>
          </a:p>
          <a:p>
            <a:r>
              <a:t>①  bad  😠  (feeling bad — angry)</a:t>
            </a:r>
          </a:p>
          <a:p>
            <a:r>
              <a:t>②  bed  🛏️  (the bed you sleep in)</a:t>
            </a:r>
          </a:p>
          <a:p>
            <a:r>
              <a:t>✅  ANSWER:  bad  =  NUMBER 1</a:t>
            </a:r>
          </a:p>
          <a:p>
            <a:r>
              <a:t>─────────────────────────────</a:t>
            </a:r>
          </a:p>
          <a:p>
            <a:r>
              <a:t>SAY THIS:</a:t>
            </a:r>
          </a:p>
          <a:p/>
          <a:p>
            <a:r>
              <a:t>"Number ONE is bad — feeling bad — angry.</a:t>
            </a:r>
          </a:p>
          <a:p>
            <a:r>
              <a:t> Number TWO is bed — the bed you sleep in.</a:t>
            </a:r>
          </a:p>
          <a:p>
            <a:r>
              <a:t> So — number one, bad… number two, bed.</a:t>
            </a:r>
          </a:p>
          <a:p/>
          <a:p>
            <a:r>
              <a:t> Now listen! I'll say ONE word — only one word — and you tell me the number. You ready?</a:t>
            </a:r>
          </a:p>
          <a:p/>
          <a:p>
            <a:r>
              <a:t> Here it is…  Bad.  (pause)  Again — bad.  Is that one, or two?  (pause)  bad… one or two?"</a:t>
            </a:r>
          </a:p>
          <a:p/>
          <a:p>
            <a:r>
              <a:t>[ CLICK to reveal ]  →  "Yes! It's NUMBER 1 — bad!"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━━━━━━  GAME: bag or beg?  ━━━━━━</a:t>
            </a:r>
          </a:p>
          <a:p>
            <a:r>
              <a:t>①  bag  🛍️  (a shopping bag)</a:t>
            </a:r>
          </a:p>
          <a:p>
            <a:r>
              <a:t>②  beg  🙏  (to beg — "please!")</a:t>
            </a:r>
          </a:p>
          <a:p>
            <a:r>
              <a:t>✅  ANSWER:  beg  =  NUMBER 2</a:t>
            </a:r>
          </a:p>
          <a:p>
            <a:r>
              <a:t>─────────────────────────────</a:t>
            </a:r>
          </a:p>
          <a:p>
            <a:r>
              <a:t>SAY THIS:</a:t>
            </a:r>
          </a:p>
          <a:p/>
          <a:p>
            <a:r>
              <a:t>"Number ONE is bag — a shopping bag.</a:t>
            </a:r>
          </a:p>
          <a:p>
            <a:r>
              <a:t> Number TWO is beg — to beg — "please!".</a:t>
            </a:r>
          </a:p>
          <a:p>
            <a:r>
              <a:t> So — number one, bag… number two, beg.</a:t>
            </a:r>
          </a:p>
          <a:p/>
          <a:p>
            <a:r>
              <a:t> Now listen! I'll say ONE word — only one word — and you tell me the number. You ready?</a:t>
            </a:r>
          </a:p>
          <a:p/>
          <a:p>
            <a:r>
              <a:t> Here it is…  Beg.  (pause)  Again — beg.  Is that one, or two?  (pause)  beg… one or two?"</a:t>
            </a:r>
          </a:p>
          <a:p/>
          <a:p>
            <a:r>
              <a:t>[ CLICK to reveal ]  →  "Yes! It's NUMBER 2 — beg!"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Now say them with me. Pen — pan. (pause) Man — men. (pause) Here are two more to say — band, and bend. Band… bend. (pause) Feel the sounds. Eh — aaa. Pen, pan. Beautiful.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━━━━━━  GAME: pan or pen?  ━━━━━━</a:t>
            </a:r>
          </a:p>
          <a:p>
            <a:r>
              <a:t>①  pan  🍳  (a frying pan)</a:t>
            </a:r>
          </a:p>
          <a:p>
            <a:r>
              <a:t>②  pen  🖊️  (the pen you write with)</a:t>
            </a:r>
          </a:p>
          <a:p>
            <a:r>
              <a:t>✅  ANSWER:  pen  =  NUMBER 2</a:t>
            </a:r>
          </a:p>
          <a:p>
            <a:r>
              <a:t>─────────────────────────────</a:t>
            </a:r>
          </a:p>
          <a:p>
            <a:r>
              <a:t>SAY THIS:</a:t>
            </a:r>
          </a:p>
          <a:p/>
          <a:p>
            <a:r>
              <a:t>"Number ONE is pan — a frying pan.</a:t>
            </a:r>
          </a:p>
          <a:p>
            <a:r>
              <a:t> Number TWO is pen — the pen you write with.</a:t>
            </a:r>
          </a:p>
          <a:p>
            <a:r>
              <a:t> So — number one, pan… number two, pen.</a:t>
            </a:r>
          </a:p>
          <a:p/>
          <a:p>
            <a:r>
              <a:t> Now listen! I'll say ONE word — only one word — and you tell me the number. You ready?</a:t>
            </a:r>
          </a:p>
          <a:p/>
          <a:p>
            <a:r>
              <a:t> Here it is…  Pen.  (pause)  Again — pen.  Is that one, or two?  (pause)  pen… one or two?"</a:t>
            </a:r>
          </a:p>
          <a:p/>
          <a:p>
            <a:r>
              <a:t>[ CLICK to reveal ]  →  "Yes! It's NUMBER 2 — pen!"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━━━━━━  GAME: men or man?  ━━━━━━</a:t>
            </a:r>
          </a:p>
          <a:p>
            <a:r>
              <a:t>①  men   (MORE than one man — a group)</a:t>
            </a:r>
          </a:p>
          <a:p>
            <a:r>
              <a:t>②  man   (just ONE man)</a:t>
            </a:r>
          </a:p>
          <a:p>
            <a:r>
              <a:t>✅  ANSWER:  man  =  NUMBER 2</a:t>
            </a:r>
          </a:p>
          <a:p>
            <a:r>
              <a:t>─────────────────────────────</a:t>
            </a:r>
          </a:p>
          <a:p>
            <a:r>
              <a:t>SAY THIS:</a:t>
            </a:r>
          </a:p>
          <a:p/>
          <a:p>
            <a:r>
              <a:t>"Number ONE is men — MORE than one man — a group.</a:t>
            </a:r>
          </a:p>
          <a:p>
            <a:r>
              <a:t> Number TWO is man — just ONE man.</a:t>
            </a:r>
          </a:p>
          <a:p>
            <a:r>
              <a:t> So — number one, men… number two, man.</a:t>
            </a:r>
          </a:p>
          <a:p/>
          <a:p>
            <a:r>
              <a:t> Now listen! I'll say ONE word — only one word — and you tell me the number. You ready?</a:t>
            </a:r>
          </a:p>
          <a:p/>
          <a:p>
            <a:r>
              <a:t> Here it is…  Man.  (pause)  Again — man.  Is that one, or two?  (pause)  man… one or two?"</a:t>
            </a:r>
          </a:p>
          <a:p/>
          <a:p>
            <a:r>
              <a:t>[ CLICK to reveal ]  →  "Yes! It's NUMBER 2 — man!"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Wonderful work, everybody. Those were the hardest sound-alikes of the week — eh and aaa, so close together — and you listened so carefully. Pen, pan. Pen, pan. Be proud of those sharp ears. Keep saying them at home. Next, let's relax and sing. See you there.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jpe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"/>
          <p:cNvSpPr/>
          <p:nvPr/>
        </p:nvSpPr>
        <p:spPr>
          <a:xfrm>
            <a:off x="0" y="82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spc="400" b="0" dirty="0">
                <a:solidFill>
                  <a:srgbClr val="FFD23F"/>
                </a:solidFill>
                <a:latin typeface="Arial Rounded MT Bold"/>
                <a:cs typeface="Arial Rounded MT Bold"/>
              </a:rPr>
              <a:t>M U R R A Y ' S   E N G L I S H</a:t>
            </a:r>
          </a:p>
        </p:txBody>
      </p:sp>
      <p:sp>
        <p:nvSpPr>
          <p:cNvPr id="110" name="t"/>
          <p:cNvSpPr/>
          <p:nvPr/>
        </p:nvSpPr>
        <p:spPr>
          <a:xfrm>
            <a:off x="0" y="1300000"/>
            <a:ext cx="9144000" cy="10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5000" b="0" dirty="0">
                <a:solidFill>
                  <a:srgbClr val="FFFFFF"/>
                </a:solidFill>
                <a:latin typeface="Arial Rounded MT Bold"/>
                <a:cs typeface="Arial Rounded MT Bold"/>
              </a:rPr>
              <a:t>Pen or Pan?  🖊️🍳</a:t>
            </a:r>
          </a:p>
        </p:txBody>
      </p:sp>
      <p:sp>
        <p:nvSpPr>
          <p:cNvPr id="111" name="t"/>
          <p:cNvSpPr/>
          <p:nvPr/>
        </p:nvSpPr>
        <p:spPr>
          <a:xfrm>
            <a:off x="0" y="2450000"/>
            <a:ext cx="9144000" cy="5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000" b="0" dirty="0">
                <a:solidFill>
                  <a:srgbClr val="9B8CFF"/>
                </a:solidFill>
                <a:latin typeface="Helvetica Neue"/>
                <a:cs typeface="Helvetica Neue"/>
              </a:rPr>
              <a:t>The trickiest sound-alikes yet!  👯</a:t>
            </a:r>
          </a:p>
        </p:txBody>
      </p:sp>
      <p:sp>
        <p:nvSpPr>
          <p:cNvPr id="112" name="rr"/>
          <p:cNvSpPr/>
          <p:nvPr/>
        </p:nvSpPr>
        <p:spPr>
          <a:xfrm>
            <a:off x="3272040" y="3170000"/>
            <a:ext cx="2697480" cy="56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13" name="t"/>
          <p:cNvSpPr/>
          <p:nvPr/>
        </p:nvSpPr>
        <p:spPr>
          <a:xfrm>
            <a:off x="3272040" y="3170000"/>
            <a:ext cx="260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0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14" name="t"/>
          <p:cNvSpPr/>
          <p:nvPr/>
        </p:nvSpPr>
        <p:spPr>
          <a:xfrm>
            <a:off x="0" y="4600000"/>
            <a:ext cx="9144000" cy="3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300" b="0" dirty="0">
                <a:solidFill>
                  <a:srgbClr val="5A548A"/>
                </a:solidFill>
                <a:latin typeface="Helvetica Neue"/>
                <a:cs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70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71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72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73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74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🦇</a:t>
            </a:r>
          </a:p>
        </p:txBody>
      </p:sp>
      <p:sp>
        <p:nvSpPr>
          <p:cNvPr id="175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bat</a:t>
            </a:r>
          </a:p>
        </p:txBody>
      </p:sp>
      <p:sp>
        <p:nvSpPr>
          <p:cNvPr id="176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77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78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79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80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🎲</a:t>
            </a:r>
          </a:p>
        </p:txBody>
      </p:sp>
      <p:sp>
        <p:nvSpPr>
          <p:cNvPr id="18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bet</a:t>
            </a:r>
          </a:p>
        </p:txBody>
      </p:sp>
      <p:sp>
        <p:nvSpPr>
          <p:cNvPr id="182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83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84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185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BET!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70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71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72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73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74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🏖️</a:t>
            </a:r>
          </a:p>
        </p:txBody>
      </p:sp>
      <p:sp>
        <p:nvSpPr>
          <p:cNvPr id="175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sand</a:t>
            </a:r>
          </a:p>
        </p:txBody>
      </p:sp>
      <p:sp>
        <p:nvSpPr>
          <p:cNvPr id="176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77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78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79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80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📤</a:t>
            </a:r>
          </a:p>
        </p:txBody>
      </p:sp>
      <p:sp>
        <p:nvSpPr>
          <p:cNvPr id="18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send</a:t>
            </a:r>
          </a:p>
        </p:txBody>
      </p:sp>
      <p:sp>
        <p:nvSpPr>
          <p:cNvPr id="182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83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84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185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SAND!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70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71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72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73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75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jam</a:t>
            </a:r>
          </a:p>
        </p:txBody>
      </p:sp>
      <p:sp>
        <p:nvSpPr>
          <p:cNvPr id="176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77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78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79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80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💎</a:t>
            </a:r>
          </a:p>
        </p:txBody>
      </p:sp>
      <p:sp>
        <p:nvSpPr>
          <p:cNvPr id="18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gem</a:t>
            </a:r>
          </a:p>
        </p:txBody>
      </p:sp>
      <p:sp>
        <p:nvSpPr>
          <p:cNvPr id="182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83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84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185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JAM!</a:t>
            </a:r>
          </a:p>
        </p:txBody>
      </p:sp>
      <p:pic>
        <p:nvPicPr>
          <p:cNvPr id="186" name="Picture 185" descr="jam_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028" y="1417320"/>
            <a:ext cx="2057400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8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99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200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201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202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203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204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205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206" name="t"/>
          <p:cNvSpPr/>
          <p:nvPr/>
        </p:nvSpPr>
        <p:spPr>
          <a:xfrm>
            <a:off x="0" y="1700000"/>
            <a:ext cx="9144000" cy="10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5000" b="0" dirty="0">
                <a:solidFill>
                  <a:srgbClr val="FFFFFF"/>
                </a:solidFill>
                <a:latin typeface="Arial Rounded MT Bold"/>
                <a:cs typeface="Arial Rounded MT Bold"/>
              </a:rPr>
              <a:t>Great job — the hardest sound-alikes!  🎉👯</a:t>
            </a:r>
          </a:p>
        </p:txBody>
      </p:sp>
      <p:sp>
        <p:nvSpPr>
          <p:cNvPr id="207" name="t"/>
          <p:cNvSpPr/>
          <p:nvPr/>
        </p:nvSpPr>
        <p:spPr>
          <a:xfrm>
            <a:off x="0" y="290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400" b="0" dirty="0">
                <a:solidFill>
                  <a:srgbClr val="9B8CFF"/>
                </a:solidFill>
                <a:latin typeface="Helvetica Neue"/>
                <a:cs typeface="Helvetica Neue"/>
              </a:rPr>
              <a:t>Say them again with me!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5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16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17" name="t"/>
          <p:cNvSpPr/>
          <p:nvPr/>
        </p:nvSpPr>
        <p:spPr>
          <a:xfrm>
            <a:off x="0" y="84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4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Two sounds</a:t>
            </a:r>
          </a:p>
        </p:txBody>
      </p:sp>
      <p:sp>
        <p:nvSpPr>
          <p:cNvPr id="118" name="rr"/>
          <p:cNvSpPr/>
          <p:nvPr/>
        </p:nvSpPr>
        <p:spPr>
          <a:xfrm>
            <a:off x="760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19" name="t"/>
          <p:cNvSpPr/>
          <p:nvPr/>
        </p:nvSpPr>
        <p:spPr>
          <a:xfrm>
            <a:off x="760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eh</a:t>
            </a:r>
          </a:p>
        </p:txBody>
      </p:sp>
      <p:sp>
        <p:nvSpPr>
          <p:cNvPr id="120" name="t"/>
          <p:cNvSpPr/>
          <p:nvPr/>
        </p:nvSpPr>
        <p:spPr>
          <a:xfrm>
            <a:off x="760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/ɛ/  as in pen</a:t>
            </a:r>
          </a:p>
        </p:txBody>
      </p:sp>
      <p:sp>
        <p:nvSpPr>
          <p:cNvPr id="121" name="e"/>
          <p:cNvSpPr/>
          <p:nvPr/>
        </p:nvSpPr>
        <p:spPr>
          <a:xfrm>
            <a:off x="1760000" y="2630000"/>
            <a:ext cx="1400000" cy="84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p/>
        </p:txBody>
      </p:sp>
      <p:sp>
        <p:nvSpPr>
          <p:cNvPr id="122" name="e"/>
          <p:cNvSpPr/>
          <p:nvPr/>
        </p:nvSpPr>
        <p:spPr>
          <a:xfrm>
            <a:off x="2100000" y="2820000"/>
            <a:ext cx="720000" cy="480000"/>
          </a:xfrm>
          <a:prstGeom prst="ellipse">
            <a:avLst/>
          </a:prstGeom>
          <a:solidFill>
            <a:srgbClr val="5A1F2E"/>
          </a:solidFill>
          <a:ln/>
        </p:spPr>
        <p:txBody>
          <a:bodyPr/>
          <a:p/>
        </p:txBody>
      </p:sp>
      <p:sp>
        <p:nvSpPr>
          <p:cNvPr id="123" name="t"/>
          <p:cNvSpPr/>
          <p:nvPr/>
        </p:nvSpPr>
        <p:spPr>
          <a:xfrm>
            <a:off x="760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Open, relaxed.</a:t>
            </a:r>
          </a:p>
        </p:txBody>
      </p:sp>
      <p:sp>
        <p:nvSpPr>
          <p:cNvPr id="124" name="t"/>
          <p:cNvSpPr/>
          <p:nvPr/>
        </p:nvSpPr>
        <p:spPr>
          <a:xfrm>
            <a:off x="760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🖊️  pen</a:t>
            </a:r>
          </a:p>
        </p:txBody>
      </p:sp>
      <p:sp>
        <p:nvSpPr>
          <p:cNvPr id="125" name="rr"/>
          <p:cNvSpPr/>
          <p:nvPr/>
        </p:nvSpPr>
        <p:spPr>
          <a:xfrm>
            <a:off x="4984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26" name="t"/>
          <p:cNvSpPr/>
          <p:nvPr/>
        </p:nvSpPr>
        <p:spPr>
          <a:xfrm>
            <a:off x="4984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127" name="t"/>
          <p:cNvSpPr/>
          <p:nvPr/>
        </p:nvSpPr>
        <p:spPr>
          <a:xfrm>
            <a:off x="4984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/æ/  as in pan</a:t>
            </a:r>
          </a:p>
        </p:txBody>
      </p:sp>
      <p:sp>
        <p:nvSpPr>
          <p:cNvPr id="128" name="e"/>
          <p:cNvSpPr/>
          <p:nvPr/>
        </p:nvSpPr>
        <p:spPr>
          <a:xfrm>
            <a:off x="5534000" y="2820000"/>
            <a:ext cx="2300000" cy="46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p/>
        </p:txBody>
      </p:sp>
      <p:sp>
        <p:nvSpPr>
          <p:cNvPr id="129" name="rr"/>
          <p:cNvSpPr/>
          <p:nvPr/>
        </p:nvSpPr>
        <p:spPr>
          <a:xfrm>
            <a:off x="5784000" y="2980000"/>
            <a:ext cx="1800000" cy="15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/>
        </p:txBody>
      </p:sp>
      <p:sp>
        <p:nvSpPr>
          <p:cNvPr id="130" name="t"/>
          <p:cNvSpPr/>
          <p:nvPr/>
        </p:nvSpPr>
        <p:spPr>
          <a:xfrm>
            <a:off x="4984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Wide, bright 'aaa'.</a:t>
            </a:r>
          </a:p>
        </p:txBody>
      </p:sp>
      <p:sp>
        <p:nvSpPr>
          <p:cNvPr id="131" name="t"/>
          <p:cNvSpPr/>
          <p:nvPr/>
        </p:nvSpPr>
        <p:spPr>
          <a:xfrm>
            <a:off x="4984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🍳  pan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0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61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62" name="t"/>
          <p:cNvSpPr/>
          <p:nvPr/>
        </p:nvSpPr>
        <p:spPr>
          <a:xfrm>
            <a:off x="0" y="820000"/>
            <a:ext cx="9144000" cy="7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Your turn — say it with me 🗣️</a:t>
            </a:r>
          </a:p>
        </p:txBody>
      </p:sp>
      <p:sp>
        <p:nvSpPr>
          <p:cNvPr id="163" name="rr"/>
          <p:cNvSpPr/>
          <p:nvPr/>
        </p:nvSpPr>
        <p:spPr>
          <a:xfrm>
            <a:off x="900000" y="190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FFF3D6"/>
          </a:solidFill>
          <a:ln/>
        </p:spPr>
        <p:txBody>
          <a:bodyPr/>
          <a:lstStyle/>
          <a:p/>
        </p:txBody>
      </p:sp>
      <p:sp>
        <p:nvSpPr>
          <p:cNvPr id="164" name="t"/>
          <p:cNvSpPr/>
          <p:nvPr/>
        </p:nvSpPr>
        <p:spPr>
          <a:xfrm>
            <a:off x="960000" y="1960000"/>
            <a:ext cx="15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FF7A6B"/>
                </a:solidFill>
                <a:latin typeface="Arial Rounded MT Bold"/>
                <a:cs typeface="Arial Rounded MT Bold"/>
              </a:rPr>
              <a:t>eh</a:t>
            </a:r>
          </a:p>
        </p:txBody>
      </p:sp>
      <p:sp>
        <p:nvSpPr>
          <p:cNvPr id="165" name="t"/>
          <p:cNvSpPr/>
          <p:nvPr/>
        </p:nvSpPr>
        <p:spPr>
          <a:xfrm>
            <a:off x="2560000" y="1960000"/>
            <a:ext cx="56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pen · men · bend · bed · beg · ten · pet · bet · send · gem</a:t>
            </a:r>
          </a:p>
        </p:txBody>
      </p:sp>
      <p:sp>
        <p:nvSpPr>
          <p:cNvPr id="166" name="rr"/>
          <p:cNvSpPr/>
          <p:nvPr/>
        </p:nvSpPr>
        <p:spPr>
          <a:xfrm>
            <a:off x="900000" y="290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EFEAFF"/>
          </a:solidFill>
          <a:ln/>
        </p:spPr>
        <p:txBody>
          <a:bodyPr/>
          <a:lstStyle/>
          <a:p/>
        </p:txBody>
      </p:sp>
      <p:sp>
        <p:nvSpPr>
          <p:cNvPr id="167" name="t"/>
          <p:cNvSpPr/>
          <p:nvPr/>
        </p:nvSpPr>
        <p:spPr>
          <a:xfrm>
            <a:off x="960000" y="2960000"/>
            <a:ext cx="15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9B8CFF"/>
                </a:solidFill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168" name="t"/>
          <p:cNvSpPr/>
          <p:nvPr/>
        </p:nvSpPr>
        <p:spPr>
          <a:xfrm>
            <a:off x="2560000" y="2960000"/>
            <a:ext cx="56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pan · man · band · bad · bag · tan · pat · bat · sand · jam</a:t>
            </a:r>
          </a:p>
        </p:txBody>
      </p:sp>
      <p:sp>
        <p:nvSpPr>
          <p:cNvPr id="169" name="t"/>
          <p:cNvSpPr/>
          <p:nvPr/>
        </p:nvSpPr>
        <p:spPr>
          <a:xfrm>
            <a:off x="0" y="395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Say each one slowly. Feel your mouth change.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0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71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72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73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74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🍳</a:t>
            </a:r>
          </a:p>
        </p:txBody>
      </p:sp>
      <p:sp>
        <p:nvSpPr>
          <p:cNvPr id="175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pan</a:t>
            </a:r>
          </a:p>
        </p:txBody>
      </p:sp>
      <p:sp>
        <p:nvSpPr>
          <p:cNvPr id="176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77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78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79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80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🖊️</a:t>
            </a:r>
          </a:p>
        </p:txBody>
      </p:sp>
      <p:sp>
        <p:nvSpPr>
          <p:cNvPr id="18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pen</a:t>
            </a:r>
          </a:p>
        </p:txBody>
      </p:sp>
      <p:sp>
        <p:nvSpPr>
          <p:cNvPr id="182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83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84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185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PEN!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0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71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72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73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74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😠</a:t>
            </a:r>
          </a:p>
        </p:txBody>
      </p:sp>
      <p:sp>
        <p:nvSpPr>
          <p:cNvPr id="175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bad</a:t>
            </a:r>
          </a:p>
        </p:txBody>
      </p:sp>
      <p:sp>
        <p:nvSpPr>
          <p:cNvPr id="176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77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78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79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80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🛏️</a:t>
            </a:r>
          </a:p>
        </p:txBody>
      </p:sp>
      <p:sp>
        <p:nvSpPr>
          <p:cNvPr id="18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bed</a:t>
            </a:r>
          </a:p>
        </p:txBody>
      </p:sp>
      <p:sp>
        <p:nvSpPr>
          <p:cNvPr id="182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83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84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185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BAD!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0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71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72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73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74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🛍️</a:t>
            </a:r>
          </a:p>
        </p:txBody>
      </p:sp>
      <p:sp>
        <p:nvSpPr>
          <p:cNvPr id="175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bag</a:t>
            </a:r>
          </a:p>
        </p:txBody>
      </p:sp>
      <p:sp>
        <p:nvSpPr>
          <p:cNvPr id="176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77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78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79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80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🙏</a:t>
            </a:r>
          </a:p>
        </p:txBody>
      </p:sp>
      <p:sp>
        <p:nvSpPr>
          <p:cNvPr id="18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beg</a:t>
            </a:r>
          </a:p>
        </p:txBody>
      </p:sp>
      <p:sp>
        <p:nvSpPr>
          <p:cNvPr id="182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83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84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185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BEG!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5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86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87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88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89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men</a:t>
            </a:r>
          </a:p>
        </p:txBody>
      </p:sp>
      <p:sp>
        <p:nvSpPr>
          <p:cNvPr id="190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91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92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93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94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man</a:t>
            </a:r>
          </a:p>
        </p:txBody>
      </p:sp>
      <p:sp>
        <p:nvSpPr>
          <p:cNvPr id="195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96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97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pic>
        <p:nvPicPr>
          <p:cNvPr id="198" name="Picture 197" descr="m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832" y="1390000"/>
            <a:ext cx="2268335" cy="2220000"/>
          </a:xfrm>
          <a:prstGeom prst="rect">
            <a:avLst/>
          </a:prstGeom>
        </p:spPr>
      </p:pic>
      <p:pic>
        <p:nvPicPr>
          <p:cNvPr id="199" name="Picture 198" descr="m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956" y="1390000"/>
            <a:ext cx="864088" cy="2220000"/>
          </a:xfrm>
          <a:prstGeom prst="rect">
            <a:avLst/>
          </a:prstGeom>
        </p:spPr>
      </p:pic>
      <p:sp>
        <p:nvSpPr>
          <p:cNvPr id="200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MAN!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85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86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87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88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89" name="t"/>
          <p:cNvSpPr/>
          <p:nvPr/>
        </p:nvSpPr>
        <p:spPr>
          <a:xfrm>
            <a:off x="350000" y="3675887"/>
            <a:ext cx="4100000" cy="53035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tan</a:t>
            </a:r>
          </a:p>
        </p:txBody>
      </p:sp>
      <p:sp>
        <p:nvSpPr>
          <p:cNvPr id="190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91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92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93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94" name="t"/>
          <p:cNvSpPr/>
          <p:nvPr/>
        </p:nvSpPr>
        <p:spPr>
          <a:xfrm>
            <a:off x="4694000" y="3675887"/>
            <a:ext cx="4100000" cy="53035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ten</a:t>
            </a:r>
          </a:p>
        </p:txBody>
      </p:sp>
      <p:sp>
        <p:nvSpPr>
          <p:cNvPr id="195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96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97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200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TEN!</a:t>
            </a:r>
          </a:p>
        </p:txBody>
      </p:sp>
      <p:pic>
        <p:nvPicPr>
          <p:cNvPr id="201" name="Picture 200" descr="t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556" y="1417320"/>
            <a:ext cx="2057400" cy="2057400"/>
          </a:xfrm>
          <a:prstGeom prst="rect">
            <a:avLst/>
          </a:prstGeom>
        </p:spPr>
      </p:pic>
      <p:pic>
        <p:nvPicPr>
          <p:cNvPr id="202" name="Picture 201" descr="t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3556" y="1417320"/>
            <a:ext cx="2057400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85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86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87" name="t"/>
          <p:cNvSpPr/>
          <p:nvPr/>
        </p:nvSpPr>
        <p:spPr>
          <a:xfrm>
            <a:off x="2600000" y="300000"/>
            <a:ext cx="39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88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89" name="t"/>
          <p:cNvSpPr/>
          <p:nvPr/>
        </p:nvSpPr>
        <p:spPr>
          <a:xfrm>
            <a:off x="350000" y="3675887"/>
            <a:ext cx="4100000" cy="53035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pat</a:t>
            </a:r>
          </a:p>
        </p:txBody>
      </p:sp>
      <p:sp>
        <p:nvSpPr>
          <p:cNvPr id="190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91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92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93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94" name="t"/>
          <p:cNvSpPr/>
          <p:nvPr/>
        </p:nvSpPr>
        <p:spPr>
          <a:xfrm>
            <a:off x="4694000" y="3675887"/>
            <a:ext cx="4100000" cy="530352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pet</a:t>
            </a:r>
          </a:p>
        </p:txBody>
      </p:sp>
      <p:sp>
        <p:nvSpPr>
          <p:cNvPr id="195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96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97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  <p:sp>
        <p:nvSpPr>
          <p:cNvPr id="200" name="Answer Reveal"/>
          <p:cNvSpPr/>
          <p:nvPr/>
        </p:nvSpPr>
        <p:spPr>
          <a:xfrm>
            <a:off x="1828800" y="4297680"/>
            <a:ext cx="5486400" cy="73152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61339"/>
                </a:solidFill>
                <a:latin typeface="Arial Rounded MT Bold"/>
              </a:rPr>
              <a:t>✅ It’s PAT!</a:t>
            </a:r>
          </a:p>
        </p:txBody>
      </p:sp>
      <p:pic>
        <p:nvPicPr>
          <p:cNvPr id="201" name="Picture 200" descr="p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556" y="1417320"/>
            <a:ext cx="2057400" cy="2057400"/>
          </a:xfrm>
          <a:prstGeom prst="rect">
            <a:avLst/>
          </a:prstGeom>
        </p:spPr>
      </p:pic>
      <p:pic>
        <p:nvPicPr>
          <p:cNvPr id="202" name="Picture 201" descr="pe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3556" y="1417320"/>
            <a:ext cx="2057400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