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08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Welcome. Two vowel sounds today: uh (cup) and ah (cop).</a:t>
            </a:r>
          </a:p>
          <a:p>
            <a:r>
              <a:t>Say: "cup… cop. Same? NO! Listen close!"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BOSS ✅</a:t>
            </a:r>
          </a:p>
          <a:p>
            <a:r>
              <a:t>Say ONLY "boss"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BOSS!"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Celebrate! "Your mouth knows the difference now!"</a:t>
            </a:r>
          </a:p>
          <a:p>
            <a:r>
              <a:t>Quick exit ticket: say "cup" — relaxed shrug. Say "cop" — drop the jaw.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TEACH the two mouths. Students copy 3× each.</a:t>
            </a:r>
          </a:p>
          <a:p>
            <a:r>
              <a:t>uh = short, lazy, relaxed — cup, duck, bus, nut.</a:t>
            </a:r>
          </a:p>
          <a:p>
            <a:r>
              <a:t>ah = mouth OPEN WIDE, like the doctor: ahhh — cop, dock, boss, knot.</a:t>
            </a:r>
          </a:p>
          <a:p>
            <a:r>
              <a:t>Gesture: uh = shrug (relaxed). ah = drop the jaw, hand on chin.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COP ✅</a:t>
            </a:r>
          </a:p>
          <a:p>
            <a:r>
              <a:t>Say ONLY "cop"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COP!"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DOCK ✅</a:t>
            </a:r>
          </a:p>
          <a:p>
            <a:r>
              <a:t>Say ONLY "dock"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DOCK!"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BUS ✅</a:t>
            </a:r>
          </a:p>
          <a:p>
            <a:r>
              <a:t>Say ONLY "bus"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BUS!"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NUT ✅</a:t>
            </a:r>
          </a:p>
          <a:p>
            <a:r>
              <a:t>Say ONLY "nut"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NUT!"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CHORAL PRACTICE — say each line together, slowly.</a:t>
            </a:r>
          </a:p>
          <a:p>
            <a:r>
              <a:t>uh row: cup · duck · bus · nut (relaxed!)</a:t>
            </a:r>
          </a:p>
          <a:p>
            <a:r>
              <a:t>ah row: cop · dock · boss · knot (jaw drops!)</a:t>
            </a:r>
          </a:p>
          <a:p>
            <a:r>
              <a:t>Do each row 2×. Feel the mouth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CUP ✅</a:t>
            </a:r>
          </a:p>
          <a:p>
            <a:r>
              <a:t>Say ONLY "cup"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CUP!"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DUCK ✅</a:t>
            </a:r>
          </a:p>
          <a:p>
            <a:r>
              <a:t>Say ONLY "duck" — slowly, 2 or 3 times.</a:t>
            </a:r>
          </a:p>
          <a:p>
            <a:r>
              <a:t>Students type 1 or 2 in the Zoom chat.</a:t>
            </a:r>
          </a:p>
          <a:p>
            <a:r>
              <a:t>CLICK to reveal. Praise: "Yes! DUCK!"</a:t>
            </a:r>
          </a:p>
          <a:p>
            <a:r>
              <a:t>uh = short, relaxed (cup). ah = mouth OPEN wide, doctor-says-ahh (cop).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"/>
          <p:cNvSpPr/>
          <p:nvPr/>
        </p:nvSpPr>
        <p:spPr>
          <a:xfrm>
            <a:off x="0" y="82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spc="400" dirty="0">
                <a:solidFill>
                  <a:srgbClr val="FFD23F"/>
                </a:solidFill>
                <a:latin typeface="Arial Rounded MT Bold"/>
                <a:cs typeface="Arial Rounded MT Bold"/>
              </a:rPr>
              <a:t>M U R R A Y ' S   E N G L I S H</a:t>
            </a:r>
          </a:p>
        </p:txBody>
      </p:sp>
      <p:sp>
        <p:nvSpPr>
          <p:cNvPr id="110" name="t"/>
          <p:cNvSpPr/>
          <p:nvPr/>
        </p:nvSpPr>
        <p:spPr>
          <a:xfrm>
            <a:off x="0" y="13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Cup or Cop?  ☕👮</a:t>
            </a:r>
          </a:p>
        </p:txBody>
      </p:sp>
      <p:sp>
        <p:nvSpPr>
          <p:cNvPr id="111" name="t"/>
          <p:cNvSpPr/>
          <p:nvPr/>
        </p:nvSpPr>
        <p:spPr>
          <a:xfrm>
            <a:off x="0" y="2450000"/>
            <a:ext cx="9144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Listen. Say 1 or 2!</a:t>
            </a:r>
          </a:p>
        </p:txBody>
      </p:sp>
      <p:sp>
        <p:nvSpPr>
          <p:cNvPr id="112" name="rr"/>
          <p:cNvSpPr/>
          <p:nvPr/>
        </p:nvSpPr>
        <p:spPr>
          <a:xfrm>
            <a:off x="3272040" y="3170000"/>
            <a:ext cx="2600000" cy="56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" name="t"/>
          <p:cNvSpPr/>
          <p:nvPr/>
        </p:nvSpPr>
        <p:spPr>
          <a:xfrm>
            <a:off x="3272040" y="3170000"/>
            <a:ext cx="260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14" name="t"/>
          <p:cNvSpPr/>
          <p:nvPr/>
        </p:nvSpPr>
        <p:spPr>
          <a:xfrm>
            <a:off x="0" y="4600000"/>
            <a:ext cx="9144000" cy="3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300" b="0" dirty="0">
                <a:solidFill>
                  <a:srgbClr val="5A548A"/>
                </a:solidFill>
                <a:latin typeface="Helvetica Neue"/>
                <a:cs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5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26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27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8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boss</a:t>
            </a:r>
          </a:p>
        </p:txBody>
      </p:sp>
      <p:sp>
        <p:nvSpPr>
          <p:cNvPr id="229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0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1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32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3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bus</a:t>
            </a:r>
          </a:p>
        </p:txBody>
      </p:sp>
      <p:sp>
        <p:nvSpPr>
          <p:cNvPr id="234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5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6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237" name="Picture 236" descr="bo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169" y="1390000"/>
            <a:ext cx="889662" cy="2220000"/>
          </a:xfrm>
          <a:prstGeom prst="rect">
            <a:avLst/>
          </a:prstGeom>
        </p:spPr>
      </p:pic>
      <p:pic>
        <p:nvPicPr>
          <p:cNvPr id="238" name="Picture 237" descr="bu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000" y="1492705"/>
            <a:ext cx="3771999" cy="2014590"/>
          </a:xfrm>
          <a:prstGeom prst="rect">
            <a:avLst/>
          </a:prstGeom>
        </p:spPr>
      </p:pic>
      <p:sp>
        <p:nvSpPr>
          <p:cNvPr id="239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BOSS!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8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9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0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1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2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3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4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5" name="t"/>
          <p:cNvSpPr/>
          <p:nvPr/>
        </p:nvSpPr>
        <p:spPr>
          <a:xfrm>
            <a:off x="0" y="17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Great job!  🎉</a:t>
            </a:r>
          </a:p>
        </p:txBody>
      </p:sp>
      <p:sp>
        <p:nvSpPr>
          <p:cNvPr id="246" name="t"/>
          <p:cNvSpPr/>
          <p:nvPr/>
        </p:nvSpPr>
        <p:spPr>
          <a:xfrm>
            <a:off x="0" y="290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0" dirty="0">
                <a:solidFill>
                  <a:srgbClr val="9B8CFF"/>
                </a:solidFill>
                <a:latin typeface="Helvetica Neue"/>
                <a:cs typeface="Helvetica Neue"/>
              </a:rPr>
              <a:t>Say them again with 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17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18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9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uh</a:t>
            </a:r>
          </a:p>
        </p:txBody>
      </p:sp>
      <p:sp>
        <p:nvSpPr>
          <p:cNvPr id="120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/ʌ/  as in cup</a:t>
            </a:r>
          </a:p>
        </p:txBody>
      </p:sp>
      <p:sp>
        <p:nvSpPr>
          <p:cNvPr id="121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2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3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Short, relaxed 'uh'.</a:t>
            </a:r>
          </a:p>
        </p:txBody>
      </p:sp>
      <p:sp>
        <p:nvSpPr>
          <p:cNvPr id="124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☕  cup</a:t>
            </a:r>
          </a:p>
        </p:txBody>
      </p:sp>
      <p:sp>
        <p:nvSpPr>
          <p:cNvPr id="125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6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27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/ɑ/  as in cop</a:t>
            </a:r>
          </a:p>
        </p:txBody>
      </p:sp>
      <p:sp>
        <p:nvSpPr>
          <p:cNvPr id="128" name="e"/>
          <p:cNvSpPr/>
          <p:nvPr/>
        </p:nvSpPr>
        <p:spPr>
          <a:xfrm>
            <a:off x="6124000" y="2490000"/>
            <a:ext cx="1120000" cy="112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9" name="e"/>
          <p:cNvSpPr/>
          <p:nvPr/>
        </p:nvSpPr>
        <p:spPr>
          <a:xfrm>
            <a:off x="6384000" y="2750000"/>
            <a:ext cx="600000" cy="60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0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Open wide 'ah'.</a:t>
            </a:r>
          </a:p>
        </p:txBody>
      </p:sp>
      <p:sp>
        <p:nvSpPr>
          <p:cNvPr id="131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  cop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34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3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6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0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☕</a:t>
            </a:r>
          </a:p>
        </p:txBody>
      </p:sp>
      <p:sp>
        <p:nvSpPr>
          <p:cNvPr id="13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cup</a:t>
            </a:r>
          </a:p>
        </p:txBody>
      </p:sp>
      <p:sp>
        <p:nvSpPr>
          <p:cNvPr id="138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9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0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41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143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144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5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6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47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COP!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8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49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50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1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dock</a:t>
            </a:r>
          </a:p>
        </p:txBody>
      </p:sp>
      <p:sp>
        <p:nvSpPr>
          <p:cNvPr id="152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3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4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55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6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duck</a:t>
            </a:r>
          </a:p>
        </p:txBody>
      </p:sp>
      <p:sp>
        <p:nvSpPr>
          <p:cNvPr id="157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8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60" name="Picture 159" descr="d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221" y="1390000"/>
            <a:ext cx="2331557" cy="2220000"/>
          </a:xfrm>
          <a:prstGeom prst="rect">
            <a:avLst/>
          </a:prstGeom>
        </p:spPr>
      </p:pic>
      <p:pic>
        <p:nvPicPr>
          <p:cNvPr id="161" name="Picture 160" descr="du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226" y="1390000"/>
            <a:ext cx="1933548" cy="2220000"/>
          </a:xfrm>
          <a:prstGeom prst="rect">
            <a:avLst/>
          </a:prstGeom>
        </p:spPr>
      </p:pic>
      <p:sp>
        <p:nvSpPr>
          <p:cNvPr id="162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DOCK!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62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6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4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bus</a:t>
            </a:r>
          </a:p>
        </p:txBody>
      </p:sp>
      <p:sp>
        <p:nvSpPr>
          <p:cNvPr id="165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6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7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68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boss</a:t>
            </a:r>
          </a:p>
        </p:txBody>
      </p:sp>
      <p:sp>
        <p:nvSpPr>
          <p:cNvPr id="170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1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2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73" name="Picture 172" descr="bu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00" y="1492705"/>
            <a:ext cx="3771999" cy="2014590"/>
          </a:xfrm>
          <a:prstGeom prst="rect">
            <a:avLst/>
          </a:prstGeom>
        </p:spPr>
      </p:pic>
      <p:pic>
        <p:nvPicPr>
          <p:cNvPr id="174" name="Picture 173" descr="bos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169" y="1390000"/>
            <a:ext cx="889662" cy="2220000"/>
          </a:xfrm>
          <a:prstGeom prst="rect">
            <a:avLst/>
          </a:prstGeom>
        </p:spPr>
      </p:pic>
      <p:sp>
        <p:nvSpPr>
          <p:cNvPr id="17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BUS!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75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76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knot</a:t>
            </a:r>
          </a:p>
        </p:txBody>
      </p:sp>
      <p:sp>
        <p:nvSpPr>
          <p:cNvPr id="178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9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0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81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2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nut</a:t>
            </a:r>
          </a:p>
        </p:txBody>
      </p:sp>
      <p:sp>
        <p:nvSpPr>
          <p:cNvPr id="183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86" name="Picture 185" descr="kn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00" y="1581236"/>
            <a:ext cx="3772000" cy="1837528"/>
          </a:xfrm>
          <a:prstGeom prst="rect">
            <a:avLst/>
          </a:prstGeom>
        </p:spPr>
      </p:pic>
      <p:pic>
        <p:nvPicPr>
          <p:cNvPr id="187" name="Picture 186" descr="nu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489" y="1390000"/>
            <a:ext cx="2087021" cy="2220000"/>
          </a:xfrm>
          <a:prstGeom prst="rect">
            <a:avLst/>
          </a:prstGeom>
        </p:spPr>
      </p:pic>
      <p:sp>
        <p:nvSpPr>
          <p:cNvPr id="188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NUT!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88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89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uh</a:t>
            </a:r>
          </a:p>
        </p:txBody>
      </p:sp>
      <p:sp>
        <p:nvSpPr>
          <p:cNvPr id="191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cup · duck · bus · nut</a:t>
            </a:r>
          </a:p>
        </p:txBody>
      </p:sp>
      <p:sp>
        <p:nvSpPr>
          <p:cNvPr id="192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94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 · dock · boss · knot</a:t>
            </a:r>
          </a:p>
        </p:txBody>
      </p:sp>
      <p:sp>
        <p:nvSpPr>
          <p:cNvPr id="195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98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99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0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201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202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3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4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05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6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0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☕</a:t>
            </a:r>
          </a:p>
        </p:txBody>
      </p:sp>
      <p:sp>
        <p:nvSpPr>
          <p:cNvPr id="207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cup</a:t>
            </a:r>
          </a:p>
        </p:txBody>
      </p:sp>
      <p:sp>
        <p:nvSpPr>
          <p:cNvPr id="208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9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0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211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CUP!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13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1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duck</a:t>
            </a:r>
          </a:p>
        </p:txBody>
      </p:sp>
      <p:sp>
        <p:nvSpPr>
          <p:cNvPr id="21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1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0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dock</a:t>
            </a:r>
          </a:p>
        </p:txBody>
      </p:sp>
      <p:sp>
        <p:nvSpPr>
          <p:cNvPr id="221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2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3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224" name="Picture 223" descr="du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226" y="1390000"/>
            <a:ext cx="1933548" cy="2220000"/>
          </a:xfrm>
          <a:prstGeom prst="rect">
            <a:avLst/>
          </a:prstGeom>
        </p:spPr>
      </p:pic>
      <p:pic>
        <p:nvPicPr>
          <p:cNvPr id="225" name="Picture 224" descr="do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221" y="1390000"/>
            <a:ext cx="2331557" cy="2220000"/>
          </a:xfrm>
          <a:prstGeom prst="rect">
            <a:avLst/>
          </a:prstGeom>
        </p:spPr>
      </p:pic>
      <p:sp>
        <p:nvSpPr>
          <p:cNvPr id="226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DUCK!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866</Words>
  <Application>Microsoft Macintosh PowerPoint</Application>
  <PresentationFormat>On-screen Show (16:9)</PresentationFormat>
  <Paragraphs>81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1</cp:revision>
  <dcterms:created xsi:type="dcterms:W3CDTF">2013-01-27T09:14:16Z</dcterms:created>
  <dcterms:modified xsi:type="dcterms:W3CDTF">2026-07-02T03:19:06Z</dcterms:modified>
  <cp:category/>
</cp:coreProperties>
</file>