
<file path=[Content_Types].xml><?xml version="1.0" encoding="utf-8"?>
<Types xmlns="http://schemas.openxmlformats.org/package/2006/content-types">
  <Default Extension="mp4" ContentType="video/mp4"/>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61" r:id="rId3"/>
    <p:sldId id="268" r:id="rId4"/>
    <p:sldId id="262" r:id="rId5"/>
    <p:sldId id="269" r:id="rId13"/>
    <p:sldId id="270" r:id="rId14"/>
    <p:sldId id="271" r:id="rId15"/>
    <p:sldId id="272" r:id="rId16"/>
    <p:sldId id="273" r:id="rId17"/>
    <p:sldId id="263" r:id="rId6"/>
    <p:sldId id="267" r:id="rId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p:restoredTop sz="89384"/>
  </p:normalViewPr>
  <p:slideViewPr>
    <p:cSldViewPr snapToGrid="0" snapToObjects="1">
      <p:cViewPr varScale="1">
        <p:scale>
          <a:sx n="151" d="100"/>
          <a:sy n="151" d="100"/>
        </p:scale>
        <p:origin x="10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9.xml"/><Relationship Id="rId7" Type="http://schemas.openxmlformats.org/officeDocument/2006/relationships/slide" Target="slides/slide10.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799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Welcome to Rhyme Time. Now, I know — nursery rhymes might feel a little silly for grown-ups. But here's the secret: these little songs carry the RHYTHM of English, the natural beat of the language. American children learn English rhythm this way, and it works beautifully for us too. And if you have children, you'll know these songs — and you can sing them together. So let's have a little fun. Say and sing it all out loud with me.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Our next song is "The Itsy Bitsy Spider," and today we listen for the RAIN sound — long A, /</a:t>
            </a:r>
            <a:r>
              <a:rPr dirty="0" err="1"/>
              <a:t>eɪ</a:t>
            </a:r>
            <a:r>
              <a:rPr dirty="0"/>
              <a:t>/. Listen: rain… again. Hear that long A? It's the very same sound as in cane, from our Magic E day. And our friend the OUT sound comes back too — in spout and out. Say them with me: rain… again… spout… out. (pause) Good.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Now let's sing the whole spider song together, walking our fingers up as we go. Sing it with me, full voice. (pause) Lovely. Feel that bouncy English rhythm carrying you along.</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667128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Let's sing it line by line. Walk your fingers up like a little spider as you go. "The itsy bitsy spider climbed up the water spout." (pause) "Down came the rain and washed the spider out." (pause) "Out came the sun and dried up all the rain." (pause) "And the itsy bitsy spider climbed up the spout again." (pause) Now — which words sound like "cane"? Rain, and again. And which sound like "out"? Spout, and out. You're hearing it.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Now let's sing the whole spider song together, walking our fingers up as we go. Sing it with me, full voice. (pause) Lovely. Feel that bouncy English rhythm carrying you along.</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Here's your homework, and there's no worksheet — just this. Sing ONE of these songs with your family this week. Your kids will love that you know it. And singing together is one of the best ways to feel English rhythm. You did beautifully today, and that wraps up Day Four. I'm proud of you. See you next time.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1.xml"/><Relationship Id="rId5"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6.xml"/><Relationship Id="rId5"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2.xml"/><Relationship Id="rId5"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microsoft.com/office/2007/relationships/media" Target="../media/media3.mp4"/><Relationship Id="rId2" Type="http://schemas.openxmlformats.org/officeDocument/2006/relationships/video" Target="../media/media3.mp4"/><Relationship Id="rId3" Type="http://schemas.openxmlformats.org/officeDocument/2006/relationships/slideLayout" Target="../slideLayouts/slideLayout1.xml"/><Relationship Id="rId4" Type="http://schemas.openxmlformats.org/officeDocument/2006/relationships/notesSlide" Target="../notesSlides/notesSlide3.xml"/><Relationship Id="rId5"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4.xml"/><Relationship Id="rId5"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microsoft.com/office/2007/relationships/media" Target="../media/media7.mp4"/><Relationship Id="rId2" Type="http://schemas.openxmlformats.org/officeDocument/2006/relationships/video" Target="../media/media7.mp4"/><Relationship Id="rId5" Type="http://schemas.openxmlformats.org/officeDocument/2006/relationships/slideLayout" Target="../slideLayouts/slideLayout1.xml"/><Relationship Id="rId6" Type="http://schemas.openxmlformats.org/officeDocument/2006/relationships/notesSlide" Target="../notesSlides/notesSlide5.xml"/><Relationship Id="rId7" Type="http://schemas.openxmlformats.org/officeDocument/2006/relationships/image" Target="../media/image3.jpeg"/><Relationship Id="rId8"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923973" y="644262"/>
            <a:ext cx="69718" cy="69718"/>
          </a:xfrm>
          <a:prstGeom prst="ellipse">
            <a:avLst/>
          </a:prstGeom>
          <a:solidFill>
            <a:srgbClr val="FFFFFF">
              <a:alpha val="65000"/>
            </a:srgbClr>
          </a:solidFill>
          <a:ln/>
        </p:spPr>
        <p:txBody>
          <a:bodyPr/>
          <a:lstStyle/>
          <a:p>
            <a:endParaRPr/>
          </a:p>
        </p:txBody>
      </p:sp>
      <p:sp>
        <p:nvSpPr>
          <p:cNvPr id="3" name="Shape 1"/>
          <p:cNvSpPr/>
          <p:nvPr/>
        </p:nvSpPr>
        <p:spPr>
          <a:xfrm>
            <a:off x="7997297" y="4845628"/>
            <a:ext cx="55491" cy="55491"/>
          </a:xfrm>
          <a:prstGeom prst="ellipse">
            <a:avLst/>
          </a:prstGeom>
          <a:solidFill>
            <a:srgbClr val="FFFFFF">
              <a:alpha val="54000"/>
            </a:srgbClr>
          </a:solidFill>
          <a:ln/>
        </p:spPr>
        <p:txBody>
          <a:bodyPr/>
          <a:lstStyle/>
          <a:p>
            <a:endParaRPr/>
          </a:p>
        </p:txBody>
      </p:sp>
      <p:sp>
        <p:nvSpPr>
          <p:cNvPr id="4" name="Shape 2"/>
          <p:cNvSpPr/>
          <p:nvPr/>
        </p:nvSpPr>
        <p:spPr>
          <a:xfrm>
            <a:off x="470726" y="4129273"/>
            <a:ext cx="69416" cy="69416"/>
          </a:xfrm>
          <a:prstGeom prst="ellipse">
            <a:avLst/>
          </a:prstGeom>
          <a:solidFill>
            <a:srgbClr val="FFFFFF">
              <a:alpha val="34000"/>
            </a:srgbClr>
          </a:solidFill>
          <a:ln/>
        </p:spPr>
        <p:txBody>
          <a:bodyPr/>
          <a:lstStyle/>
          <a:p>
            <a:endParaRPr/>
          </a:p>
        </p:txBody>
      </p:sp>
      <p:sp>
        <p:nvSpPr>
          <p:cNvPr id="5" name="Shape 3"/>
          <p:cNvSpPr/>
          <p:nvPr/>
        </p:nvSpPr>
        <p:spPr>
          <a:xfrm>
            <a:off x="31115" y="460032"/>
            <a:ext cx="61134" cy="61134"/>
          </a:xfrm>
          <a:prstGeom prst="ellipse">
            <a:avLst/>
          </a:prstGeom>
          <a:solidFill>
            <a:srgbClr val="FFFFFF">
              <a:alpha val="25000"/>
            </a:srgbClr>
          </a:solidFill>
          <a:ln/>
        </p:spPr>
        <p:txBody>
          <a:bodyPr/>
          <a:lstStyle/>
          <a:p>
            <a:endParaRPr/>
          </a:p>
        </p:txBody>
      </p:sp>
      <p:sp>
        <p:nvSpPr>
          <p:cNvPr id="6" name="Shape 4"/>
          <p:cNvSpPr/>
          <p:nvPr/>
        </p:nvSpPr>
        <p:spPr>
          <a:xfrm>
            <a:off x="5220726" y="290807"/>
            <a:ext cx="50355" cy="50355"/>
          </a:xfrm>
          <a:prstGeom prst="ellipse">
            <a:avLst/>
          </a:prstGeom>
          <a:solidFill>
            <a:srgbClr val="FFFFFF">
              <a:alpha val="44000"/>
            </a:srgbClr>
          </a:solidFill>
          <a:ln/>
        </p:spPr>
        <p:txBody>
          <a:bodyPr/>
          <a:lstStyle/>
          <a:p>
            <a:endParaRPr/>
          </a:p>
        </p:txBody>
      </p:sp>
      <p:sp>
        <p:nvSpPr>
          <p:cNvPr id="7" name="Shape 5"/>
          <p:cNvSpPr/>
          <p:nvPr/>
        </p:nvSpPr>
        <p:spPr>
          <a:xfrm>
            <a:off x="1953122" y="4368207"/>
            <a:ext cx="45485" cy="45485"/>
          </a:xfrm>
          <a:prstGeom prst="ellipse">
            <a:avLst/>
          </a:prstGeom>
          <a:solidFill>
            <a:srgbClr val="FFFFFF">
              <a:alpha val="31000"/>
            </a:srgbClr>
          </a:solidFill>
          <a:ln/>
        </p:spPr>
        <p:txBody>
          <a:bodyPr/>
          <a:lstStyle/>
          <a:p>
            <a:endParaRPr/>
          </a:p>
        </p:txBody>
      </p:sp>
      <p:sp>
        <p:nvSpPr>
          <p:cNvPr id="8" name="Shape 6"/>
          <p:cNvSpPr/>
          <p:nvPr/>
        </p:nvSpPr>
        <p:spPr>
          <a:xfrm>
            <a:off x="8399240" y="4567853"/>
            <a:ext cx="44567" cy="44567"/>
          </a:xfrm>
          <a:prstGeom prst="ellipse">
            <a:avLst/>
          </a:prstGeom>
          <a:solidFill>
            <a:srgbClr val="FFFFFF">
              <a:alpha val="30000"/>
            </a:srgbClr>
          </a:solidFill>
          <a:ln/>
        </p:spPr>
        <p:txBody>
          <a:bodyPr/>
          <a:lstStyle/>
          <a:p>
            <a:endParaRPr/>
          </a:p>
        </p:txBody>
      </p:sp>
      <p:sp>
        <p:nvSpPr>
          <p:cNvPr id="9" name="Shape 7"/>
          <p:cNvSpPr/>
          <p:nvPr/>
        </p:nvSpPr>
        <p:spPr>
          <a:xfrm>
            <a:off x="667591" y="4270591"/>
            <a:ext cx="29839" cy="29839"/>
          </a:xfrm>
          <a:prstGeom prst="ellipse">
            <a:avLst/>
          </a:prstGeom>
          <a:solidFill>
            <a:srgbClr val="FFFFFF">
              <a:alpha val="42000"/>
            </a:srgbClr>
          </a:solidFill>
          <a:ln/>
        </p:spPr>
        <p:txBody>
          <a:bodyPr/>
          <a:lstStyle/>
          <a:p>
            <a:endParaRPr/>
          </a:p>
        </p:txBody>
      </p:sp>
      <p:sp>
        <p:nvSpPr>
          <p:cNvPr id="10" name="Shape 8"/>
          <p:cNvSpPr/>
          <p:nvPr/>
        </p:nvSpPr>
        <p:spPr>
          <a:xfrm>
            <a:off x="4721973" y="4194650"/>
            <a:ext cx="53137" cy="53137"/>
          </a:xfrm>
          <a:prstGeom prst="ellipse">
            <a:avLst/>
          </a:prstGeom>
          <a:solidFill>
            <a:srgbClr val="FFFFFF">
              <a:alpha val="33000"/>
            </a:srgbClr>
          </a:solidFill>
          <a:ln/>
        </p:spPr>
        <p:txBody>
          <a:bodyPr/>
          <a:lstStyle/>
          <a:p>
            <a:endParaRPr/>
          </a:p>
        </p:txBody>
      </p:sp>
      <p:sp>
        <p:nvSpPr>
          <p:cNvPr id="11" name="Shape 9"/>
          <p:cNvSpPr/>
          <p:nvPr/>
        </p:nvSpPr>
        <p:spPr>
          <a:xfrm>
            <a:off x="2411863" y="4543806"/>
            <a:ext cx="41783" cy="41783"/>
          </a:xfrm>
          <a:prstGeom prst="ellipse">
            <a:avLst/>
          </a:prstGeom>
          <a:solidFill>
            <a:srgbClr val="FFFFFF">
              <a:alpha val="80000"/>
            </a:srgbClr>
          </a:solidFill>
          <a:ln/>
        </p:spPr>
        <p:txBody>
          <a:bodyPr/>
          <a:lstStyle/>
          <a:p>
            <a:endParaRPr/>
          </a:p>
        </p:txBody>
      </p:sp>
      <p:sp>
        <p:nvSpPr>
          <p:cNvPr id="12" name="Shape 10"/>
          <p:cNvSpPr/>
          <p:nvPr/>
        </p:nvSpPr>
        <p:spPr>
          <a:xfrm>
            <a:off x="2641600" y="4323820"/>
            <a:ext cx="30247" cy="30247"/>
          </a:xfrm>
          <a:prstGeom prst="ellipse">
            <a:avLst/>
          </a:prstGeom>
          <a:solidFill>
            <a:srgbClr val="FFFFFF">
              <a:alpha val="37000"/>
            </a:srgbClr>
          </a:solidFill>
          <a:ln/>
        </p:spPr>
        <p:txBody>
          <a:bodyPr/>
          <a:lstStyle/>
          <a:p>
            <a:endParaRPr/>
          </a:p>
        </p:txBody>
      </p:sp>
      <p:sp>
        <p:nvSpPr>
          <p:cNvPr id="13" name="Shape 11"/>
          <p:cNvSpPr/>
          <p:nvPr/>
        </p:nvSpPr>
        <p:spPr>
          <a:xfrm>
            <a:off x="7526406" y="241204"/>
            <a:ext cx="48724" cy="48724"/>
          </a:xfrm>
          <a:prstGeom prst="ellipse">
            <a:avLst/>
          </a:prstGeom>
          <a:solidFill>
            <a:srgbClr val="FFFFFF">
              <a:alpha val="72000"/>
            </a:srgbClr>
          </a:solidFill>
          <a:ln/>
        </p:spPr>
        <p:txBody>
          <a:bodyPr/>
          <a:lstStyle/>
          <a:p>
            <a:endParaRPr/>
          </a:p>
        </p:txBody>
      </p:sp>
      <p:sp>
        <p:nvSpPr>
          <p:cNvPr id="14" name="Shape 12"/>
          <p:cNvSpPr/>
          <p:nvPr/>
        </p:nvSpPr>
        <p:spPr>
          <a:xfrm>
            <a:off x="4686371" y="4182728"/>
            <a:ext cx="72357" cy="72357"/>
          </a:xfrm>
          <a:prstGeom prst="ellipse">
            <a:avLst/>
          </a:prstGeom>
          <a:solidFill>
            <a:srgbClr val="FFFFFF">
              <a:alpha val="47000"/>
            </a:srgbClr>
          </a:solidFill>
          <a:ln/>
        </p:spPr>
        <p:txBody>
          <a:bodyPr/>
          <a:lstStyle/>
          <a:p>
            <a:endParaRPr/>
          </a:p>
        </p:txBody>
      </p:sp>
      <p:sp>
        <p:nvSpPr>
          <p:cNvPr id="15" name="Shape 13"/>
          <p:cNvSpPr/>
          <p:nvPr/>
        </p:nvSpPr>
        <p:spPr>
          <a:xfrm>
            <a:off x="6866873" y="272615"/>
            <a:ext cx="40313" cy="40313"/>
          </a:xfrm>
          <a:prstGeom prst="ellipse">
            <a:avLst/>
          </a:prstGeom>
          <a:solidFill>
            <a:srgbClr val="FFFFFF">
              <a:alpha val="30000"/>
            </a:srgbClr>
          </a:solidFill>
          <a:ln/>
        </p:spPr>
        <p:txBody>
          <a:bodyPr/>
          <a:lstStyle/>
          <a:p>
            <a:endParaRPr/>
          </a:p>
        </p:txBody>
      </p:sp>
      <p:sp>
        <p:nvSpPr>
          <p:cNvPr id="16" name="Shape 14"/>
          <p:cNvSpPr/>
          <p:nvPr/>
        </p:nvSpPr>
        <p:spPr>
          <a:xfrm>
            <a:off x="6816182" y="4377091"/>
            <a:ext cx="67950" cy="67950"/>
          </a:xfrm>
          <a:prstGeom prst="ellipse">
            <a:avLst/>
          </a:prstGeom>
          <a:solidFill>
            <a:srgbClr val="FFFFFF">
              <a:alpha val="32000"/>
            </a:srgbClr>
          </a:solidFill>
          <a:ln/>
        </p:spPr>
        <p:txBody>
          <a:bodyPr/>
          <a:lstStyle/>
          <a:p>
            <a:endParaRPr/>
          </a:p>
        </p:txBody>
      </p:sp>
      <p:sp>
        <p:nvSpPr>
          <p:cNvPr id="17" name="Shape 15"/>
          <p:cNvSpPr/>
          <p:nvPr/>
        </p:nvSpPr>
        <p:spPr>
          <a:xfrm>
            <a:off x="1070720" y="174151"/>
            <a:ext cx="33216" cy="33216"/>
          </a:xfrm>
          <a:prstGeom prst="ellipse">
            <a:avLst/>
          </a:prstGeom>
          <a:solidFill>
            <a:srgbClr val="FFFFFF">
              <a:alpha val="27000"/>
            </a:srgbClr>
          </a:solidFill>
          <a:ln/>
        </p:spPr>
        <p:txBody>
          <a:bodyPr/>
          <a:lstStyle/>
          <a:p>
            <a:endParaRPr/>
          </a:p>
        </p:txBody>
      </p:sp>
      <p:sp>
        <p:nvSpPr>
          <p:cNvPr id="18" name="Shape 16"/>
          <p:cNvSpPr/>
          <p:nvPr/>
        </p:nvSpPr>
        <p:spPr>
          <a:xfrm>
            <a:off x="6111096" y="4671775"/>
            <a:ext cx="36959" cy="36959"/>
          </a:xfrm>
          <a:prstGeom prst="ellipse">
            <a:avLst/>
          </a:prstGeom>
          <a:solidFill>
            <a:srgbClr val="FFFFFF">
              <a:alpha val="26000"/>
            </a:srgbClr>
          </a:solidFill>
          <a:ln/>
        </p:spPr>
        <p:txBody>
          <a:bodyPr/>
          <a:lstStyle/>
          <a:p>
            <a:endParaRPr/>
          </a:p>
        </p:txBody>
      </p:sp>
      <p:sp>
        <p:nvSpPr>
          <p:cNvPr id="19" name="Shape 17"/>
          <p:cNvSpPr/>
          <p:nvPr/>
        </p:nvSpPr>
        <p:spPr>
          <a:xfrm>
            <a:off x="1449913" y="4487147"/>
            <a:ext cx="28724" cy="28724"/>
          </a:xfrm>
          <a:prstGeom prst="ellipse">
            <a:avLst/>
          </a:prstGeom>
          <a:solidFill>
            <a:srgbClr val="FFFFFF">
              <a:alpha val="31000"/>
            </a:srgbClr>
          </a:solidFill>
          <a:ln/>
        </p:spPr>
        <p:txBody>
          <a:bodyPr/>
          <a:lstStyle/>
          <a:p>
            <a:endParaRPr/>
          </a:p>
        </p:txBody>
      </p:sp>
      <p:sp>
        <p:nvSpPr>
          <p:cNvPr id="20" name="Shape 18"/>
          <p:cNvSpPr/>
          <p:nvPr/>
        </p:nvSpPr>
        <p:spPr>
          <a:xfrm>
            <a:off x="7776433" y="4769287"/>
            <a:ext cx="65257" cy="65257"/>
          </a:xfrm>
          <a:prstGeom prst="ellipse">
            <a:avLst/>
          </a:prstGeom>
          <a:solidFill>
            <a:srgbClr val="FFFFFF">
              <a:alpha val="75000"/>
            </a:srgbClr>
          </a:solidFill>
          <a:ln/>
        </p:spPr>
        <p:txBody>
          <a:bodyPr/>
          <a:lstStyle/>
          <a:p>
            <a:endParaRPr/>
          </a:p>
        </p:txBody>
      </p:sp>
      <p:sp>
        <p:nvSpPr>
          <p:cNvPr id="21" name="Shape 19"/>
          <p:cNvSpPr/>
          <p:nvPr/>
        </p:nvSpPr>
        <p:spPr>
          <a:xfrm>
            <a:off x="3687411" y="4800579"/>
            <a:ext cx="64658" cy="64658"/>
          </a:xfrm>
          <a:prstGeom prst="ellipse">
            <a:avLst/>
          </a:prstGeom>
          <a:solidFill>
            <a:srgbClr val="FFFFFF">
              <a:alpha val="46000"/>
            </a:srgbClr>
          </a:solidFill>
          <a:ln/>
        </p:spPr>
        <p:txBody>
          <a:bodyPr/>
          <a:lstStyle/>
          <a:p>
            <a:endParaRPr/>
          </a:p>
        </p:txBody>
      </p:sp>
      <p:sp>
        <p:nvSpPr>
          <p:cNvPr id="22" name="Shape 20"/>
          <p:cNvSpPr/>
          <p:nvPr/>
        </p:nvSpPr>
        <p:spPr>
          <a:xfrm>
            <a:off x="6810089" y="746905"/>
            <a:ext cx="69943" cy="69943"/>
          </a:xfrm>
          <a:prstGeom prst="ellipse">
            <a:avLst/>
          </a:prstGeom>
          <a:solidFill>
            <a:srgbClr val="FFFFFF">
              <a:alpha val="53000"/>
            </a:srgbClr>
          </a:solidFill>
          <a:ln/>
        </p:spPr>
        <p:txBody>
          <a:bodyPr/>
          <a:lstStyle/>
          <a:p>
            <a:endParaRPr/>
          </a:p>
        </p:txBody>
      </p:sp>
      <p:sp>
        <p:nvSpPr>
          <p:cNvPr id="23" name="Shape 21"/>
          <p:cNvSpPr/>
          <p:nvPr/>
        </p:nvSpPr>
        <p:spPr>
          <a:xfrm>
            <a:off x="6057651" y="4307725"/>
            <a:ext cx="37205" cy="37205"/>
          </a:xfrm>
          <a:prstGeom prst="ellipse">
            <a:avLst/>
          </a:prstGeom>
          <a:solidFill>
            <a:srgbClr val="FFFFFF">
              <a:alpha val="50000"/>
            </a:srgbClr>
          </a:solidFill>
          <a:ln/>
        </p:spPr>
        <p:txBody>
          <a:bodyPr/>
          <a:lstStyle/>
          <a:p>
            <a:endParaRPr/>
          </a:p>
        </p:txBody>
      </p:sp>
      <p:sp>
        <p:nvSpPr>
          <p:cNvPr id="24" name="Shape 22"/>
          <p:cNvSpPr/>
          <p:nvPr/>
        </p:nvSpPr>
        <p:spPr>
          <a:xfrm>
            <a:off x="501662" y="18452"/>
            <a:ext cx="29764" cy="29764"/>
          </a:xfrm>
          <a:prstGeom prst="ellipse">
            <a:avLst/>
          </a:prstGeom>
          <a:solidFill>
            <a:srgbClr val="FFFFFF">
              <a:alpha val="73000"/>
            </a:srgbClr>
          </a:solidFill>
          <a:ln/>
        </p:spPr>
        <p:txBody>
          <a:bodyPr/>
          <a:lstStyle/>
          <a:p>
            <a:endParaRPr/>
          </a:p>
        </p:txBody>
      </p:sp>
      <p:sp>
        <p:nvSpPr>
          <p:cNvPr id="25" name="Shape 23"/>
          <p:cNvSpPr/>
          <p:nvPr/>
        </p:nvSpPr>
        <p:spPr>
          <a:xfrm>
            <a:off x="1973523" y="398628"/>
            <a:ext cx="36257" cy="36257"/>
          </a:xfrm>
          <a:prstGeom prst="ellipse">
            <a:avLst/>
          </a:prstGeom>
          <a:solidFill>
            <a:srgbClr val="FFFFFF">
              <a:alpha val="51000"/>
            </a:srgbClr>
          </a:solidFill>
          <a:ln/>
        </p:spPr>
        <p:txBody>
          <a:bodyPr/>
          <a:lstStyle/>
          <a:p>
            <a:endParaRPr/>
          </a:p>
        </p:txBody>
      </p:sp>
      <p:sp>
        <p:nvSpPr>
          <p:cNvPr id="26" name="Shape 24"/>
          <p:cNvSpPr/>
          <p:nvPr/>
        </p:nvSpPr>
        <p:spPr>
          <a:xfrm>
            <a:off x="7906988" y="4637558"/>
            <a:ext cx="53942" cy="53942"/>
          </a:xfrm>
          <a:prstGeom prst="ellipse">
            <a:avLst/>
          </a:prstGeom>
          <a:solidFill>
            <a:srgbClr val="FFFFFF">
              <a:alpha val="29000"/>
            </a:srgbClr>
          </a:solidFill>
          <a:ln/>
        </p:spPr>
        <p:txBody>
          <a:bodyPr/>
          <a:lstStyle/>
          <a:p>
            <a:endParaRPr/>
          </a:p>
        </p:txBody>
      </p:sp>
      <p:sp>
        <p:nvSpPr>
          <p:cNvPr id="27" name="Shape 25"/>
          <p:cNvSpPr/>
          <p:nvPr/>
        </p:nvSpPr>
        <p:spPr>
          <a:xfrm>
            <a:off x="1611780" y="447923"/>
            <a:ext cx="50605" cy="50605"/>
          </a:xfrm>
          <a:prstGeom prst="ellipse">
            <a:avLst/>
          </a:prstGeom>
          <a:solidFill>
            <a:srgbClr val="FFFFFF">
              <a:alpha val="56000"/>
            </a:srgbClr>
          </a:solidFill>
          <a:ln/>
        </p:spPr>
        <p:txBody>
          <a:bodyPr/>
          <a:lstStyle/>
          <a:p>
            <a:endParaRPr/>
          </a:p>
        </p:txBody>
      </p:sp>
      <p:sp>
        <p:nvSpPr>
          <p:cNvPr id="28" name="Shape 26"/>
          <p:cNvSpPr/>
          <p:nvPr/>
        </p:nvSpPr>
        <p:spPr>
          <a:xfrm>
            <a:off x="8359207" y="4253222"/>
            <a:ext cx="41160" cy="41160"/>
          </a:xfrm>
          <a:prstGeom prst="ellipse">
            <a:avLst/>
          </a:prstGeom>
          <a:solidFill>
            <a:srgbClr val="FFFFFF">
              <a:alpha val="62000"/>
            </a:srgbClr>
          </a:solidFill>
          <a:ln/>
        </p:spPr>
        <p:txBody>
          <a:bodyPr/>
          <a:lstStyle/>
          <a:p>
            <a:endParaRPr/>
          </a:p>
        </p:txBody>
      </p:sp>
      <p:sp>
        <p:nvSpPr>
          <p:cNvPr id="29" name="Shape 27"/>
          <p:cNvSpPr/>
          <p:nvPr/>
        </p:nvSpPr>
        <p:spPr>
          <a:xfrm>
            <a:off x="2167321" y="111592"/>
            <a:ext cx="35574" cy="35574"/>
          </a:xfrm>
          <a:prstGeom prst="ellipse">
            <a:avLst/>
          </a:prstGeom>
          <a:solidFill>
            <a:srgbClr val="FFFFFF">
              <a:alpha val="73000"/>
            </a:srgbClr>
          </a:solidFill>
          <a:ln/>
        </p:spPr>
        <p:txBody>
          <a:bodyPr/>
          <a:lstStyle/>
          <a:p>
            <a:endParaRPr/>
          </a:p>
        </p:txBody>
      </p:sp>
      <p:sp>
        <p:nvSpPr>
          <p:cNvPr id="30" name="Shape 28"/>
          <p:cNvSpPr/>
          <p:nvPr/>
        </p:nvSpPr>
        <p:spPr>
          <a:xfrm>
            <a:off x="1998826" y="4215583"/>
            <a:ext cx="46317" cy="46317"/>
          </a:xfrm>
          <a:prstGeom prst="ellipse">
            <a:avLst/>
          </a:prstGeom>
          <a:solidFill>
            <a:srgbClr val="FFFFFF">
              <a:alpha val="28000"/>
            </a:srgbClr>
          </a:solidFill>
          <a:ln/>
        </p:spPr>
        <p:txBody>
          <a:bodyPr/>
          <a:lstStyle/>
          <a:p>
            <a:endParaRPr/>
          </a:p>
        </p:txBody>
      </p:sp>
      <p:sp>
        <p:nvSpPr>
          <p:cNvPr id="31" name="Shape 29"/>
          <p:cNvSpPr/>
          <p:nvPr/>
        </p:nvSpPr>
        <p:spPr>
          <a:xfrm>
            <a:off x="3799866" y="4143799"/>
            <a:ext cx="46985" cy="46985"/>
          </a:xfrm>
          <a:prstGeom prst="ellipse">
            <a:avLst/>
          </a:prstGeom>
          <a:solidFill>
            <a:srgbClr val="FFFFFF">
              <a:alpha val="55000"/>
            </a:srgbClr>
          </a:solidFill>
          <a:ln/>
        </p:spPr>
        <p:txBody>
          <a:bodyPr/>
          <a:lstStyle/>
          <a:p>
            <a:endParaRPr/>
          </a:p>
        </p:txBody>
      </p:sp>
      <p:sp>
        <p:nvSpPr>
          <p:cNvPr id="32" name="Shape 30"/>
          <p:cNvSpPr/>
          <p:nvPr/>
        </p:nvSpPr>
        <p:spPr>
          <a:xfrm>
            <a:off x="2076581" y="578539"/>
            <a:ext cx="43425" cy="43425"/>
          </a:xfrm>
          <a:prstGeom prst="ellipse">
            <a:avLst/>
          </a:prstGeom>
          <a:solidFill>
            <a:srgbClr val="FFFFFF">
              <a:alpha val="35000"/>
            </a:srgbClr>
          </a:solidFill>
          <a:ln/>
        </p:spPr>
        <p:txBody>
          <a:bodyPr/>
          <a:lstStyle/>
          <a:p>
            <a:endParaRPr/>
          </a:p>
        </p:txBody>
      </p:sp>
      <p:sp>
        <p:nvSpPr>
          <p:cNvPr id="33" name="Shape 31"/>
          <p:cNvSpPr/>
          <p:nvPr/>
        </p:nvSpPr>
        <p:spPr>
          <a:xfrm>
            <a:off x="2103674" y="56777"/>
            <a:ext cx="47635" cy="47635"/>
          </a:xfrm>
          <a:prstGeom prst="ellipse">
            <a:avLst/>
          </a:prstGeom>
          <a:solidFill>
            <a:srgbClr val="FFFFFF">
              <a:alpha val="75000"/>
            </a:srgbClr>
          </a:solidFill>
          <a:ln/>
        </p:spPr>
        <p:txBody>
          <a:bodyPr/>
          <a:lstStyle/>
          <a:p>
            <a:endParaRPr/>
          </a:p>
        </p:txBody>
      </p:sp>
      <p:sp>
        <p:nvSpPr>
          <p:cNvPr id="34" name="Shape 32"/>
          <p:cNvSpPr/>
          <p:nvPr/>
        </p:nvSpPr>
        <p:spPr>
          <a:xfrm>
            <a:off x="788969" y="4821834"/>
            <a:ext cx="32467" cy="32467"/>
          </a:xfrm>
          <a:prstGeom prst="ellipse">
            <a:avLst/>
          </a:prstGeom>
          <a:solidFill>
            <a:srgbClr val="FFFFFF">
              <a:alpha val="51000"/>
            </a:srgbClr>
          </a:solidFill>
          <a:ln/>
        </p:spPr>
        <p:txBody>
          <a:bodyPr/>
          <a:lstStyle/>
          <a:p>
            <a:endParaRPr/>
          </a:p>
        </p:txBody>
      </p:sp>
      <p:sp>
        <p:nvSpPr>
          <p:cNvPr id="35" name="Shape 33"/>
          <p:cNvSpPr/>
          <p:nvPr/>
        </p:nvSpPr>
        <p:spPr>
          <a:xfrm>
            <a:off x="5870633" y="480670"/>
            <a:ext cx="40468" cy="40468"/>
          </a:xfrm>
          <a:prstGeom prst="ellipse">
            <a:avLst/>
          </a:prstGeom>
          <a:solidFill>
            <a:srgbClr val="FFFFFF">
              <a:alpha val="48000"/>
            </a:srgbClr>
          </a:solidFill>
          <a:ln/>
        </p:spPr>
        <p:txBody>
          <a:bodyPr/>
          <a:lstStyle/>
          <a:p>
            <a:endParaRPr/>
          </a:p>
        </p:txBody>
      </p:sp>
      <p:sp>
        <p:nvSpPr>
          <p:cNvPr id="36" name="Shape 34"/>
          <p:cNvSpPr/>
          <p:nvPr/>
        </p:nvSpPr>
        <p:spPr>
          <a:xfrm>
            <a:off x="6230637" y="4114577"/>
            <a:ext cx="40718" cy="40718"/>
          </a:xfrm>
          <a:prstGeom prst="ellipse">
            <a:avLst/>
          </a:prstGeom>
          <a:solidFill>
            <a:srgbClr val="FFFFFF">
              <a:alpha val="70000"/>
            </a:srgbClr>
          </a:solidFill>
          <a:ln/>
        </p:spPr>
        <p:txBody>
          <a:bodyPr/>
          <a:lstStyle/>
          <a:p>
            <a:endParaRPr/>
          </a:p>
        </p:txBody>
      </p:sp>
      <p:sp>
        <p:nvSpPr>
          <p:cNvPr id="37" name="Shape 35"/>
          <p:cNvSpPr/>
          <p:nvPr/>
        </p:nvSpPr>
        <p:spPr>
          <a:xfrm>
            <a:off x="5963951" y="4799633"/>
            <a:ext cx="39834" cy="39834"/>
          </a:xfrm>
          <a:prstGeom prst="ellipse">
            <a:avLst/>
          </a:prstGeom>
          <a:solidFill>
            <a:srgbClr val="FFFFFF">
              <a:alpha val="22000"/>
            </a:srgbClr>
          </a:solidFill>
          <a:ln/>
        </p:spPr>
        <p:txBody>
          <a:bodyPr/>
          <a:lstStyle/>
          <a:p>
            <a:endParaRPr/>
          </a:p>
        </p:txBody>
      </p:sp>
      <p:sp>
        <p:nvSpPr>
          <p:cNvPr id="38" name="Shape 36"/>
          <p:cNvSpPr/>
          <p:nvPr/>
        </p:nvSpPr>
        <p:spPr>
          <a:xfrm>
            <a:off x="2620774" y="757641"/>
            <a:ext cx="32475" cy="32475"/>
          </a:xfrm>
          <a:prstGeom prst="ellipse">
            <a:avLst/>
          </a:prstGeom>
          <a:solidFill>
            <a:srgbClr val="FFFFFF">
              <a:alpha val="39000"/>
            </a:srgbClr>
          </a:solidFill>
          <a:ln/>
        </p:spPr>
        <p:txBody>
          <a:bodyPr/>
          <a:lstStyle/>
          <a:p>
            <a:endParaRPr/>
          </a:p>
        </p:txBody>
      </p:sp>
      <p:sp>
        <p:nvSpPr>
          <p:cNvPr id="39" name="Shape 37"/>
          <p:cNvSpPr/>
          <p:nvPr/>
        </p:nvSpPr>
        <p:spPr>
          <a:xfrm>
            <a:off x="7728664" y="4655507"/>
            <a:ext cx="44958" cy="44958"/>
          </a:xfrm>
          <a:prstGeom prst="ellipse">
            <a:avLst/>
          </a:prstGeom>
          <a:solidFill>
            <a:srgbClr val="FFFFFF">
              <a:alpha val="43000"/>
            </a:srgbClr>
          </a:solidFill>
          <a:ln/>
        </p:spPr>
        <p:txBody>
          <a:bodyPr/>
          <a:lstStyle/>
          <a:p>
            <a:endParaRPr/>
          </a:p>
        </p:txBody>
      </p:sp>
      <p:sp>
        <p:nvSpPr>
          <p:cNvPr id="40" name="Shape 38"/>
          <p:cNvSpPr/>
          <p:nvPr/>
        </p:nvSpPr>
        <p:spPr>
          <a:xfrm>
            <a:off x="2470942" y="4771520"/>
            <a:ext cx="30355" cy="30355"/>
          </a:xfrm>
          <a:prstGeom prst="ellipse">
            <a:avLst/>
          </a:prstGeom>
          <a:solidFill>
            <a:srgbClr val="FFFFFF">
              <a:alpha val="51000"/>
            </a:srgbClr>
          </a:solidFill>
          <a:ln/>
        </p:spPr>
        <p:txBody>
          <a:bodyPr/>
          <a:lstStyle/>
          <a:p>
            <a:endParaRPr/>
          </a:p>
        </p:txBody>
      </p:sp>
      <p:sp>
        <p:nvSpPr>
          <p:cNvPr id="41" name="Shape 39"/>
          <p:cNvSpPr/>
          <p:nvPr/>
        </p:nvSpPr>
        <p:spPr>
          <a:xfrm>
            <a:off x="1910419" y="4482037"/>
            <a:ext cx="56317" cy="56317"/>
          </a:xfrm>
          <a:prstGeom prst="ellipse">
            <a:avLst/>
          </a:prstGeom>
          <a:solidFill>
            <a:srgbClr val="FFFFFF">
              <a:alpha val="40000"/>
            </a:srgbClr>
          </a:solidFill>
          <a:ln/>
        </p:spPr>
        <p:txBody>
          <a:bodyPr/>
          <a:lstStyle/>
          <a:p>
            <a:endParaRPr/>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3800" dirty="0">
                <a:solidFill>
                  <a:srgbClr val="FFFFFF"/>
                </a:solidFill>
                <a:latin typeface="Arial Rounded MT Bold" pitchFamily="34" charset="0"/>
                <a:ea typeface="Arial Rounded MT Bold" pitchFamily="34" charset="-122"/>
                <a:cs typeface="Arial Rounded MT Bold" pitchFamily="34" charset="-120"/>
              </a:rPr>
              <a:t>the Itsy Bitsy Spider  🕷️</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Sing the long A — rain, again!</a:t>
            </a:r>
            <a:endParaRPr lang="en-US" sz="2000" dirty="0"/>
          </a:p>
        </p:txBody>
      </p:sp>
      <p:sp>
        <p:nvSpPr>
          <p:cNvPr id="45" name="Shape 43"/>
          <p:cNvSpPr/>
          <p:nvPr/>
        </p:nvSpPr>
        <p:spPr>
          <a:xfrm>
            <a:off x="3200400" y="3200400"/>
            <a:ext cx="274320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a:p>
        </p:txBody>
      </p:sp>
      <p:sp>
        <p:nvSpPr>
          <p:cNvPr id="46" name="Text 44"/>
          <p:cNvSpPr/>
          <p:nvPr/>
        </p:nvSpPr>
        <p:spPr>
          <a:xfrm>
            <a:off x="3200400" y="3200400"/>
            <a:ext cx="2743200" cy="685800"/>
          </a:xfrm>
          <a:prstGeom prst="rect">
            <a:avLst/>
          </a:prstGeom>
          <a:noFill/>
          <a:ln/>
        </p:spPr>
        <p:txBody>
          <a:bodyPr wrap="non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SOUND-ALIKES</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2">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4698321" y="4790167"/>
            <a:ext cx="43268" cy="43268"/>
          </a:xfrm>
          <a:prstGeom prst="ellipse">
            <a:avLst/>
          </a:prstGeom>
          <a:solidFill>
            <a:srgbClr val="FFFFFF">
              <a:alpha val="72000"/>
            </a:srgbClr>
          </a:solidFill>
          <a:ln/>
        </p:spPr>
        <p:txBody>
          <a:bodyPr/>
          <a:lstStyle/>
          <a:p>
            <a:endParaRPr lang="en-US"/>
          </a:p>
        </p:txBody>
      </p:sp>
      <p:sp>
        <p:nvSpPr>
          <p:cNvPr id="3" name="Shape 1"/>
          <p:cNvSpPr/>
          <p:nvPr/>
        </p:nvSpPr>
        <p:spPr>
          <a:xfrm>
            <a:off x="7902878" y="4654090"/>
            <a:ext cx="34449" cy="34449"/>
          </a:xfrm>
          <a:prstGeom prst="ellipse">
            <a:avLst/>
          </a:prstGeom>
          <a:solidFill>
            <a:srgbClr val="FFFFFF">
              <a:alpha val="50000"/>
            </a:srgbClr>
          </a:solidFill>
          <a:ln/>
        </p:spPr>
        <p:txBody>
          <a:bodyPr/>
          <a:lstStyle/>
          <a:p>
            <a:endParaRPr lang="en-US"/>
          </a:p>
        </p:txBody>
      </p:sp>
      <p:sp>
        <p:nvSpPr>
          <p:cNvPr id="4" name="Shape 2"/>
          <p:cNvSpPr/>
          <p:nvPr/>
        </p:nvSpPr>
        <p:spPr>
          <a:xfrm>
            <a:off x="5137972" y="4167748"/>
            <a:ext cx="54351" cy="54351"/>
          </a:xfrm>
          <a:prstGeom prst="ellipse">
            <a:avLst/>
          </a:prstGeom>
          <a:solidFill>
            <a:srgbClr val="FFFFFF">
              <a:alpha val="36000"/>
            </a:srgbClr>
          </a:solidFill>
          <a:ln/>
        </p:spPr>
        <p:txBody>
          <a:bodyPr/>
          <a:lstStyle/>
          <a:p>
            <a:endParaRPr lang="en-US"/>
          </a:p>
        </p:txBody>
      </p:sp>
      <p:sp>
        <p:nvSpPr>
          <p:cNvPr id="5" name="Shape 3"/>
          <p:cNvSpPr/>
          <p:nvPr/>
        </p:nvSpPr>
        <p:spPr>
          <a:xfrm>
            <a:off x="5135679" y="421057"/>
            <a:ext cx="35831" cy="35831"/>
          </a:xfrm>
          <a:prstGeom prst="ellipse">
            <a:avLst/>
          </a:prstGeom>
          <a:solidFill>
            <a:srgbClr val="FFFFFF">
              <a:alpha val="75000"/>
            </a:srgbClr>
          </a:solidFill>
          <a:ln/>
        </p:spPr>
        <p:txBody>
          <a:bodyPr/>
          <a:lstStyle/>
          <a:p>
            <a:endParaRPr lang="en-US"/>
          </a:p>
        </p:txBody>
      </p:sp>
      <p:sp>
        <p:nvSpPr>
          <p:cNvPr id="6" name="Shape 4"/>
          <p:cNvSpPr/>
          <p:nvPr/>
        </p:nvSpPr>
        <p:spPr>
          <a:xfrm>
            <a:off x="5724197" y="395157"/>
            <a:ext cx="32810" cy="32810"/>
          </a:xfrm>
          <a:prstGeom prst="ellipse">
            <a:avLst/>
          </a:prstGeom>
          <a:solidFill>
            <a:srgbClr val="FFFFFF">
              <a:alpha val="41000"/>
            </a:srgbClr>
          </a:solidFill>
          <a:ln/>
        </p:spPr>
        <p:txBody>
          <a:bodyPr/>
          <a:lstStyle/>
          <a:p>
            <a:endParaRPr lang="en-US"/>
          </a:p>
        </p:txBody>
      </p:sp>
      <p:sp>
        <p:nvSpPr>
          <p:cNvPr id="7" name="Shape 5"/>
          <p:cNvSpPr/>
          <p:nvPr/>
        </p:nvSpPr>
        <p:spPr>
          <a:xfrm>
            <a:off x="6317001" y="449241"/>
            <a:ext cx="64433" cy="64433"/>
          </a:xfrm>
          <a:prstGeom prst="ellipse">
            <a:avLst/>
          </a:prstGeom>
          <a:solidFill>
            <a:srgbClr val="FFFFFF">
              <a:alpha val="51000"/>
            </a:srgbClr>
          </a:solidFill>
          <a:ln/>
        </p:spPr>
        <p:txBody>
          <a:bodyPr/>
          <a:lstStyle/>
          <a:p>
            <a:endParaRPr lang="en-US"/>
          </a:p>
        </p:txBody>
      </p:sp>
      <p:sp>
        <p:nvSpPr>
          <p:cNvPr id="8" name="Shape 6"/>
          <p:cNvSpPr/>
          <p:nvPr/>
        </p:nvSpPr>
        <p:spPr>
          <a:xfrm>
            <a:off x="685944" y="4639395"/>
            <a:ext cx="72763" cy="72763"/>
          </a:xfrm>
          <a:prstGeom prst="ellipse">
            <a:avLst/>
          </a:prstGeom>
          <a:solidFill>
            <a:srgbClr val="FFFFFF">
              <a:alpha val="65000"/>
            </a:srgbClr>
          </a:solidFill>
          <a:ln/>
        </p:spPr>
        <p:txBody>
          <a:bodyPr/>
          <a:lstStyle/>
          <a:p>
            <a:endParaRPr lang="en-US"/>
          </a:p>
        </p:txBody>
      </p:sp>
      <p:sp>
        <p:nvSpPr>
          <p:cNvPr id="9" name="Shape 7"/>
          <p:cNvSpPr/>
          <p:nvPr/>
        </p:nvSpPr>
        <p:spPr>
          <a:xfrm>
            <a:off x="717762" y="472462"/>
            <a:ext cx="45495" cy="45495"/>
          </a:xfrm>
          <a:prstGeom prst="ellipse">
            <a:avLst/>
          </a:prstGeom>
          <a:solidFill>
            <a:srgbClr val="FFFFFF">
              <a:alpha val="74000"/>
            </a:srgbClr>
          </a:solidFill>
          <a:ln/>
        </p:spPr>
        <p:txBody>
          <a:bodyPr/>
          <a:lstStyle/>
          <a:p>
            <a:endParaRPr lang="en-US"/>
          </a:p>
        </p:txBody>
      </p:sp>
      <p:sp>
        <p:nvSpPr>
          <p:cNvPr id="10" name="Shape 8"/>
          <p:cNvSpPr/>
          <p:nvPr/>
        </p:nvSpPr>
        <p:spPr>
          <a:xfrm>
            <a:off x="6124080" y="4314766"/>
            <a:ext cx="67698" cy="67698"/>
          </a:xfrm>
          <a:prstGeom prst="ellipse">
            <a:avLst/>
          </a:prstGeom>
          <a:solidFill>
            <a:srgbClr val="FFFFFF">
              <a:alpha val="57000"/>
            </a:srgbClr>
          </a:solidFill>
          <a:ln/>
        </p:spPr>
        <p:txBody>
          <a:bodyPr/>
          <a:lstStyle/>
          <a:p>
            <a:endParaRPr lang="en-US"/>
          </a:p>
        </p:txBody>
      </p:sp>
      <p:sp>
        <p:nvSpPr>
          <p:cNvPr id="11" name="Shape 9"/>
          <p:cNvSpPr/>
          <p:nvPr/>
        </p:nvSpPr>
        <p:spPr>
          <a:xfrm>
            <a:off x="719213" y="129490"/>
            <a:ext cx="64361" cy="64361"/>
          </a:xfrm>
          <a:prstGeom prst="ellipse">
            <a:avLst/>
          </a:prstGeom>
          <a:solidFill>
            <a:srgbClr val="FFFFFF">
              <a:alpha val="48000"/>
            </a:srgbClr>
          </a:solidFill>
          <a:ln/>
        </p:spPr>
        <p:txBody>
          <a:bodyPr/>
          <a:lstStyle/>
          <a:p>
            <a:endParaRPr lang="en-US"/>
          </a:p>
        </p:txBody>
      </p:sp>
      <p:sp>
        <p:nvSpPr>
          <p:cNvPr id="12" name="Shape 10"/>
          <p:cNvSpPr/>
          <p:nvPr/>
        </p:nvSpPr>
        <p:spPr>
          <a:xfrm>
            <a:off x="3146313" y="310044"/>
            <a:ext cx="61239" cy="61239"/>
          </a:xfrm>
          <a:prstGeom prst="ellipse">
            <a:avLst/>
          </a:prstGeom>
          <a:solidFill>
            <a:srgbClr val="FFFFFF">
              <a:alpha val="68000"/>
            </a:srgbClr>
          </a:solidFill>
          <a:ln/>
        </p:spPr>
        <p:txBody>
          <a:bodyPr/>
          <a:lstStyle/>
          <a:p>
            <a:endParaRPr lang="en-US"/>
          </a:p>
        </p:txBody>
      </p:sp>
      <p:sp>
        <p:nvSpPr>
          <p:cNvPr id="13" name="Shape 11"/>
          <p:cNvSpPr/>
          <p:nvPr/>
        </p:nvSpPr>
        <p:spPr>
          <a:xfrm>
            <a:off x="5664619" y="184989"/>
            <a:ext cx="45345" cy="45345"/>
          </a:xfrm>
          <a:prstGeom prst="ellipse">
            <a:avLst/>
          </a:prstGeom>
          <a:solidFill>
            <a:srgbClr val="FFFFFF">
              <a:alpha val="79000"/>
            </a:srgbClr>
          </a:solidFill>
          <a:ln/>
        </p:spPr>
        <p:txBody>
          <a:bodyPr/>
          <a:lstStyle/>
          <a:p>
            <a:endParaRPr lang="en-US"/>
          </a:p>
        </p:txBody>
      </p:sp>
      <p:sp>
        <p:nvSpPr>
          <p:cNvPr id="14" name="Shape 12"/>
          <p:cNvSpPr/>
          <p:nvPr/>
        </p:nvSpPr>
        <p:spPr>
          <a:xfrm>
            <a:off x="6641894" y="4411182"/>
            <a:ext cx="46771" cy="46771"/>
          </a:xfrm>
          <a:prstGeom prst="ellipse">
            <a:avLst/>
          </a:prstGeom>
          <a:solidFill>
            <a:srgbClr val="FFFFFF">
              <a:alpha val="28000"/>
            </a:srgbClr>
          </a:solidFill>
          <a:ln/>
        </p:spPr>
        <p:txBody>
          <a:bodyPr/>
          <a:lstStyle/>
          <a:p>
            <a:endParaRPr lang="en-US"/>
          </a:p>
        </p:txBody>
      </p:sp>
      <p:sp>
        <p:nvSpPr>
          <p:cNvPr id="15" name="Shape 13"/>
          <p:cNvSpPr/>
          <p:nvPr/>
        </p:nvSpPr>
        <p:spPr>
          <a:xfrm>
            <a:off x="1888767" y="4170470"/>
            <a:ext cx="59433" cy="59433"/>
          </a:xfrm>
          <a:prstGeom prst="ellipse">
            <a:avLst/>
          </a:prstGeom>
          <a:solidFill>
            <a:srgbClr val="FFFFFF">
              <a:alpha val="68000"/>
            </a:srgbClr>
          </a:solidFill>
          <a:ln/>
        </p:spPr>
        <p:txBody>
          <a:bodyPr/>
          <a:lstStyle/>
          <a:p>
            <a:endParaRPr lang="en-US"/>
          </a:p>
        </p:txBody>
      </p:sp>
      <p:sp>
        <p:nvSpPr>
          <p:cNvPr id="16" name="Shape 14"/>
          <p:cNvSpPr/>
          <p:nvPr/>
        </p:nvSpPr>
        <p:spPr>
          <a:xfrm>
            <a:off x="6253656" y="4767245"/>
            <a:ext cx="62642" cy="62642"/>
          </a:xfrm>
          <a:prstGeom prst="ellipse">
            <a:avLst/>
          </a:prstGeom>
          <a:solidFill>
            <a:srgbClr val="FFFFFF">
              <a:alpha val="43000"/>
            </a:srgbClr>
          </a:solidFill>
          <a:ln/>
        </p:spPr>
        <p:txBody>
          <a:bodyPr/>
          <a:lstStyle/>
          <a:p>
            <a:endParaRPr lang="en-US"/>
          </a:p>
        </p:txBody>
      </p:sp>
      <p:sp>
        <p:nvSpPr>
          <p:cNvPr id="17" name="Shape 15"/>
          <p:cNvSpPr/>
          <p:nvPr/>
        </p:nvSpPr>
        <p:spPr>
          <a:xfrm>
            <a:off x="1871307" y="4318445"/>
            <a:ext cx="40317" cy="40317"/>
          </a:xfrm>
          <a:prstGeom prst="ellipse">
            <a:avLst/>
          </a:prstGeom>
          <a:solidFill>
            <a:srgbClr val="FFFFFF">
              <a:alpha val="38000"/>
            </a:srgbClr>
          </a:solidFill>
          <a:ln/>
        </p:spPr>
        <p:txBody>
          <a:bodyPr/>
          <a:lstStyle/>
          <a:p>
            <a:endParaRPr lang="en-US"/>
          </a:p>
        </p:txBody>
      </p:sp>
      <p:sp>
        <p:nvSpPr>
          <p:cNvPr id="18" name="Shape 16"/>
          <p:cNvSpPr/>
          <p:nvPr/>
        </p:nvSpPr>
        <p:spPr>
          <a:xfrm>
            <a:off x="7094297" y="539736"/>
            <a:ext cx="49816" cy="49816"/>
          </a:xfrm>
          <a:prstGeom prst="ellipse">
            <a:avLst/>
          </a:prstGeom>
          <a:solidFill>
            <a:srgbClr val="FFFFFF">
              <a:alpha val="79000"/>
            </a:srgbClr>
          </a:solidFill>
          <a:ln/>
        </p:spPr>
        <p:txBody>
          <a:bodyPr/>
          <a:lstStyle/>
          <a:p>
            <a:endParaRPr lang="en-US"/>
          </a:p>
        </p:txBody>
      </p:sp>
      <p:sp>
        <p:nvSpPr>
          <p:cNvPr id="19" name="Shape 17"/>
          <p:cNvSpPr/>
          <p:nvPr/>
        </p:nvSpPr>
        <p:spPr>
          <a:xfrm>
            <a:off x="1552962" y="133134"/>
            <a:ext cx="38896" cy="38896"/>
          </a:xfrm>
          <a:prstGeom prst="ellipse">
            <a:avLst/>
          </a:prstGeom>
          <a:solidFill>
            <a:srgbClr val="FFFFFF">
              <a:alpha val="25000"/>
            </a:srgbClr>
          </a:solidFill>
          <a:ln/>
        </p:spPr>
        <p:txBody>
          <a:bodyPr/>
          <a:lstStyle/>
          <a:p>
            <a:endParaRPr lang="en-US"/>
          </a:p>
        </p:txBody>
      </p:sp>
      <p:sp>
        <p:nvSpPr>
          <p:cNvPr id="20" name="Shape 18"/>
          <p:cNvSpPr/>
          <p:nvPr/>
        </p:nvSpPr>
        <p:spPr>
          <a:xfrm>
            <a:off x="5807081" y="4561214"/>
            <a:ext cx="49150" cy="49150"/>
          </a:xfrm>
          <a:prstGeom prst="ellipse">
            <a:avLst/>
          </a:prstGeom>
          <a:solidFill>
            <a:srgbClr val="FFFFFF">
              <a:alpha val="72000"/>
            </a:srgbClr>
          </a:solidFill>
          <a:ln/>
        </p:spPr>
        <p:txBody>
          <a:bodyPr/>
          <a:lstStyle/>
          <a:p>
            <a:endParaRPr lang="en-US"/>
          </a:p>
        </p:txBody>
      </p:sp>
      <p:sp>
        <p:nvSpPr>
          <p:cNvPr id="21" name="Shape 19"/>
          <p:cNvSpPr/>
          <p:nvPr/>
        </p:nvSpPr>
        <p:spPr>
          <a:xfrm>
            <a:off x="3537563" y="91445"/>
            <a:ext cx="50736" cy="50736"/>
          </a:xfrm>
          <a:prstGeom prst="ellipse">
            <a:avLst/>
          </a:prstGeom>
          <a:solidFill>
            <a:srgbClr val="FFFFFF">
              <a:alpha val="31000"/>
            </a:srgbClr>
          </a:solidFill>
          <a:ln/>
        </p:spPr>
        <p:txBody>
          <a:bodyPr/>
          <a:lstStyle/>
          <a:p>
            <a:endParaRPr lang="en-US"/>
          </a:p>
        </p:txBody>
      </p:sp>
      <p:sp>
        <p:nvSpPr>
          <p:cNvPr id="22" name="Shape 20"/>
          <p:cNvSpPr/>
          <p:nvPr/>
        </p:nvSpPr>
        <p:spPr>
          <a:xfrm>
            <a:off x="7752546" y="4804184"/>
            <a:ext cx="40385" cy="40385"/>
          </a:xfrm>
          <a:prstGeom prst="ellipse">
            <a:avLst/>
          </a:prstGeom>
          <a:solidFill>
            <a:srgbClr val="FFFFFF">
              <a:alpha val="65000"/>
            </a:srgbClr>
          </a:solidFill>
          <a:ln/>
        </p:spPr>
        <p:txBody>
          <a:bodyPr/>
          <a:lstStyle/>
          <a:p>
            <a:endParaRPr lang="en-US"/>
          </a:p>
        </p:txBody>
      </p:sp>
      <p:sp>
        <p:nvSpPr>
          <p:cNvPr id="23" name="Shape 21"/>
          <p:cNvSpPr/>
          <p:nvPr/>
        </p:nvSpPr>
        <p:spPr>
          <a:xfrm>
            <a:off x="6461975" y="656752"/>
            <a:ext cx="68014" cy="68014"/>
          </a:xfrm>
          <a:prstGeom prst="ellipse">
            <a:avLst/>
          </a:prstGeom>
          <a:solidFill>
            <a:srgbClr val="FFFFFF">
              <a:alpha val="39000"/>
            </a:srgbClr>
          </a:solidFill>
          <a:ln/>
        </p:spPr>
        <p:txBody>
          <a:bodyPr/>
          <a:lstStyle/>
          <a:p>
            <a:endParaRPr lang="en-US"/>
          </a:p>
        </p:txBody>
      </p:sp>
      <p:sp>
        <p:nvSpPr>
          <p:cNvPr id="24" name="Shape 22"/>
          <p:cNvSpPr/>
          <p:nvPr/>
        </p:nvSpPr>
        <p:spPr>
          <a:xfrm>
            <a:off x="1688916" y="139329"/>
            <a:ext cx="54496" cy="54496"/>
          </a:xfrm>
          <a:prstGeom prst="ellipse">
            <a:avLst/>
          </a:prstGeom>
          <a:solidFill>
            <a:srgbClr val="FFFFFF">
              <a:alpha val="67000"/>
            </a:srgbClr>
          </a:solidFill>
          <a:ln/>
        </p:spPr>
        <p:txBody>
          <a:bodyPr/>
          <a:lstStyle/>
          <a:p>
            <a:endParaRPr lang="en-US"/>
          </a:p>
        </p:txBody>
      </p:sp>
      <p:sp>
        <p:nvSpPr>
          <p:cNvPr id="25" name="Shape 23"/>
          <p:cNvSpPr/>
          <p:nvPr/>
        </p:nvSpPr>
        <p:spPr>
          <a:xfrm>
            <a:off x="1848419" y="4379758"/>
            <a:ext cx="45159" cy="45159"/>
          </a:xfrm>
          <a:prstGeom prst="ellipse">
            <a:avLst/>
          </a:prstGeom>
          <a:solidFill>
            <a:srgbClr val="FFFFFF">
              <a:alpha val="45000"/>
            </a:srgbClr>
          </a:solidFill>
          <a:ln/>
        </p:spPr>
        <p:txBody>
          <a:bodyPr/>
          <a:lstStyle/>
          <a:p>
            <a:endParaRPr lang="en-US"/>
          </a:p>
        </p:txBody>
      </p:sp>
      <p:sp>
        <p:nvSpPr>
          <p:cNvPr id="26" name="Shape 24"/>
          <p:cNvSpPr/>
          <p:nvPr/>
        </p:nvSpPr>
        <p:spPr>
          <a:xfrm>
            <a:off x="1908005" y="606516"/>
            <a:ext cx="70636" cy="70636"/>
          </a:xfrm>
          <a:prstGeom prst="ellipse">
            <a:avLst/>
          </a:prstGeom>
          <a:solidFill>
            <a:srgbClr val="FFFFFF">
              <a:alpha val="73000"/>
            </a:srgbClr>
          </a:solidFill>
          <a:ln/>
        </p:spPr>
        <p:txBody>
          <a:bodyPr/>
          <a:lstStyle/>
          <a:p>
            <a:endParaRPr lang="en-US"/>
          </a:p>
        </p:txBody>
      </p:sp>
      <p:sp>
        <p:nvSpPr>
          <p:cNvPr id="27" name="Shape 25"/>
          <p:cNvSpPr/>
          <p:nvPr/>
        </p:nvSpPr>
        <p:spPr>
          <a:xfrm>
            <a:off x="1783786" y="4818969"/>
            <a:ext cx="53559" cy="53559"/>
          </a:xfrm>
          <a:prstGeom prst="ellipse">
            <a:avLst/>
          </a:prstGeom>
          <a:solidFill>
            <a:srgbClr val="FFFFFF">
              <a:alpha val="31000"/>
            </a:srgbClr>
          </a:solidFill>
          <a:ln/>
        </p:spPr>
        <p:txBody>
          <a:bodyPr/>
          <a:lstStyle/>
          <a:p>
            <a:endParaRPr lang="en-US"/>
          </a:p>
        </p:txBody>
      </p:sp>
      <p:sp>
        <p:nvSpPr>
          <p:cNvPr id="28" name="Shape 26"/>
          <p:cNvSpPr/>
          <p:nvPr/>
        </p:nvSpPr>
        <p:spPr>
          <a:xfrm>
            <a:off x="6357915" y="110358"/>
            <a:ext cx="41721" cy="41721"/>
          </a:xfrm>
          <a:prstGeom prst="ellipse">
            <a:avLst/>
          </a:prstGeom>
          <a:solidFill>
            <a:srgbClr val="FFFFFF">
              <a:alpha val="63000"/>
            </a:srgbClr>
          </a:solidFill>
          <a:ln/>
        </p:spPr>
        <p:txBody>
          <a:bodyPr/>
          <a:lstStyle/>
          <a:p>
            <a:endParaRPr lang="en-US"/>
          </a:p>
        </p:txBody>
      </p:sp>
      <p:sp>
        <p:nvSpPr>
          <p:cNvPr id="29" name="Shape 27"/>
          <p:cNvSpPr/>
          <p:nvPr/>
        </p:nvSpPr>
        <p:spPr>
          <a:xfrm>
            <a:off x="4619208" y="4418960"/>
            <a:ext cx="71923" cy="71923"/>
          </a:xfrm>
          <a:prstGeom prst="ellipse">
            <a:avLst/>
          </a:prstGeom>
          <a:solidFill>
            <a:srgbClr val="FFFFFF">
              <a:alpha val="63000"/>
            </a:srgbClr>
          </a:solidFill>
          <a:ln/>
        </p:spPr>
        <p:txBody>
          <a:bodyPr/>
          <a:lstStyle/>
          <a:p>
            <a:endParaRPr lang="en-US"/>
          </a:p>
        </p:txBody>
      </p:sp>
      <p:sp>
        <p:nvSpPr>
          <p:cNvPr id="30" name="Shape 28"/>
          <p:cNvSpPr/>
          <p:nvPr/>
        </p:nvSpPr>
        <p:spPr>
          <a:xfrm>
            <a:off x="7699058" y="55504"/>
            <a:ext cx="44589" cy="44589"/>
          </a:xfrm>
          <a:prstGeom prst="ellipse">
            <a:avLst/>
          </a:prstGeom>
          <a:solidFill>
            <a:srgbClr val="FFFFFF">
              <a:alpha val="66000"/>
            </a:srgbClr>
          </a:solidFill>
          <a:ln/>
        </p:spPr>
        <p:txBody>
          <a:bodyPr/>
          <a:lstStyle/>
          <a:p>
            <a:endParaRPr lang="en-US"/>
          </a:p>
        </p:txBody>
      </p:sp>
      <p:sp>
        <p:nvSpPr>
          <p:cNvPr id="31" name="Shape 29"/>
          <p:cNvSpPr/>
          <p:nvPr/>
        </p:nvSpPr>
        <p:spPr>
          <a:xfrm>
            <a:off x="2604964" y="79769"/>
            <a:ext cx="46804" cy="46804"/>
          </a:xfrm>
          <a:prstGeom prst="ellipse">
            <a:avLst/>
          </a:prstGeom>
          <a:solidFill>
            <a:srgbClr val="FFFFFF">
              <a:alpha val="36000"/>
            </a:srgbClr>
          </a:solidFill>
          <a:ln/>
        </p:spPr>
        <p:txBody>
          <a:bodyPr/>
          <a:lstStyle/>
          <a:p>
            <a:endParaRPr lang="en-US"/>
          </a:p>
        </p:txBody>
      </p:sp>
      <p:sp>
        <p:nvSpPr>
          <p:cNvPr id="32" name="Text 30"/>
          <p:cNvSpPr/>
          <p:nvPr/>
        </p:nvSpPr>
        <p:spPr>
          <a:xfrm>
            <a:off x="0" y="1828800"/>
            <a:ext cx="9144000" cy="731520"/>
          </a:xfrm>
          <a:prstGeom prst="rect">
            <a:avLst/>
          </a:prstGeom>
          <a:noFill/>
          <a:ln/>
        </p:spPr>
        <p:txBody>
          <a:bodyPr wrap="square" rtlCol="0" anchor="ctr"/>
          <a:lstStyle/>
          <a:p>
            <a:pPr marL="0" indent="0" algn="ctr">
              <a:buNone/>
            </a:pPr>
            <a:r>
              <a:rPr lang="en-US" sz="3200" dirty="0">
                <a:solidFill>
                  <a:srgbClr val="FFD23F"/>
                </a:solidFill>
                <a:latin typeface="Arial Rounded MT Bold" pitchFamily="34" charset="0"/>
                <a:ea typeface="Arial Rounded MT Bold" pitchFamily="34" charset="-122"/>
                <a:cs typeface="Arial Rounded MT Bold" pitchFamily="34" charset="-120"/>
              </a:rPr>
              <a:t>🎵  Homework: sing ONE song with your family!</a:t>
            </a:r>
            <a:endParaRPr lang="en-US" sz="3200" dirty="0"/>
          </a:p>
        </p:txBody>
      </p:sp>
      <p:sp>
        <p:nvSpPr>
          <p:cNvPr id="33" name="Text 31"/>
          <p:cNvSpPr/>
          <p:nvPr/>
        </p:nvSpPr>
        <p:spPr>
          <a:xfrm>
            <a:off x="0" y="283464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(Your kids will love that you know it)</a:t>
            </a:r>
            <a:endParaRPr lang="en-US" sz="20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269748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2743200" cy="457200"/>
          </a:xfrm>
          <a:prstGeom prst="rect">
            <a:avLst/>
          </a:prstGeom>
          <a:noFill/>
          <a:ln/>
        </p:spPr>
        <p:txBody>
          <a:bodyPr wrap="non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SOUND-ALIKES</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200" dirty="0">
                <a:solidFill>
                  <a:srgbClr val="241F4E"/>
                </a:solidFill>
                <a:latin typeface="Arial Rounded MT Bold" pitchFamily="34" charset="0"/>
                <a:ea typeface="Arial Rounded MT Bold" pitchFamily="34" charset="-122"/>
                <a:cs typeface="Arial Rounded MT Bold" pitchFamily="34" charset="-120"/>
              </a:rPr>
              <a:t>🎵  more long A — from our song!</a:t>
            </a:r>
            <a:endParaRPr lang="en-US" sz="3200" dirty="0"/>
          </a:p>
        </p:txBody>
      </p:sp>
      <p:sp>
        <p:nvSpPr>
          <p:cNvPr id="7" name="Text 5"/>
          <p:cNvSpPr/>
          <p:nvPr/>
        </p:nvSpPr>
        <p:spPr>
          <a:xfrm>
            <a:off x="0" y="2103120"/>
            <a:ext cx="9144000" cy="548640"/>
          </a:xfrm>
          <a:prstGeom prst="rect">
            <a:avLst/>
          </a:prstGeom>
          <a:noFill/>
          <a:ln/>
        </p:spPr>
        <p:txBody>
          <a:bodyPr wrap="square" rtlCol="0" anchor="ctr"/>
          <a:lstStyle/>
          <a:p>
            <a:pPr marL="0" indent="0" algn="ctr">
              <a:buNone/>
            </a:pPr>
            <a:r>
              <a:rPr lang="en-US" sz="2400" dirty="0">
                <a:solidFill>
                  <a:srgbClr val="0E9488"/>
                </a:solidFill>
                <a:latin typeface="Arial Rounded MT Bold" pitchFamily="34" charset="0"/>
                <a:ea typeface="Arial Rounded MT Bold" pitchFamily="34" charset="-122"/>
                <a:cs typeface="Arial Rounded MT Bold" pitchFamily="34" charset="-120"/>
              </a:rPr>
              <a:t>Long A words:  rain · again · came · day</a:t>
            </a:r>
            <a:endParaRPr lang="en-US" sz="2400" dirty="0"/>
          </a:p>
        </p:txBody>
      </p:sp>
      <p:sp>
        <p:nvSpPr>
          <p:cNvPr id="8" name="Text 6"/>
          <p:cNvSpPr/>
          <p:nvPr/>
        </p:nvSpPr>
        <p:spPr>
          <a:xfrm>
            <a:off x="0" y="292608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Say them big:  play · say · way!</a:t>
            </a:r>
            <a:endParaRPr lang="en-US" sz="1900" dirty="0"/>
          </a:p>
        </p:txBody>
      </p:sp>
      <p:sp>
        <p:nvSpPr>
          <p:cNvPr id="11" name="TextBox 10">
            <a:extLst>
              <a:ext uri="{FF2B5EF4-FFF2-40B4-BE49-F238E27FC236}">
                <a16:creationId xmlns:a16="http://schemas.microsoft.com/office/drawing/2014/main" id="{923F3783-1BA6-7B7C-A38F-91B5BA63ABB6}"/>
              </a:ext>
            </a:extLst>
          </p:cNvPr>
          <p:cNvSpPr txBox="1"/>
          <p:nvPr/>
        </p:nvSpPr>
        <p:spPr>
          <a:xfrm>
            <a:off x="6838526" y="2564977"/>
            <a:ext cx="3970867" cy="3170099"/>
          </a:xfrm>
          <a:prstGeom prst="rect">
            <a:avLst/>
          </a:prstGeom>
          <a:noFill/>
        </p:spPr>
        <p:txBody>
          <a:bodyPr wrap="square">
            <a:spAutoFit/>
          </a:bodyPr>
          <a:lstStyle/>
          <a:p>
            <a:r>
              <a:rPr lang="en-US" sz="20000" dirty="0">
                <a:solidFill>
                  <a:srgbClr val="241F4E"/>
                </a:solidFill>
                <a:latin typeface="Arial Rounded MT Bold" pitchFamily="34" charset="0"/>
                <a:ea typeface="Arial Rounded MT Bold" pitchFamily="34" charset="-122"/>
                <a:cs typeface="Arial Rounded MT Bold" pitchFamily="34" charset="-120"/>
              </a:rPr>
              <a:t>🕷️</a:t>
            </a:r>
            <a:endParaRPr lang="en-US" sz="200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269748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2743200" cy="457200"/>
          </a:xfrm>
          <a:prstGeom prst="rect">
            <a:avLst/>
          </a:prstGeom>
          <a:noFill/>
          <a:ln/>
        </p:spPr>
        <p:txBody>
          <a:bodyPr wrap="non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SOUND-ALIKES</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200" dirty="0">
                <a:solidFill>
                  <a:srgbClr val="241F4E"/>
                </a:solidFill>
                <a:latin typeface="Arial Rounded MT Bold" pitchFamily="34" charset="0"/>
                <a:ea typeface="Arial Rounded MT Bold" pitchFamily="34" charset="-122"/>
                <a:cs typeface="Arial Rounded MT Bold" pitchFamily="34" charset="-120"/>
              </a:rPr>
              <a:t>🕷️  the Itsy Bitsy Spider</a:t>
            </a:r>
            <a:endParaRPr lang="en-US" sz="3200" dirty="0"/>
          </a:p>
        </p:txBody>
      </p:sp>
      <p:sp>
        <p:nvSpPr>
          <p:cNvPr id="7" name="Text 5"/>
          <p:cNvSpPr/>
          <p:nvPr/>
        </p:nvSpPr>
        <p:spPr>
          <a:xfrm>
            <a:off x="0" y="2103120"/>
            <a:ext cx="9144000" cy="548640"/>
          </a:xfrm>
          <a:prstGeom prst="rect">
            <a:avLst/>
          </a:prstGeom>
          <a:noFill/>
          <a:ln/>
        </p:spPr>
        <p:txBody>
          <a:bodyPr wrap="square" rtlCol="0" anchor="ctr"/>
          <a:lstStyle/>
          <a:p>
            <a:pPr marL="0" indent="0" algn="ctr">
              <a:buNone/>
            </a:pPr>
            <a:r>
              <a:rPr lang="en-US" sz="2400" dirty="0">
                <a:solidFill>
                  <a:srgbClr val="0E9488"/>
                </a:solidFill>
                <a:latin typeface="Arial Rounded MT Bold" pitchFamily="34" charset="0"/>
                <a:ea typeface="Arial Rounded MT Bold" pitchFamily="34" charset="-122"/>
                <a:cs typeface="Arial Rounded MT Bold" pitchFamily="34" charset="-120"/>
              </a:rPr>
              <a:t>Today's sound:  RAIN  /eɪ/  — rain · again</a:t>
            </a:r>
            <a:endParaRPr lang="en-US" sz="2400" dirty="0"/>
          </a:p>
        </p:txBody>
      </p:sp>
      <p:sp>
        <p:nvSpPr>
          <p:cNvPr id="8" name="Text 6"/>
          <p:cNvSpPr/>
          <p:nvPr/>
        </p:nvSpPr>
        <p:spPr>
          <a:xfrm>
            <a:off x="0" y="292608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…and our friend  OUT  /aʊ/  comes back:  spout · out</a:t>
            </a:r>
            <a:endParaRPr lang="en-US" sz="1900" dirty="0"/>
          </a:p>
        </p:txBody>
      </p:sp>
      <p:sp>
        <p:nvSpPr>
          <p:cNvPr id="11" name="TextBox 10">
            <a:extLst>
              <a:ext uri="{FF2B5EF4-FFF2-40B4-BE49-F238E27FC236}">
                <a16:creationId xmlns:a16="http://schemas.microsoft.com/office/drawing/2014/main" id="{923F3783-1BA6-7B7C-A38F-91B5BA63ABB6}"/>
              </a:ext>
            </a:extLst>
          </p:cNvPr>
          <p:cNvSpPr txBox="1"/>
          <p:nvPr/>
        </p:nvSpPr>
        <p:spPr>
          <a:xfrm>
            <a:off x="6838526" y="2564977"/>
            <a:ext cx="3970867" cy="3170099"/>
          </a:xfrm>
          <a:prstGeom prst="rect">
            <a:avLst/>
          </a:prstGeom>
          <a:noFill/>
        </p:spPr>
        <p:txBody>
          <a:bodyPr wrap="square">
            <a:spAutoFit/>
          </a:bodyPr>
          <a:lstStyle/>
          <a:p>
            <a:r>
              <a:rPr lang="en-US" sz="20000" dirty="0">
                <a:solidFill>
                  <a:srgbClr val="241F4E"/>
                </a:solidFill>
                <a:latin typeface="Arial Rounded MT Bold" pitchFamily="34" charset="0"/>
                <a:ea typeface="Arial Rounded MT Bold" pitchFamily="34" charset="-122"/>
                <a:cs typeface="Arial Rounded MT Bold" pitchFamily="34" charset="-120"/>
              </a:rPr>
              <a:t>🕷️</a:t>
            </a:r>
            <a:endParaRPr lang="en-US" sz="200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269748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2743200" cy="457200"/>
          </a:xfrm>
          <a:prstGeom prst="rect">
            <a:avLst/>
          </a:prstGeom>
          <a:noFill/>
          <a:ln/>
        </p:spPr>
        <p:txBody>
          <a:bodyPr wrap="non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SOUND-ALIKES</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76200" y="27432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Sing along with the video!</a:t>
            </a:r>
            <a:endParaRPr lang="en-US" sz="3000" dirty="0"/>
          </a:p>
        </p:txBody>
      </p:sp>
      <p:pic>
        <p:nvPicPr>
          <p:cNvPr id="10" name="Itsy Bitsy Spide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54667" y="947430"/>
            <a:ext cx="6972000" cy="3921750"/>
          </a:xfrm>
          <a:prstGeom prst="rect">
            <a:avLst/>
          </a:prstGeom>
        </p:spPr>
      </p:pic>
    </p:spTree>
    <p:extLst>
      <p:ext uri="{BB962C8B-B14F-4D97-AF65-F5344CB8AC3E}">
        <p14:creationId xmlns:p14="http://schemas.microsoft.com/office/powerpoint/2010/main" val="920450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extLst>
    <p:ext uri="{E180D4A7-C9FB-4DFB-919C-405C955672EB}">
      <p14:showEvtLst xmlns:p14="http://schemas.microsoft.com/office/powerpoint/2010/main">
        <p14:playEvt time="12491" objId="10"/>
        <p14:pauseEvt time="95398" objId="10"/>
        <p14:stopEvt time="97466" objId="10"/>
      </p14:showEvtLst>
    </p:ext>
  </p:extLst>
</p:sld>
</file>

<file path=ppt/slides/slide4.xml><?xml version="1.0" encoding="utf-8"?>
<p:sld xmlns:a="http://schemas.openxmlformats.org/drawingml/2006/main" xmlns:r="http://schemas.openxmlformats.org/officeDocument/2006/relationships" xmlns:p="http://schemas.openxmlformats.org/presentationml/2006/main">
  <p:cSld name="Slide 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269748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2743200" cy="457200"/>
          </a:xfrm>
          <a:prstGeom prst="rect">
            <a:avLst/>
          </a:prstGeom>
          <a:noFill/>
          <a:ln/>
        </p:spPr>
        <p:txBody>
          <a:bodyPr wrap="non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SOUND-ALIKES</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0" y="822960"/>
            <a:ext cx="9144000" cy="502920"/>
          </a:xfrm>
          <a:prstGeom prst="rect">
            <a:avLst/>
          </a:prstGeom>
          <a:noFill/>
          <a:ln/>
        </p:spPr>
        <p:txBody>
          <a:bodyPr wrap="square" rtlCol="0" anchor="ctr"/>
          <a:lstStyle/>
          <a:p>
            <a:pPr marL="0" indent="0" algn="ctr">
              <a:buNone/>
            </a:pPr>
            <a:r>
              <a:rPr lang="en-US" sz="2400" dirty="0">
                <a:solidFill>
                  <a:srgbClr val="5A548A"/>
                </a:solidFill>
                <a:latin typeface="Arial Rounded MT Bold" pitchFamily="34" charset="0"/>
                <a:ea typeface="Arial Rounded MT Bold" pitchFamily="34" charset="-122"/>
                <a:cs typeface="Arial Rounded MT Bold" pitchFamily="34" charset="-120"/>
              </a:rPr>
              <a:t>🕷️  the Itsy Bitsy Spider</a:t>
            </a:r>
            <a:endParaRPr lang="en-US" sz="2400" dirty="0"/>
          </a:p>
        </p:txBody>
      </p:sp>
      <p:sp>
        <p:nvSpPr>
          <p:cNvPr id="7" name="Text 5"/>
          <p:cNvSpPr/>
          <p:nvPr/>
        </p:nvSpPr>
        <p:spPr>
          <a:xfrm>
            <a:off x="548640" y="1600200"/>
            <a:ext cx="8046720" cy="73152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The itsy bitsy spider climbed up the water </a:t>
            </a:r>
            <a:r>
              <a:rPr lang="en-US" sz="3000" b="1" dirty="0">
                <a:solidFill>
                  <a:srgbClr val="FF5D5D"/>
                </a:solidFill>
                <a:latin typeface="Arial Rounded MT Bold" pitchFamily="34" charset="0"/>
                <a:ea typeface="Arial Rounded MT Bold" pitchFamily="34" charset="-122"/>
                <a:cs typeface="Arial Rounded MT Bold" pitchFamily="34" charset="-120"/>
              </a:rPr>
              <a:t>spout</a:t>
            </a:r>
            <a:endParaRPr lang="en-US" sz="3000" dirty="0"/>
          </a:p>
        </p:txBody>
      </p:sp>
      <p:sp>
        <p:nvSpPr>
          <p:cNvPr id="8" name="Text 6"/>
          <p:cNvSpPr/>
          <p:nvPr/>
        </p:nvSpPr>
        <p:spPr>
          <a:xfrm>
            <a:off x="548640" y="2377440"/>
            <a:ext cx="8046720" cy="73152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Down came the </a:t>
            </a:r>
            <a:r>
              <a:rPr lang="en-US" sz="3000" b="1" dirty="0">
                <a:solidFill>
                  <a:srgbClr val="0E9488"/>
                </a:solidFill>
                <a:latin typeface="Arial Rounded MT Bold" pitchFamily="34" charset="0"/>
                <a:ea typeface="Arial Rounded MT Bold" pitchFamily="34" charset="-122"/>
                <a:cs typeface="Arial Rounded MT Bold" pitchFamily="34" charset="-120"/>
              </a:rPr>
              <a:t>rain</a:t>
            </a:r>
            <a:r>
              <a:rPr lang="en-US" sz="3000" dirty="0">
                <a:solidFill>
                  <a:srgbClr val="241F4E"/>
                </a:solidFill>
                <a:latin typeface="Arial Rounded MT Bold" pitchFamily="34" charset="0"/>
                <a:ea typeface="Arial Rounded MT Bold" pitchFamily="34" charset="-122"/>
                <a:cs typeface="Arial Rounded MT Bold" pitchFamily="34" charset="-120"/>
              </a:rPr>
              <a:t> and washed the spider </a:t>
            </a:r>
            <a:r>
              <a:rPr lang="en-US" sz="3000" b="1" dirty="0">
                <a:solidFill>
                  <a:srgbClr val="FF5D5D"/>
                </a:solidFill>
                <a:latin typeface="Arial Rounded MT Bold" pitchFamily="34" charset="0"/>
                <a:ea typeface="Arial Rounded MT Bold" pitchFamily="34" charset="-122"/>
                <a:cs typeface="Arial Rounded MT Bold" pitchFamily="34" charset="-120"/>
              </a:rPr>
              <a:t>out</a:t>
            </a:r>
            <a:endParaRPr lang="en-US" sz="3000" dirty="0"/>
          </a:p>
        </p:txBody>
      </p:sp>
      <p:sp>
        <p:nvSpPr>
          <p:cNvPr id="9" name="Text 7"/>
          <p:cNvSpPr/>
          <p:nvPr/>
        </p:nvSpPr>
        <p:spPr>
          <a:xfrm>
            <a:off x="548640" y="3154680"/>
            <a:ext cx="8046720" cy="73152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Out came the sun and dried up all the </a:t>
            </a:r>
            <a:r>
              <a:rPr lang="en-US" sz="3000" b="1" dirty="0">
                <a:solidFill>
                  <a:srgbClr val="0E9488"/>
                </a:solidFill>
                <a:latin typeface="Arial Rounded MT Bold" pitchFamily="34" charset="0"/>
                <a:ea typeface="Arial Rounded MT Bold" pitchFamily="34" charset="-122"/>
                <a:cs typeface="Arial Rounded MT Bold" pitchFamily="34" charset="-120"/>
              </a:rPr>
              <a:t>rain</a:t>
            </a:r>
            <a:endParaRPr lang="en-US" sz="3000" dirty="0"/>
          </a:p>
        </p:txBody>
      </p:sp>
      <p:sp>
        <p:nvSpPr>
          <p:cNvPr id="10" name="Text 8"/>
          <p:cNvSpPr/>
          <p:nvPr/>
        </p:nvSpPr>
        <p:spPr>
          <a:xfrm>
            <a:off x="548640" y="3931920"/>
            <a:ext cx="8046720" cy="73152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And the itsy bitsy spider climbed up the spout </a:t>
            </a:r>
            <a:r>
              <a:rPr lang="en-US" sz="3000" b="1" dirty="0">
                <a:solidFill>
                  <a:srgbClr val="0E9488"/>
                </a:solidFill>
                <a:latin typeface="Arial Rounded MT Bold" pitchFamily="34" charset="0"/>
                <a:ea typeface="Arial Rounded MT Bold" pitchFamily="34" charset="-122"/>
                <a:cs typeface="Arial Rounded MT Bold" pitchFamily="34" charset="-120"/>
              </a:rPr>
              <a:t>again</a:t>
            </a:r>
            <a:endParaRPr lang="en-US" sz="3000" dirty="0"/>
          </a:p>
        </p:txBody>
      </p:sp>
      <p:sp>
        <p:nvSpPr>
          <p:cNvPr id="11" name="Text 9"/>
          <p:cNvSpPr/>
          <p:nvPr/>
        </p:nvSpPr>
        <p:spPr>
          <a:xfrm>
            <a:off x="0" y="4617720"/>
            <a:ext cx="9144000" cy="384048"/>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 rain · again = long A (like cane!)      🔴 spout · out = /aʊ/</a:t>
            </a:r>
            <a:endParaRPr lang="en-US"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9EF"/>
        </a:solidFill>
        <a:effectLst/>
      </p:bgPr>
    </p:bg>
    <p:spTree>
      <p:nvGrpSpPr>
        <p:cNvPr id="1" name=""/>
        <p:cNvGrpSpPr/>
        <p:nvPr/>
      </p:nvGrpSpPr>
      <p:grpSpPr/>
      <p:pic>
        <p:nvPicPr>
          <p:cNvPr id="2" name="Picture 1" descr="spider_t.png"/>
          <p:cNvPicPr>
            <a:picLocks noChangeAspect="1"/>
          </p:cNvPicPr>
          <p:nvPr/>
        </p:nvPicPr>
        <p:blipFill>
          <a:blip r:embed="rId2"/>
          <a:stretch>
            <a:fillRect/>
          </a:stretch>
        </p:blipFill>
        <p:spPr>
          <a:xfrm>
            <a:off x="960119" y="878451"/>
            <a:ext cx="2286000" cy="1434352"/>
          </a:xfrm>
          <a:prstGeom prst="rect">
            <a:avLst/>
          </a:prstGeom>
        </p:spPr>
      </p:pic>
      <p:sp>
        <p:nvSpPr>
          <p:cNvPr id="3" name="TextBox 2"/>
          <p:cNvSpPr txBox="1"/>
          <p:nvPr/>
        </p:nvSpPr>
        <p:spPr>
          <a:xfrm>
            <a:off x="868679" y="2660904"/>
            <a:ext cx="2468880" cy="457200"/>
          </a:xfrm>
          <a:prstGeom prst="rect">
            <a:avLst/>
          </a:prstGeom>
          <a:noFill/>
        </p:spPr>
        <p:txBody>
          <a:bodyPr wrap="square" anchor="ctr">
            <a:spAutoFit/>
          </a:bodyPr>
          <a:lstStyle/>
          <a:p>
            <a:pPr algn="ctr"/>
            <a:r>
              <a:rPr sz="2300" b="1">
                <a:solidFill>
                  <a:srgbClr val="FF5D5D"/>
                </a:solidFill>
                <a:latin typeface="Arial Rounded MT Bold"/>
              </a:rPr>
              <a:t>spider</a:t>
            </a:r>
          </a:p>
        </p:txBody>
      </p:sp>
      <p:sp>
        <p:nvSpPr>
          <p:cNvPr id="4" name="TextBox 3"/>
          <p:cNvSpPr txBox="1"/>
          <p:nvPr/>
        </p:nvSpPr>
        <p:spPr>
          <a:xfrm>
            <a:off x="3337559" y="566928"/>
            <a:ext cx="2468880" cy="2057400"/>
          </a:xfrm>
          <a:prstGeom prst="rect">
            <a:avLst/>
          </a:prstGeom>
          <a:noFill/>
        </p:spPr>
        <p:txBody>
          <a:bodyPr wrap="square" anchor="ctr">
            <a:spAutoFit/>
          </a:bodyPr>
          <a:lstStyle/>
          <a:p>
            <a:pPr algn="ctr"/>
            <a:r>
              <a:rPr sz="11200" b="0">
                <a:solidFill>
                  <a:srgbClr val="241F4E"/>
                </a:solidFill>
                <a:latin typeface="Arial Rounded MT Bold"/>
              </a:rPr>
              <a:t>⬆️</a:t>
            </a:r>
          </a:p>
        </p:txBody>
      </p:sp>
      <p:sp>
        <p:nvSpPr>
          <p:cNvPr id="5" name="TextBox 4"/>
          <p:cNvSpPr txBox="1"/>
          <p:nvPr/>
        </p:nvSpPr>
        <p:spPr>
          <a:xfrm>
            <a:off x="3337559" y="2660904"/>
            <a:ext cx="2468880" cy="457200"/>
          </a:xfrm>
          <a:prstGeom prst="rect">
            <a:avLst/>
          </a:prstGeom>
          <a:noFill/>
        </p:spPr>
        <p:txBody>
          <a:bodyPr wrap="square" anchor="ctr">
            <a:spAutoFit/>
          </a:bodyPr>
          <a:lstStyle/>
          <a:p>
            <a:pPr algn="ctr"/>
            <a:r>
              <a:rPr sz="2300" b="1">
                <a:solidFill>
                  <a:srgbClr val="2E7DD2"/>
                </a:solidFill>
                <a:latin typeface="Arial Rounded MT Bold"/>
              </a:rPr>
              <a:t>up</a:t>
            </a:r>
          </a:p>
        </p:txBody>
      </p:sp>
      <p:pic>
        <p:nvPicPr>
          <p:cNvPr id="6" name="Picture 5" descr="waterspout_t.png"/>
          <p:cNvPicPr>
            <a:picLocks noChangeAspect="1"/>
          </p:cNvPicPr>
          <p:nvPr/>
        </p:nvPicPr>
        <p:blipFill>
          <a:blip r:embed="rId3"/>
          <a:stretch>
            <a:fillRect/>
          </a:stretch>
        </p:blipFill>
        <p:spPr>
          <a:xfrm>
            <a:off x="6285428" y="566928"/>
            <a:ext cx="1510903" cy="2057400"/>
          </a:xfrm>
          <a:prstGeom prst="rect">
            <a:avLst/>
          </a:prstGeom>
        </p:spPr>
      </p:pic>
      <p:sp>
        <p:nvSpPr>
          <p:cNvPr id="7" name="TextBox 6"/>
          <p:cNvSpPr txBox="1"/>
          <p:nvPr/>
        </p:nvSpPr>
        <p:spPr>
          <a:xfrm>
            <a:off x="5806440" y="2660904"/>
            <a:ext cx="2468880" cy="457200"/>
          </a:xfrm>
          <a:prstGeom prst="rect">
            <a:avLst/>
          </a:prstGeom>
          <a:noFill/>
        </p:spPr>
        <p:txBody>
          <a:bodyPr wrap="square" anchor="ctr">
            <a:spAutoFit/>
          </a:bodyPr>
          <a:lstStyle/>
          <a:p>
            <a:pPr algn="ctr"/>
            <a:r>
              <a:rPr sz="2300" b="1">
                <a:solidFill>
                  <a:srgbClr val="2E9E5B"/>
                </a:solidFill>
                <a:latin typeface="Arial Rounded MT Bold"/>
              </a:rPr>
              <a:t>water spout</a:t>
            </a:r>
          </a:p>
        </p:txBody>
      </p:sp>
      <p:sp>
        <p:nvSpPr>
          <p:cNvPr id="8" name="TextBox 7"/>
          <p:cNvSpPr txBox="1"/>
          <p:nvPr/>
        </p:nvSpPr>
        <p:spPr>
          <a:xfrm>
            <a:off x="365760" y="3520440"/>
            <a:ext cx="8412480" cy="914400"/>
          </a:xfrm>
          <a:prstGeom prst="rect">
            <a:avLst/>
          </a:prstGeom>
          <a:noFill/>
        </p:spPr>
        <p:txBody>
          <a:bodyPr wrap="square" anchor="ctr">
            <a:spAutoFit/>
          </a:bodyPr>
          <a:lstStyle/>
          <a:p>
            <a:pPr algn="ctr"/>
            <a:r>
              <a:rPr sz="3100" b="1">
                <a:solidFill>
                  <a:srgbClr val="241F4E"/>
                </a:solidFill>
                <a:latin typeface="Arial Rounded MT Bold"/>
              </a:rPr>
              <a:t>The itsy bitsy </a:t>
            </a:r>
            <a:r>
              <a:rPr sz="3100" b="1">
                <a:solidFill>
                  <a:srgbClr val="FF5D5D"/>
                </a:solidFill>
                <a:latin typeface="Arial Rounded MT Bold"/>
              </a:rPr>
              <a:t>spider</a:t>
            </a:r>
            <a:r>
              <a:rPr sz="3100" b="1">
                <a:solidFill>
                  <a:srgbClr val="241F4E"/>
                </a:solidFill>
                <a:latin typeface="Arial Rounded MT Bold"/>
              </a:rPr>
              <a:t> climbed </a:t>
            </a:r>
            <a:r>
              <a:rPr sz="3100" b="1">
                <a:solidFill>
                  <a:srgbClr val="2E7DD2"/>
                </a:solidFill>
                <a:latin typeface="Arial Rounded MT Bold"/>
              </a:rPr>
              <a:t>up</a:t>
            </a:r>
            <a:r>
              <a:rPr sz="3100" b="1">
                <a:solidFill>
                  <a:srgbClr val="241F4E"/>
                </a:solidFill>
                <a:latin typeface="Arial Rounded MT Bold"/>
              </a:rPr>
              <a:t> the </a:t>
            </a:r>
            <a:r>
              <a:rPr sz="3100" b="1">
                <a:solidFill>
                  <a:srgbClr val="2E9E5B"/>
                </a:solidFill>
                <a:latin typeface="Arial Rounded MT Bold"/>
              </a:rPr>
              <a:t>water spout</a:t>
            </a:r>
            <a:r>
              <a:rPr sz="3100" b="1">
                <a:solidFill>
                  <a:srgbClr val="241F4E"/>
                </a:solidFill>
                <a:latin typeface="Arial Rounded MT Bold"/>
              </a:rPr>
              <a: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9EF"/>
        </a:solidFill>
        <a:effectLst/>
      </p:bgPr>
    </p:bg>
    <p:spTree>
      <p:nvGrpSpPr>
        <p:cNvPr id="1" name=""/>
        <p:cNvGrpSpPr/>
        <p:nvPr/>
      </p:nvGrpSpPr>
      <p:grpSpPr/>
      <p:pic>
        <p:nvPicPr>
          <p:cNvPr id="2" name="Picture 1" descr="rain_t.png"/>
          <p:cNvPicPr>
            <a:picLocks noChangeAspect="1"/>
          </p:cNvPicPr>
          <p:nvPr/>
        </p:nvPicPr>
        <p:blipFill>
          <a:blip r:embed="rId2"/>
          <a:stretch>
            <a:fillRect/>
          </a:stretch>
        </p:blipFill>
        <p:spPr>
          <a:xfrm>
            <a:off x="3533656" y="566928"/>
            <a:ext cx="2076688" cy="2057400"/>
          </a:xfrm>
          <a:prstGeom prst="rect">
            <a:avLst/>
          </a:prstGeom>
        </p:spPr>
      </p:pic>
      <p:sp>
        <p:nvSpPr>
          <p:cNvPr id="3" name="TextBox 2"/>
          <p:cNvSpPr txBox="1"/>
          <p:nvPr/>
        </p:nvSpPr>
        <p:spPr>
          <a:xfrm>
            <a:off x="3337560" y="2660904"/>
            <a:ext cx="2468880" cy="457200"/>
          </a:xfrm>
          <a:prstGeom prst="rect">
            <a:avLst/>
          </a:prstGeom>
          <a:noFill/>
        </p:spPr>
        <p:txBody>
          <a:bodyPr wrap="square" anchor="ctr">
            <a:spAutoFit/>
          </a:bodyPr>
          <a:lstStyle/>
          <a:p>
            <a:pPr algn="ctr"/>
            <a:r>
              <a:rPr sz="2300" b="1">
                <a:solidFill>
                  <a:srgbClr val="2E7DD2"/>
                </a:solidFill>
                <a:latin typeface="Arial Rounded MT Bold"/>
              </a:rPr>
              <a:t>rain</a:t>
            </a:r>
          </a:p>
        </p:txBody>
      </p:sp>
      <p:pic>
        <p:nvPicPr>
          <p:cNvPr id="4" name="Picture 3" descr="spider_t.png"/>
          <p:cNvPicPr>
            <a:picLocks noChangeAspect="1"/>
          </p:cNvPicPr>
          <p:nvPr/>
        </p:nvPicPr>
        <p:blipFill>
          <a:blip r:embed="rId3"/>
          <a:stretch>
            <a:fillRect/>
          </a:stretch>
        </p:blipFill>
        <p:spPr>
          <a:xfrm>
            <a:off x="5897880" y="878451"/>
            <a:ext cx="2286000" cy="1434352"/>
          </a:xfrm>
          <a:prstGeom prst="rect">
            <a:avLst/>
          </a:prstGeom>
        </p:spPr>
      </p:pic>
      <p:sp>
        <p:nvSpPr>
          <p:cNvPr id="5" name="TextBox 4"/>
          <p:cNvSpPr txBox="1"/>
          <p:nvPr/>
        </p:nvSpPr>
        <p:spPr>
          <a:xfrm>
            <a:off x="5806440" y="2660904"/>
            <a:ext cx="2468880" cy="457200"/>
          </a:xfrm>
          <a:prstGeom prst="rect">
            <a:avLst/>
          </a:prstGeom>
          <a:noFill/>
        </p:spPr>
        <p:txBody>
          <a:bodyPr wrap="square" anchor="ctr">
            <a:spAutoFit/>
          </a:bodyPr>
          <a:lstStyle/>
          <a:p>
            <a:pPr algn="ctr"/>
            <a:r>
              <a:rPr sz="2300" b="1">
                <a:solidFill>
                  <a:srgbClr val="2E9E5B"/>
                </a:solidFill>
                <a:latin typeface="Arial Rounded MT Bold"/>
              </a:rPr>
              <a:t>spider</a:t>
            </a:r>
          </a:p>
        </p:txBody>
      </p:sp>
      <p:sp>
        <p:nvSpPr>
          <p:cNvPr id="6" name="TextBox 5"/>
          <p:cNvSpPr txBox="1"/>
          <p:nvPr/>
        </p:nvSpPr>
        <p:spPr>
          <a:xfrm>
            <a:off x="365760" y="3520440"/>
            <a:ext cx="8412480" cy="914400"/>
          </a:xfrm>
          <a:prstGeom prst="rect">
            <a:avLst/>
          </a:prstGeom>
          <a:noFill/>
        </p:spPr>
        <p:txBody>
          <a:bodyPr wrap="square" anchor="ctr">
            <a:spAutoFit/>
          </a:bodyPr>
          <a:lstStyle/>
          <a:p>
            <a:pPr algn="ctr"/>
            <a:r>
              <a:rPr sz="3100" b="1">
                <a:solidFill>
                  <a:srgbClr val="FF5D5D"/>
                </a:solidFill>
                <a:latin typeface="Arial Rounded MT Bold"/>
              </a:rPr>
              <a:t>Down</a:t>
            </a:r>
            <a:r>
              <a:rPr sz="3100" b="1">
                <a:solidFill>
                  <a:srgbClr val="241F4E"/>
                </a:solidFill>
                <a:latin typeface="Arial Rounded MT Bold"/>
              </a:rPr>
              <a:t> came the </a:t>
            </a:r>
            <a:r>
              <a:rPr sz="3100" b="1">
                <a:solidFill>
                  <a:srgbClr val="2E7DD2"/>
                </a:solidFill>
                <a:latin typeface="Arial Rounded MT Bold"/>
              </a:rPr>
              <a:t>rain</a:t>
            </a:r>
            <a:r>
              <a:rPr sz="3100" b="1">
                <a:solidFill>
                  <a:srgbClr val="241F4E"/>
                </a:solidFill>
                <a:latin typeface="Arial Rounded MT Bold"/>
              </a:rPr>
              <a:t> and washed the </a:t>
            </a:r>
            <a:r>
              <a:rPr sz="3100" b="1">
                <a:solidFill>
                  <a:srgbClr val="2E9E5B"/>
                </a:solidFill>
                <a:latin typeface="Arial Rounded MT Bold"/>
              </a:rPr>
              <a:t>spider</a:t>
            </a:r>
            <a:r>
              <a:rPr sz="3100" b="1">
                <a:solidFill>
                  <a:srgbClr val="241F4E"/>
                </a:solidFill>
                <a:latin typeface="Arial Rounded MT Bold"/>
              </a:rPr>
              <a:t> out.</a:t>
            </a:r>
          </a:p>
        </p:txBody>
      </p:sp>
      <p:sp>
        <p:nvSpPr>
          <p:cNvPr id="7" name="TextBox 6"/>
          <p:cNvSpPr txBox="1"/>
          <p:nvPr/>
        </p:nvSpPr>
        <p:spPr>
          <a:xfrm>
            <a:off x="868680" y="566928"/>
            <a:ext cx="2468880" cy="2057400"/>
          </a:xfrm>
          <a:prstGeom prst="rect">
            <a:avLst/>
          </a:prstGeom>
          <a:noFill/>
        </p:spPr>
        <p:txBody>
          <a:bodyPr wrap="square" anchor="ctr">
            <a:spAutoFit/>
          </a:bodyPr>
          <a:lstStyle/>
          <a:p>
            <a:pPr algn="ctr"/>
            <a:r>
              <a:rPr sz="11200"/>
              <a:t>⬇️</a:t>
            </a:r>
          </a:p>
        </p:txBody>
      </p:sp>
      <p:sp>
        <p:nvSpPr>
          <p:cNvPr id="8" name="TextBox 7"/>
          <p:cNvSpPr txBox="1"/>
          <p:nvPr/>
        </p:nvSpPr>
        <p:spPr>
          <a:xfrm>
            <a:off x="868680" y="2660904"/>
            <a:ext cx="2468880" cy="457200"/>
          </a:xfrm>
          <a:prstGeom prst="rect">
            <a:avLst/>
          </a:prstGeom>
          <a:noFill/>
        </p:spPr>
        <p:txBody>
          <a:bodyPr wrap="square" anchor="ctr">
            <a:spAutoFit/>
          </a:bodyPr>
          <a:lstStyle/>
          <a:p>
            <a:pPr algn="ctr"/>
            <a:r>
              <a:rPr sz="2300" b="1">
                <a:solidFill>
                  <a:srgbClr val="FF5D5D"/>
                </a:solidFill>
                <a:latin typeface="Arial Rounded MT Bold"/>
              </a:rPr>
              <a:t>down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9EF"/>
        </a:solidFill>
        <a:effectLst/>
      </p:bgPr>
    </p:bg>
    <p:spTree>
      <p:nvGrpSpPr>
        <p:cNvPr id="1" name=""/>
        <p:cNvGrpSpPr/>
        <p:nvPr/>
      </p:nvGrpSpPr>
      <p:grpSpPr/>
      <p:pic>
        <p:nvPicPr>
          <p:cNvPr id="2" name="Picture 1" descr="sun_t.png"/>
          <p:cNvPicPr>
            <a:picLocks noChangeAspect="1"/>
          </p:cNvPicPr>
          <p:nvPr/>
        </p:nvPicPr>
        <p:blipFill>
          <a:blip r:embed="rId2"/>
          <a:stretch>
            <a:fillRect/>
          </a:stretch>
        </p:blipFill>
        <p:spPr>
          <a:xfrm>
            <a:off x="2316896" y="566928"/>
            <a:ext cx="2041326" cy="2057400"/>
          </a:xfrm>
          <a:prstGeom prst="rect">
            <a:avLst/>
          </a:prstGeom>
        </p:spPr>
      </p:pic>
      <p:sp>
        <p:nvSpPr>
          <p:cNvPr id="3" name="TextBox 2"/>
          <p:cNvSpPr txBox="1"/>
          <p:nvPr/>
        </p:nvSpPr>
        <p:spPr>
          <a:xfrm>
            <a:off x="2103120" y="2660904"/>
            <a:ext cx="2468880" cy="457200"/>
          </a:xfrm>
          <a:prstGeom prst="rect">
            <a:avLst/>
          </a:prstGeom>
          <a:noFill/>
        </p:spPr>
        <p:txBody>
          <a:bodyPr wrap="square" anchor="ctr">
            <a:spAutoFit/>
          </a:bodyPr>
          <a:lstStyle/>
          <a:p>
            <a:pPr algn="ctr"/>
            <a:r>
              <a:rPr sz="2300" b="1">
                <a:solidFill>
                  <a:srgbClr val="FF5D5D"/>
                </a:solidFill>
                <a:latin typeface="Arial Rounded MT Bold"/>
              </a:rPr>
              <a:t>sun</a:t>
            </a:r>
          </a:p>
        </p:txBody>
      </p:sp>
      <p:pic>
        <p:nvPicPr>
          <p:cNvPr id="4" name="Picture 3" descr="rain_t.png"/>
          <p:cNvPicPr>
            <a:picLocks noChangeAspect="1"/>
          </p:cNvPicPr>
          <p:nvPr/>
        </p:nvPicPr>
        <p:blipFill>
          <a:blip r:embed="rId3"/>
          <a:stretch>
            <a:fillRect/>
          </a:stretch>
        </p:blipFill>
        <p:spPr>
          <a:xfrm>
            <a:off x="4768095" y="566928"/>
            <a:ext cx="2076688" cy="2057400"/>
          </a:xfrm>
          <a:prstGeom prst="rect">
            <a:avLst/>
          </a:prstGeom>
        </p:spPr>
      </p:pic>
      <p:sp>
        <p:nvSpPr>
          <p:cNvPr id="5" name="TextBox 4"/>
          <p:cNvSpPr txBox="1"/>
          <p:nvPr/>
        </p:nvSpPr>
        <p:spPr>
          <a:xfrm>
            <a:off x="4572000" y="2660904"/>
            <a:ext cx="2468880" cy="457200"/>
          </a:xfrm>
          <a:prstGeom prst="rect">
            <a:avLst/>
          </a:prstGeom>
          <a:noFill/>
        </p:spPr>
        <p:txBody>
          <a:bodyPr wrap="square" anchor="ctr">
            <a:spAutoFit/>
          </a:bodyPr>
          <a:lstStyle/>
          <a:p>
            <a:pPr algn="ctr"/>
            <a:r>
              <a:rPr sz="2300" b="1">
                <a:solidFill>
                  <a:srgbClr val="2E7DD2"/>
                </a:solidFill>
                <a:latin typeface="Arial Rounded MT Bold"/>
              </a:rPr>
              <a:t>rain</a:t>
            </a:r>
          </a:p>
        </p:txBody>
      </p:sp>
      <p:sp>
        <p:nvSpPr>
          <p:cNvPr id="6" name="TextBox 5"/>
          <p:cNvSpPr txBox="1"/>
          <p:nvPr/>
        </p:nvSpPr>
        <p:spPr>
          <a:xfrm>
            <a:off x="365760" y="3520440"/>
            <a:ext cx="8412480" cy="914400"/>
          </a:xfrm>
          <a:prstGeom prst="rect">
            <a:avLst/>
          </a:prstGeom>
          <a:noFill/>
        </p:spPr>
        <p:txBody>
          <a:bodyPr wrap="square" anchor="ctr">
            <a:spAutoFit/>
          </a:bodyPr>
          <a:lstStyle/>
          <a:p>
            <a:pPr algn="ctr"/>
            <a:r>
              <a:rPr sz="3100" b="1">
                <a:solidFill>
                  <a:srgbClr val="241F4E"/>
                </a:solidFill>
                <a:latin typeface="Arial Rounded MT Bold"/>
              </a:rPr>
              <a:t>Out came the </a:t>
            </a:r>
            <a:r>
              <a:rPr sz="3100" b="1">
                <a:solidFill>
                  <a:srgbClr val="FF5D5D"/>
                </a:solidFill>
                <a:latin typeface="Arial Rounded MT Bold"/>
              </a:rPr>
              <a:t>sun</a:t>
            </a:r>
            <a:r>
              <a:rPr sz="3100" b="1">
                <a:solidFill>
                  <a:srgbClr val="241F4E"/>
                </a:solidFill>
                <a:latin typeface="Arial Rounded MT Bold"/>
              </a:rPr>
              <a:t> and dried up all the </a:t>
            </a:r>
            <a:r>
              <a:rPr sz="3100" b="1">
                <a:solidFill>
                  <a:srgbClr val="2E7DD2"/>
                </a:solidFill>
                <a:latin typeface="Arial Rounded MT Bold"/>
              </a:rPr>
              <a:t>rain</a:t>
            </a:r>
            <a:r>
              <a:rPr sz="3100" b="1">
                <a:solidFill>
                  <a:srgbClr val="241F4E"/>
                </a:solidFill>
                <a:latin typeface="Arial Rounded MT Bold"/>
              </a:rPr>
              <a: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9EF"/>
        </a:solidFill>
        <a:effectLst/>
      </p:bgPr>
    </p:bg>
    <p:spTree>
      <p:nvGrpSpPr>
        <p:cNvPr id="1" name=""/>
        <p:cNvGrpSpPr/>
        <p:nvPr/>
      </p:nvGrpSpPr>
      <p:grpSpPr/>
      <p:pic>
        <p:nvPicPr>
          <p:cNvPr id="2" name="Picture 1" descr="spider_t.png"/>
          <p:cNvPicPr>
            <a:picLocks noChangeAspect="1"/>
          </p:cNvPicPr>
          <p:nvPr/>
        </p:nvPicPr>
        <p:blipFill>
          <a:blip r:embed="rId2"/>
          <a:stretch>
            <a:fillRect/>
          </a:stretch>
        </p:blipFill>
        <p:spPr>
          <a:xfrm>
            <a:off x="960119" y="878451"/>
            <a:ext cx="2286000" cy="1434352"/>
          </a:xfrm>
          <a:prstGeom prst="rect">
            <a:avLst/>
          </a:prstGeom>
        </p:spPr>
      </p:pic>
      <p:sp>
        <p:nvSpPr>
          <p:cNvPr id="3" name="TextBox 2"/>
          <p:cNvSpPr txBox="1"/>
          <p:nvPr/>
        </p:nvSpPr>
        <p:spPr>
          <a:xfrm>
            <a:off x="868679" y="2660904"/>
            <a:ext cx="2468880" cy="457200"/>
          </a:xfrm>
          <a:prstGeom prst="rect">
            <a:avLst/>
          </a:prstGeom>
          <a:noFill/>
        </p:spPr>
        <p:txBody>
          <a:bodyPr wrap="square" anchor="ctr">
            <a:spAutoFit/>
          </a:bodyPr>
          <a:lstStyle/>
          <a:p>
            <a:pPr algn="ctr"/>
            <a:r>
              <a:rPr sz="2300" b="1">
                <a:solidFill>
                  <a:srgbClr val="FF5D5D"/>
                </a:solidFill>
                <a:latin typeface="Arial Rounded MT Bold"/>
              </a:rPr>
              <a:t>spider</a:t>
            </a:r>
          </a:p>
        </p:txBody>
      </p:sp>
      <p:pic>
        <p:nvPicPr>
          <p:cNvPr id="4" name="Picture 3" descr="waterspout_t.png"/>
          <p:cNvPicPr>
            <a:picLocks noChangeAspect="1"/>
          </p:cNvPicPr>
          <p:nvPr/>
        </p:nvPicPr>
        <p:blipFill>
          <a:blip r:embed="rId3"/>
          <a:stretch>
            <a:fillRect/>
          </a:stretch>
        </p:blipFill>
        <p:spPr>
          <a:xfrm>
            <a:off x="3816548" y="566928"/>
            <a:ext cx="1510903" cy="2057400"/>
          </a:xfrm>
          <a:prstGeom prst="rect">
            <a:avLst/>
          </a:prstGeom>
        </p:spPr>
      </p:pic>
      <p:sp>
        <p:nvSpPr>
          <p:cNvPr id="5" name="TextBox 4"/>
          <p:cNvSpPr txBox="1"/>
          <p:nvPr/>
        </p:nvSpPr>
        <p:spPr>
          <a:xfrm>
            <a:off x="3337559" y="2660904"/>
            <a:ext cx="2468880" cy="457200"/>
          </a:xfrm>
          <a:prstGeom prst="rect">
            <a:avLst/>
          </a:prstGeom>
          <a:noFill/>
        </p:spPr>
        <p:txBody>
          <a:bodyPr wrap="square" anchor="ctr">
            <a:spAutoFit/>
          </a:bodyPr>
          <a:lstStyle/>
          <a:p>
            <a:pPr algn="ctr"/>
            <a:r>
              <a:rPr sz="2300" b="1">
                <a:solidFill>
                  <a:srgbClr val="2E7DD2"/>
                </a:solidFill>
                <a:latin typeface="Arial Rounded MT Bold"/>
              </a:rPr>
              <a:t>spout</a:t>
            </a:r>
          </a:p>
        </p:txBody>
      </p:sp>
      <p:sp>
        <p:nvSpPr>
          <p:cNvPr id="6" name="TextBox 5"/>
          <p:cNvSpPr txBox="1"/>
          <p:nvPr/>
        </p:nvSpPr>
        <p:spPr>
          <a:xfrm>
            <a:off x="5806440" y="566928"/>
            <a:ext cx="2468880" cy="2057400"/>
          </a:xfrm>
          <a:prstGeom prst="rect">
            <a:avLst/>
          </a:prstGeom>
          <a:noFill/>
        </p:spPr>
        <p:txBody>
          <a:bodyPr wrap="square" anchor="ctr">
            <a:spAutoFit/>
          </a:bodyPr>
          <a:lstStyle/>
          <a:p>
            <a:pPr algn="ctr"/>
            <a:r>
              <a:rPr sz="11200" b="0">
                <a:solidFill>
                  <a:srgbClr val="241F4E"/>
                </a:solidFill>
                <a:latin typeface="Arial Rounded MT Bold"/>
              </a:rPr>
              <a:t>🔁</a:t>
            </a:r>
          </a:p>
        </p:txBody>
      </p:sp>
      <p:sp>
        <p:nvSpPr>
          <p:cNvPr id="7" name="TextBox 6"/>
          <p:cNvSpPr txBox="1"/>
          <p:nvPr/>
        </p:nvSpPr>
        <p:spPr>
          <a:xfrm>
            <a:off x="5806440" y="2660904"/>
            <a:ext cx="2468880" cy="457200"/>
          </a:xfrm>
          <a:prstGeom prst="rect">
            <a:avLst/>
          </a:prstGeom>
          <a:noFill/>
        </p:spPr>
        <p:txBody>
          <a:bodyPr wrap="square" anchor="ctr">
            <a:spAutoFit/>
          </a:bodyPr>
          <a:lstStyle/>
          <a:p>
            <a:pPr algn="ctr"/>
            <a:r>
              <a:rPr sz="2300" b="1">
                <a:solidFill>
                  <a:srgbClr val="2E9E5B"/>
                </a:solidFill>
                <a:latin typeface="Arial Rounded MT Bold"/>
              </a:rPr>
              <a:t>again</a:t>
            </a:r>
          </a:p>
        </p:txBody>
      </p:sp>
      <p:sp>
        <p:nvSpPr>
          <p:cNvPr id="8" name="TextBox 7"/>
          <p:cNvSpPr txBox="1"/>
          <p:nvPr/>
        </p:nvSpPr>
        <p:spPr>
          <a:xfrm>
            <a:off x="365760" y="3520440"/>
            <a:ext cx="8412480" cy="914400"/>
          </a:xfrm>
          <a:prstGeom prst="rect">
            <a:avLst/>
          </a:prstGeom>
          <a:noFill/>
        </p:spPr>
        <p:txBody>
          <a:bodyPr wrap="square" anchor="ctr">
            <a:spAutoFit/>
          </a:bodyPr>
          <a:lstStyle/>
          <a:p>
            <a:pPr algn="ctr"/>
            <a:r>
              <a:rPr sz="3100" b="1">
                <a:solidFill>
                  <a:srgbClr val="241F4E"/>
                </a:solidFill>
                <a:latin typeface="Arial Rounded MT Bold"/>
              </a:rPr>
              <a:t>And the itsy bitsy </a:t>
            </a:r>
            <a:r>
              <a:rPr sz="3100" b="1">
                <a:solidFill>
                  <a:srgbClr val="FF5D5D"/>
                </a:solidFill>
                <a:latin typeface="Arial Rounded MT Bold"/>
              </a:rPr>
              <a:t>spider</a:t>
            </a:r>
            <a:r>
              <a:rPr sz="3100" b="1">
                <a:solidFill>
                  <a:srgbClr val="241F4E"/>
                </a:solidFill>
                <a:latin typeface="Arial Rounded MT Bold"/>
              </a:rPr>
              <a:t> climbed up the </a:t>
            </a:r>
            <a:r>
              <a:rPr sz="3100" b="1">
                <a:solidFill>
                  <a:srgbClr val="2E7DD2"/>
                </a:solidFill>
                <a:latin typeface="Arial Rounded MT Bold"/>
              </a:rPr>
              <a:t>spout</a:t>
            </a:r>
            <a:r>
              <a:rPr sz="3100" b="1">
                <a:solidFill>
                  <a:srgbClr val="241F4E"/>
                </a:solidFill>
                <a:latin typeface="Arial Rounded MT Bold"/>
              </a:rPr>
              <a:t> </a:t>
            </a:r>
            <a:r>
              <a:rPr sz="3100" b="1">
                <a:solidFill>
                  <a:srgbClr val="2E9E5B"/>
                </a:solidFill>
                <a:latin typeface="Arial Rounded MT Bold"/>
              </a:rPr>
              <a:t>again</a:t>
            </a:r>
            <a:r>
              <a:rPr sz="3100" b="1">
                <a:solidFill>
                  <a:srgbClr val="241F4E"/>
                </a:solidFill>
                <a:latin typeface="Arial Rounded MT Bold"/>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269748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2743200" cy="457200"/>
          </a:xfrm>
          <a:prstGeom prst="rect">
            <a:avLst/>
          </a:prstGeom>
          <a:noFill/>
          <a:ln/>
        </p:spPr>
        <p:txBody>
          <a:bodyPr wrap="non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SOUND-ALIKES</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76200" y="27432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Sing along with the video!</a:t>
            </a:r>
            <a:endParaRPr lang="en-US" sz="3000" dirty="0"/>
          </a:p>
        </p:txBody>
      </p:sp>
      <p:pic>
        <p:nvPicPr>
          <p:cNvPr id="10" name="Itsy Bitsy Spide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354667" y="947430"/>
            <a:ext cx="6972000" cy="3921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extLst>
    <p:ext uri="{E180D4A7-C9FB-4DFB-919C-405C955672EB}">
      <p14:showEvtLst xmlns:p14="http://schemas.microsoft.com/office/powerpoint/2010/main">
        <p14:playEvt time="15290" objId="10"/>
        <p14:stopEvt time="99430" objId="10"/>
      </p14:showEvtLst>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TotalTime>
  <Words>644</Words>
  <Application>Microsoft Macintosh PowerPoint</Application>
  <PresentationFormat>On-screen Show (16:9)</PresentationFormat>
  <Paragraphs>51</Paragraphs>
  <Slides>6</Slides>
  <Notes>6</Notes>
  <HiddenSlides>0</HiddenSlides>
  <MMClips>7</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7</cp:revision>
  <dcterms:created xsi:type="dcterms:W3CDTF">2026-06-12T20:43:29Z</dcterms:created>
  <dcterms:modified xsi:type="dcterms:W3CDTF">2026-06-19T21:15:43Z</dcterms:modified>
</cp:coreProperties>
</file>