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3" r:id="rId15"/>
    <p:sldId id="264" r:id="rId16"/>
    <p:sldId id="265" r:id="rId17"/>
    <p:sldId id="266" r:id="rId18"/>
    <p:sldId id="267" r:id="rId19"/>
    <p:sldId id="262" r:id="rId14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12.xml"/><Relationship Id="rId15" Type="http://schemas.openxmlformats.org/officeDocument/2006/relationships/slide" Target="slides/slide7.xml"/><Relationship Id="rId16" Type="http://schemas.openxmlformats.org/officeDocument/2006/relationships/slide" Target="slides/slide8.xml"/><Relationship Id="rId17" Type="http://schemas.openxmlformats.org/officeDocument/2006/relationships/slide" Target="slides/slide9.xml"/><Relationship Id="rId18" Type="http://schemas.openxmlformats.org/officeDocument/2006/relationships/slide" Target="slides/slide10.xml"/><Relationship Id="rId19" Type="http://schemas.openxmlformats.org/officeDocument/2006/relationships/slide" Target="slides/slide1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'One vowel changes EVERYTHING. Live… leave. Sit… seat. Ready? Real talk!'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Read card 1: 'I LIVE here.' Short ih — quick, fist gesture. Card 2: 'I LEAVE at 8.' Long ee — smile and stretch. Circle: 'I LIVE in LA. I LEAVE at 8. Do you live here? When do you leave?' Elicit answers.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'Please SIT' — short. 'Take a SEAT' — long ee. Pat the chair. Circle: 'Same chair! SIT is the action, SEAT is the chair.' Hear-and-choose: say sit or seat — students show fist (short) or stretch (long). Answers as you call them.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'FILL the cup' — short ih. 'FEEL the sun!' — long ee, smile. Mime both. Hear-and-choose: fill / feel / feel / fill — students gesture fist or stretch. Answers as you call them.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Day 4 memory: two OO sounds. 'Read a BOOK' — short oo. 'Look at the MOON!' — long oo. Chin trick: moon drops the jaw more. Circle: 'Do we read the moon? No! We read a BOOK.'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'A PEN for you. A PAN for eggs.' eh vs a — the trickiest pair! Jaw trick: pan opens wider. Circle: 'Do we cook eggs in a pen? NO! A PAN!' Hear-and-choose: pen / pan.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Celebrate. 'I live here. I leave at 8.' Say it like a native. Homework beat: 'Use LIVE and LEAVE today — one sentence each. Tell me tomorrow.'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914400"/>
            <a:ext cx="91440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>
                <a:solidFill>
                  <a:srgbClr val="241F4E"/>
                </a:solidFill>
                <a:latin typeface="Arial Rounded MT Bold"/>
              </a:rPr>
              <a:t>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2148840"/>
            <a:ext cx="9144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>
                <a:solidFill>
                  <a:srgbClr val="FF5D5D"/>
                </a:solidFill>
                <a:latin typeface="Arial Rounded MT Bold"/>
              </a:rPr>
              <a:t>Push Further!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154680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241F4E"/>
                </a:solidFill>
                <a:latin typeface="Arial Rounded MT Bold"/>
              </a:rPr>
              <a:t>One vowel — a whole new meaning!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383280" y="3886200"/>
            <a:ext cx="2377440" cy="54864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600" b="1">
                <a:solidFill>
                  <a:srgbClr val="241F4E"/>
                </a:solidFill>
                <a:latin typeface="Arial Rounded MT Bold"/>
              </a:rPr>
              <a:t>Real talk!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41248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cap or cape?  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🧢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Wear a </a:t>
            </a:r>
            <a:r>
              <a:rPr sz="3000" b="1">
                <a:solidFill>
                  <a:srgbClr val="FF5D5D"/>
                </a:solidFill>
                <a:latin typeface="Arial Rounded MT Bold"/>
              </a:rPr>
              <a:t>CAP</a:t>
            </a:r>
            <a:r>
              <a:rPr sz="3000" b="1">
                <a:solidFill>
                  <a:srgbClr val="241F4E"/>
                </a:solidFill>
                <a:latin typeface="Arial Rounded MT Bold"/>
              </a:rPr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7548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7548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A hero's </a:t>
            </a:r>
            <a:r>
              <a:rPr sz="3000" b="1">
                <a:solidFill>
                  <a:srgbClr val="FF5D5D"/>
                </a:solidFill>
                <a:latin typeface="Arial Rounded MT Bold"/>
              </a:rPr>
              <a:t>CAPE</a:t>
            </a:r>
            <a:r>
              <a:rPr sz="3000" b="1">
                <a:solidFill>
                  <a:srgbClr val="241F4E"/>
                </a:solidFill>
                <a:latin typeface="Arial Rounded MT Bold"/>
              </a:rPr>
              <a:t>!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786634" y="4297680"/>
            <a:ext cx="3570732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the Magic E again! ✨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41248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good or food?  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👍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/>
            </a:r>
            <a:r>
              <a:rPr sz="3000" b="1">
                <a:solidFill>
                  <a:srgbClr val="FF5D5D"/>
                </a:solidFill>
                <a:latin typeface="Arial Rounded MT Bold"/>
              </a:rPr>
              <a:t>GOOD</a:t>
            </a:r>
            <a:r>
              <a:rPr sz="3000" b="1">
                <a:solidFill>
                  <a:srgbClr val="241F4E"/>
                </a:solidFill>
                <a:latin typeface="Arial Rounded MT Bold"/>
              </a:rPr>
              <a:t> morning!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7548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7548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Hot </a:t>
            </a:r>
            <a:r>
              <a:rPr sz="3000" b="1">
                <a:solidFill>
                  <a:srgbClr val="FF5D5D"/>
                </a:solidFill>
                <a:latin typeface="Arial Rounded MT Bold"/>
              </a:rPr>
              <a:t>FOOD</a:t>
            </a:r>
            <a:r>
              <a:rPr sz="3000" b="1">
                <a:solidFill>
                  <a:srgbClr val="241F4E"/>
                </a:solidFill>
                <a:latin typeface="Arial Rounded MT Bold"/>
              </a:rPr>
              <a:t>!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786634" y="4297680"/>
            <a:ext cx="3570732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two OO sounds — book &amp; moon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914400"/>
            <a:ext cx="91440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>
                <a:solidFill>
                  <a:srgbClr val="241F4E"/>
                </a:solidFill>
                <a:latin typeface="Arial Rounded MT Bold"/>
              </a:rPr>
              <a:t>💬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2148840"/>
            <a:ext cx="9144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 b="1">
                <a:solidFill>
                  <a:srgbClr val="FF5D5D"/>
                </a:solidFill>
                <a:latin typeface="Arial Rounded MT Bold"/>
              </a:rPr>
              <a:t>Say it like a native!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017520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241F4E"/>
                </a:solidFill>
                <a:latin typeface="Arial Rounded MT Bold"/>
              </a:rPr>
              <a:t>“I live here.”  ·  “I leave at 8.”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200400" y="3886200"/>
            <a:ext cx="2743200" cy="54864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Use it today! 🎉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41248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live or leave?  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🏠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I </a:t>
            </a:r>
            <a:r>
              <a:rPr sz="3000" b="1">
                <a:solidFill>
                  <a:srgbClr val="FF5D5D"/>
                </a:solidFill>
                <a:latin typeface="Arial Rounded MT Bold"/>
              </a:rPr>
              <a:t>LIVE</a:t>
            </a:r>
            <a:r>
              <a:rPr sz="3000" b="1">
                <a:solidFill>
                  <a:srgbClr val="241F4E"/>
                </a:solidFill>
                <a:latin typeface="Arial Rounded MT Bold"/>
              </a:rPr>
              <a:t> here.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7548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7548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🕗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I </a:t>
            </a:r>
            <a:r>
              <a:rPr sz="3000" b="1">
                <a:solidFill>
                  <a:srgbClr val="FF5D5D"/>
                </a:solidFill>
                <a:latin typeface="Arial Rounded MT Bold"/>
              </a:rPr>
              <a:t>LEAVE</a:t>
            </a:r>
            <a:r>
              <a:rPr sz="3000" b="1">
                <a:solidFill>
                  <a:srgbClr val="241F4E"/>
                </a:solidFill>
                <a:latin typeface="Arial Rounded MT Bold"/>
              </a:rPr>
              <a:t> at 8.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366010" y="4297680"/>
            <a:ext cx="4411980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short i · long ee — big difference!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41248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sit or seat?  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Please </a:t>
            </a:r>
            <a:r>
              <a:rPr sz="3000" b="1">
                <a:solidFill>
                  <a:srgbClr val="FF5D5D"/>
                </a:solidFill>
                <a:latin typeface="Arial Rounded MT Bold"/>
              </a:rPr>
              <a:t>SIT</a:t>
            </a:r>
            <a:r>
              <a:rPr sz="3000" b="1">
                <a:solidFill>
                  <a:srgbClr val="241F4E"/>
                </a:solidFill>
                <a:latin typeface="Arial Rounded MT Bold"/>
              </a:rPr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7548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7548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💺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Take a </a:t>
            </a:r>
            <a:r>
              <a:rPr sz="3000" b="1">
                <a:solidFill>
                  <a:srgbClr val="FF5D5D"/>
                </a:solidFill>
                <a:latin typeface="Arial Rounded MT Bold"/>
              </a:rPr>
              <a:t>SEAT</a:t>
            </a:r>
            <a:r>
              <a:rPr sz="3000" b="1">
                <a:solidFill>
                  <a:srgbClr val="241F4E"/>
                </a:solidFill>
                <a:latin typeface="Arial Rounded MT Bold"/>
              </a:rPr>
              <a:t>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786634" y="4297680"/>
            <a:ext cx="3570732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sit is short · seat is long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41248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fill or feel?  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🥛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>
                <a:solidFill>
                  <a:srgbClr val="FF5D5D"/>
                </a:solidFill>
                <a:latin typeface="Arial Rounded MT Bold"/>
              </a:rPr>
              <a:t>FILL</a:t>
            </a:r>
            <a:r>
              <a:rPr sz="3000" b="1">
                <a:solidFill>
                  <a:srgbClr val="241F4E"/>
                </a:solidFill>
                <a:latin typeface="Arial Rounded MT Bold"/>
              </a:rPr>
              <a:t> the cup.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7548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7548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🌞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>
                <a:solidFill>
                  <a:srgbClr val="FF5D5D"/>
                </a:solidFill>
                <a:latin typeface="Arial Rounded MT Bold"/>
              </a:rPr>
              <a:t>FEEL</a:t>
            </a:r>
            <a:r>
              <a:rPr sz="3000" b="1">
                <a:solidFill>
                  <a:srgbClr val="241F4E"/>
                </a:solidFill>
                <a:latin typeface="Arial Rounded MT Bold"/>
              </a:rPr>
              <a:t> the sun!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734056" y="4297680"/>
            <a:ext cx="3675888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fill is short · feel is long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41248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Two sounds of OO  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📖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Read a </a:t>
            </a:r>
            <a:r>
              <a:rPr sz="3000" b="1">
                <a:solidFill>
                  <a:srgbClr val="FF5D5D"/>
                </a:solidFill>
                <a:latin typeface="Arial Rounded MT Bold"/>
              </a:rPr>
              <a:t>BOOK</a:t>
            </a:r>
            <a:r>
              <a:rPr sz="3000" b="1">
                <a:solidFill>
                  <a:srgbClr val="241F4E"/>
                </a:solidFill>
                <a:latin typeface="Arial Rounded MT Bold"/>
              </a:rPr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7548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7548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🌙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Look at the </a:t>
            </a:r>
            <a:r>
              <a:rPr sz="2600" b="1">
                <a:solidFill>
                  <a:srgbClr val="FF5D5D"/>
                </a:solidFill>
                <a:latin typeface="Arial Rounded MT Bold"/>
              </a:rPr>
              <a:t>MOON</a:t>
            </a:r>
            <a:r>
              <a:rPr sz="2600" b="1">
                <a:solidFill>
                  <a:srgbClr val="241F4E"/>
                </a:solidFill>
                <a:latin typeface="Arial Rounded MT Bold"/>
              </a:rPr>
              <a:t>!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786634" y="4297680"/>
            <a:ext cx="3570732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two OO sounds — book &amp; moon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41248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pen or pan?  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🖊️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A </a:t>
            </a:r>
            <a:r>
              <a:rPr sz="2600" b="1">
                <a:solidFill>
                  <a:srgbClr val="FF5D5D"/>
                </a:solidFill>
                <a:latin typeface="Arial Rounded MT Bold"/>
              </a:rPr>
              <a:t>PEN</a:t>
            </a:r>
            <a:r>
              <a:rPr sz="2600" b="1">
                <a:solidFill>
                  <a:srgbClr val="241F4E"/>
                </a:solidFill>
                <a:latin typeface="Arial Rounded MT Bold"/>
              </a:rPr>
              <a:t> for you.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7548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7548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🍳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A </a:t>
            </a:r>
            <a:r>
              <a:rPr sz="2600" b="1">
                <a:solidFill>
                  <a:srgbClr val="FF5D5D"/>
                </a:solidFill>
                <a:latin typeface="Arial Rounded MT Bold"/>
              </a:rPr>
              <a:t>PAN</a:t>
            </a:r>
            <a:r>
              <a:rPr sz="2600" b="1">
                <a:solidFill>
                  <a:srgbClr val="241F4E"/>
                </a:solidFill>
                <a:latin typeface="Arial Rounded MT Bold"/>
              </a:rPr>
              <a:t> for eggs.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681478" y="4297680"/>
            <a:ext cx="3781044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eh vs a — the trickiest pair!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41248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ship or sheep?  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🚢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A big </a:t>
            </a:r>
            <a:r>
              <a:rPr sz="3000" b="1">
                <a:solidFill>
                  <a:srgbClr val="FF5D5D"/>
                </a:solidFill>
                <a:latin typeface="Arial Rounded MT Bold"/>
              </a:rPr>
              <a:t>SHIP</a:t>
            </a:r>
            <a:r>
              <a:rPr sz="3000" b="1">
                <a:solidFill>
                  <a:srgbClr val="241F4E"/>
                </a:solidFill>
                <a:latin typeface="Arial Rounded MT Bold"/>
              </a:rPr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7548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7548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🐑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A white </a:t>
            </a:r>
            <a:r>
              <a:rPr sz="3000" b="1">
                <a:solidFill>
                  <a:srgbClr val="FF5D5D"/>
                </a:solidFill>
                <a:latin typeface="Arial Rounded MT Bold"/>
              </a:rPr>
              <a:t>SHEEP</a:t>
            </a:r>
            <a:r>
              <a:rPr sz="3000" b="1">
                <a:solidFill>
                  <a:srgbClr val="241F4E"/>
                </a:solidFill>
                <a:latin typeface="Arial Rounded MT Bold"/>
              </a:rPr>
              <a:t>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786634" y="4297680"/>
            <a:ext cx="3570732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ship is short · sheep is long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41248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chip or cheap?  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/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Eat a </a:t>
            </a:r>
            <a:r>
              <a:rPr sz="3000" b="1">
                <a:solidFill>
                  <a:srgbClr val="FF5D5D"/>
                </a:solidFill>
                <a:latin typeface="Arial Rounded MT Bold"/>
              </a:rPr>
              <a:t>CHIP</a:t>
            </a:r>
            <a:r>
              <a:rPr sz="3000" b="1">
                <a:solidFill>
                  <a:srgbClr val="241F4E"/>
                </a:solidFill>
                <a:latin typeface="Arial Rounded MT Bold"/>
              </a:rPr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7548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7548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</p:txBody>
      </p:sp>
      <p:sp>
        <p:nvSpPr>
          <p:cNvPr id="10" name="TextBox 9"/>
          <p:cNvSpPr txBox="1"/>
          <p:nvPr/>
        </p:nvSpPr>
        <p:spPr>
          <a:xfrm>
            <a:off x="47548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So </a:t>
            </a:r>
            <a:r>
              <a:rPr sz="3000" b="1">
                <a:solidFill>
                  <a:srgbClr val="FF5D5D"/>
                </a:solidFill>
                <a:latin typeface="Arial Rounded MT Bold"/>
              </a:rPr>
              <a:t>CHEAP</a:t>
            </a:r>
            <a:r>
              <a:rPr sz="3000" b="1">
                <a:solidFill>
                  <a:srgbClr val="241F4E"/>
                </a:solidFill>
                <a:latin typeface="Arial Rounded MT Bold"/>
              </a:rPr>
              <a:t>!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786634" y="4297680"/>
            <a:ext cx="3570732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chip is short · cheap is long</a:t>
            </a:r>
          </a:p>
        </p:txBody>
      </p:sp>
      <p:pic>
        <p:nvPicPr>
          <p:cNvPr id="12" name="Picture 11" descr="chi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5710" y="1743075"/>
            <a:ext cx="1677778" cy="1314450"/>
          </a:xfrm>
          <a:prstGeom prst="rect">
            <a:avLst/>
          </a:prstGeom>
        </p:spPr>
      </p:pic>
      <p:pic>
        <p:nvPicPr>
          <p:cNvPr id="13" name="Picture 12" descr="chea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6168" y="1664208"/>
            <a:ext cx="1417320" cy="141732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41248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man or men?  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One </a:t>
            </a:r>
            <a:r>
              <a:rPr sz="3000" b="1">
                <a:solidFill>
                  <a:srgbClr val="FF5D5D"/>
                </a:solidFill>
                <a:latin typeface="Arial Rounded MT Bold"/>
              </a:rPr>
              <a:t>MAN</a:t>
            </a:r>
            <a:r>
              <a:rPr sz="3000" b="1">
                <a:solidFill>
                  <a:srgbClr val="241F4E"/>
                </a:solidFill>
                <a:latin typeface="Arial Rounded MT Bold"/>
              </a:rPr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7548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7548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👥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Two </a:t>
            </a:r>
            <a:r>
              <a:rPr sz="3000" b="1">
                <a:solidFill>
                  <a:srgbClr val="FF5D5D"/>
                </a:solidFill>
                <a:latin typeface="Arial Rounded MT Bold"/>
              </a:rPr>
              <a:t>MEN</a:t>
            </a:r>
            <a:r>
              <a:rPr sz="3000" b="1">
                <a:solidFill>
                  <a:srgbClr val="241F4E"/>
                </a:solidFill>
                <a:latin typeface="Arial Rounded MT Bold"/>
              </a:rPr>
              <a:t>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786634" y="4297680"/>
            <a:ext cx="3570732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a vs e — listen close!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