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4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18"/>
    <p:sldId id="308" r:id="rId33"/>
    <p:sldId id="309" r:id="rId34"/>
    <p:sldId id="267" r:id="rId19"/>
    <p:sldId id="268" r:id="rId20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04" r:id="rId29"/>
    <p:sldId id="305" r:id="rId30"/>
    <p:sldId id="306" r:id="rId31"/>
    <p:sldId id="307" r:id="rId32"/>
    <p:sldId id="296" r:id="rId48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17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.xml"/><Relationship Id="rId19" Type="http://schemas.openxmlformats.org/officeDocument/2006/relationships/slide" Target="slides/slide4.xml"/><Relationship Id="rId20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2.xml"/><Relationship Id="rId34" Type="http://schemas.openxmlformats.org/officeDocument/2006/relationships/slide" Target="slides/slide3.xml"/><Relationship Id="rId48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Good morning! Clap every letter with me, A to Z. Ready?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Yesterday: sound-alike words. Today: syllables — the beats. Missed a day? We'll do all of yesterday again, fast.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Here's everything from yesterday. Let's run through it all, quickly.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You did all of yesterday — ship/sheep, pen/pan, cup/cop, the two OO sounds. Today: syllables — clap the beats! Let's go!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☀️ Good morning! Clap the alphabet!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Stand up! Big voice, big claps!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3026664" y="3429000"/>
            <a:ext cx="3090672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3026664" y="3429000"/>
            <a:ext cx="3090672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Chant it with me! 👏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591" name=""/>
        <p:cNvGrpSpPr/>
        <p:nvPr/>
      </p:nvGrpSpPr>
      <p:grpSpPr/>
      <p:sp>
        <p:nvSpPr>
          <p:cNvPr id="1592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93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594" name="t"/>
          <p:cNvSpPr/>
          <p:nvPr/>
        </p:nvSpPr>
        <p:spPr>
          <a:xfrm>
            <a:off x="3000000" y="300000"/>
            <a:ext cx="31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595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96" name="t"/>
          <p:cNvSpPr/>
          <p:nvPr/>
        </p:nvSpPr>
        <p:spPr>
          <a:xfrm>
            <a:off x="350000" y="1848278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20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🐑</a:t>
            </a:r>
          </a:p>
        </p:txBody>
      </p:sp>
      <p:sp>
        <p:nvSpPr>
          <p:cNvPr id="1597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sheep</a:t>
            </a:r>
          </a:p>
        </p:txBody>
      </p:sp>
      <p:sp>
        <p:nvSpPr>
          <p:cNvPr id="1598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99" name="t"/>
          <p:cNvSpPr/>
          <p:nvPr/>
        </p:nvSpPr>
        <p:spPr>
          <a:xfrm>
            <a:off x="5131323" y="14435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31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🚢</a:t>
            </a:r>
          </a:p>
        </p:txBody>
      </p:sp>
      <p:sp>
        <p:nvSpPr>
          <p:cNvPr id="1600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ship</a:t>
            </a:r>
          </a:p>
        </p:txBody>
      </p:sp>
      <p:sp>
        <p:nvSpPr>
          <p:cNvPr id="1601" name="Oval 141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02" name="Oval 142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603" name="Oval 143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04" name="Oval 144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605" name=""/>
        <p:cNvGrpSpPr/>
        <p:nvPr/>
      </p:nvGrpSpPr>
      <p:grpSpPr/>
      <p:sp>
        <p:nvSpPr>
          <p:cNvPr id="1606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07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608" name="t"/>
          <p:cNvSpPr/>
          <p:nvPr/>
        </p:nvSpPr>
        <p:spPr>
          <a:xfrm>
            <a:off x="0" y="820000"/>
            <a:ext cx="9144000" cy="7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Your turn — say it with me 🗣️</a:t>
            </a:r>
          </a:p>
        </p:txBody>
      </p:sp>
      <p:sp>
        <p:nvSpPr>
          <p:cNvPr id="1609" name="rr"/>
          <p:cNvSpPr/>
          <p:nvPr/>
        </p:nvSpPr>
        <p:spPr>
          <a:xfrm>
            <a:off x="900000" y="1900000"/>
            <a:ext cx="7344000" cy="820000"/>
          </a:xfrm>
          <a:prstGeom prst="roundRect">
            <a:avLst>
              <a:gd name="adj" fmla="val 30000"/>
            </a:avLst>
          </a:prstGeom>
          <a:solidFill>
            <a:srgbClr val="FFF3D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10" name="t"/>
          <p:cNvSpPr/>
          <p:nvPr/>
        </p:nvSpPr>
        <p:spPr>
          <a:xfrm>
            <a:off x="960000" y="1960000"/>
            <a:ext cx="15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600" b="1" dirty="0">
                <a:solidFill>
                  <a:srgbClr val="FF7A6B"/>
                </a:solidFill>
                <a:latin typeface="Arial Rounded MT Bold"/>
                <a:cs typeface="Arial Rounded MT Bold"/>
              </a:rPr>
              <a:t>ee</a:t>
            </a:r>
          </a:p>
        </p:txBody>
      </p:sp>
      <p:sp>
        <p:nvSpPr>
          <p:cNvPr id="1611" name="t"/>
          <p:cNvSpPr/>
          <p:nvPr/>
        </p:nvSpPr>
        <p:spPr>
          <a:xfrm>
            <a:off x="2560000" y="1960000"/>
            <a:ext cx="56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lang="en-US" sz="2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sheep · bean · seat · heel</a:t>
            </a:r>
          </a:p>
        </p:txBody>
      </p:sp>
      <p:sp>
        <p:nvSpPr>
          <p:cNvPr id="1612" name="rr"/>
          <p:cNvSpPr/>
          <p:nvPr/>
        </p:nvSpPr>
        <p:spPr>
          <a:xfrm>
            <a:off x="900000" y="2900000"/>
            <a:ext cx="7344000" cy="820000"/>
          </a:xfrm>
          <a:prstGeom prst="roundRect">
            <a:avLst>
              <a:gd name="adj" fmla="val 30000"/>
            </a:avLst>
          </a:prstGeom>
          <a:solidFill>
            <a:srgbClr val="EFEA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13" name="t"/>
          <p:cNvSpPr/>
          <p:nvPr/>
        </p:nvSpPr>
        <p:spPr>
          <a:xfrm>
            <a:off x="960000" y="2960000"/>
            <a:ext cx="15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600" b="1" dirty="0">
                <a:solidFill>
                  <a:srgbClr val="9B8CFF"/>
                </a:solidFill>
                <a:latin typeface="Arial Rounded MT Bold"/>
                <a:cs typeface="Arial Rounded MT Bold"/>
              </a:rPr>
              <a:t>ih</a:t>
            </a:r>
          </a:p>
        </p:txBody>
      </p:sp>
      <p:sp>
        <p:nvSpPr>
          <p:cNvPr id="1614" name="t"/>
          <p:cNvSpPr/>
          <p:nvPr/>
        </p:nvSpPr>
        <p:spPr>
          <a:xfrm>
            <a:off x="2560000" y="2960000"/>
            <a:ext cx="56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lang="en-US" sz="2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ship · bin · sit · hill</a:t>
            </a:r>
          </a:p>
        </p:txBody>
      </p:sp>
      <p:sp>
        <p:nvSpPr>
          <p:cNvPr id="1615" name="t"/>
          <p:cNvSpPr/>
          <p:nvPr/>
        </p:nvSpPr>
        <p:spPr>
          <a:xfrm>
            <a:off x="0" y="3950000"/>
            <a:ext cx="914400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Say each one slowly. Feel your mouth change.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616" name=""/>
        <p:cNvGrpSpPr/>
        <p:nvPr/>
      </p:nvGrpSpPr>
      <p:grpSpPr/>
      <p:sp>
        <p:nvSpPr>
          <p:cNvPr id="1617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18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619" name="t"/>
          <p:cNvSpPr/>
          <p:nvPr/>
        </p:nvSpPr>
        <p:spPr>
          <a:xfrm>
            <a:off x="0" y="84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The letters OO make two sounds</a:t>
            </a:r>
          </a:p>
        </p:txBody>
      </p:sp>
      <p:sp>
        <p:nvSpPr>
          <p:cNvPr id="1620" name="rr"/>
          <p:cNvSpPr/>
          <p:nvPr/>
        </p:nvSpPr>
        <p:spPr>
          <a:xfrm>
            <a:off x="760000" y="1500000"/>
            <a:ext cx="3400000" cy="30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21" name="t"/>
          <p:cNvSpPr/>
          <p:nvPr/>
        </p:nvSpPr>
        <p:spPr>
          <a:xfrm>
            <a:off x="760000" y="1600000"/>
            <a:ext cx="3400000" cy="8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6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oo</a:t>
            </a:r>
          </a:p>
        </p:txBody>
      </p:sp>
      <p:sp>
        <p:nvSpPr>
          <p:cNvPr id="1622" name="t"/>
          <p:cNvSpPr/>
          <p:nvPr/>
        </p:nvSpPr>
        <p:spPr>
          <a:xfrm>
            <a:off x="760000" y="2380000"/>
            <a:ext cx="3400000" cy="3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9B8CFF"/>
                </a:solidFill>
                <a:latin typeface="Helvetica Neue"/>
                <a:cs typeface="Helvetica Neue"/>
              </a:rPr>
              <a:t>short</a:t>
            </a:r>
          </a:p>
        </p:txBody>
      </p:sp>
      <p:sp>
        <p:nvSpPr>
          <p:cNvPr id="1623" name="e"/>
          <p:cNvSpPr/>
          <p:nvPr/>
        </p:nvSpPr>
        <p:spPr>
          <a:xfrm>
            <a:off x="1760000" y="2630000"/>
            <a:ext cx="1400000" cy="840000"/>
          </a:xfrm>
          <a:prstGeom prst="ellipse">
            <a:avLst/>
          </a:prstGeom>
          <a:solidFill>
            <a:srgbClr val="FF7A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24" name="e"/>
          <p:cNvSpPr/>
          <p:nvPr/>
        </p:nvSpPr>
        <p:spPr>
          <a:xfrm>
            <a:off x="2100000" y="2820000"/>
            <a:ext cx="720000" cy="480000"/>
          </a:xfrm>
          <a:prstGeom prst="ellipse">
            <a:avLst/>
          </a:prstGeom>
          <a:solidFill>
            <a:srgbClr val="5A1F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25" name="t"/>
          <p:cNvSpPr/>
          <p:nvPr/>
        </p:nvSpPr>
        <p:spPr>
          <a:xfrm>
            <a:off x="760000" y="3380000"/>
            <a:ext cx="34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600" b="0" dirty="0">
                <a:solidFill>
                  <a:srgbClr val="5A548A"/>
                </a:solidFill>
                <a:latin typeface="Helvetica Neue"/>
                <a:cs typeface="Helvetica Neue"/>
              </a:rPr>
              <a:t>relaxed</a:t>
            </a:r>
          </a:p>
        </p:txBody>
      </p:sp>
      <p:sp>
        <p:nvSpPr>
          <p:cNvPr id="1626" name="t"/>
          <p:cNvSpPr/>
          <p:nvPr/>
        </p:nvSpPr>
        <p:spPr>
          <a:xfrm>
            <a:off x="760000" y="3920000"/>
            <a:ext cx="3400000" cy="4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📖  book</a:t>
            </a:r>
          </a:p>
        </p:txBody>
      </p:sp>
      <p:sp>
        <p:nvSpPr>
          <p:cNvPr id="1627" name="rr"/>
          <p:cNvSpPr/>
          <p:nvPr/>
        </p:nvSpPr>
        <p:spPr>
          <a:xfrm>
            <a:off x="4984000" y="1500000"/>
            <a:ext cx="3400000" cy="30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28" name="t"/>
          <p:cNvSpPr/>
          <p:nvPr/>
        </p:nvSpPr>
        <p:spPr>
          <a:xfrm>
            <a:off x="4984000" y="1600000"/>
            <a:ext cx="3400000" cy="8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6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oo</a:t>
            </a:r>
          </a:p>
        </p:txBody>
      </p:sp>
      <p:sp>
        <p:nvSpPr>
          <p:cNvPr id="1629" name="t"/>
          <p:cNvSpPr/>
          <p:nvPr/>
        </p:nvSpPr>
        <p:spPr>
          <a:xfrm>
            <a:off x="4984000" y="2380000"/>
            <a:ext cx="3400000" cy="3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9B8CFF"/>
                </a:solidFill>
                <a:latin typeface="Helvetica Neue"/>
                <a:cs typeface="Helvetica Neue"/>
              </a:rPr>
              <a:t>long</a:t>
            </a:r>
          </a:p>
        </p:txBody>
      </p:sp>
      <p:sp>
        <p:nvSpPr>
          <p:cNvPr id="1630" name="e"/>
          <p:cNvSpPr/>
          <p:nvPr/>
        </p:nvSpPr>
        <p:spPr>
          <a:xfrm>
            <a:off x="6124000" y="2490000"/>
            <a:ext cx="1120000" cy="1120000"/>
          </a:xfrm>
          <a:prstGeom prst="ellipse">
            <a:avLst/>
          </a:prstGeom>
          <a:solidFill>
            <a:srgbClr val="FF7A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31" name="e"/>
          <p:cNvSpPr/>
          <p:nvPr/>
        </p:nvSpPr>
        <p:spPr>
          <a:xfrm>
            <a:off x="6384000" y="2750000"/>
            <a:ext cx="600000" cy="600000"/>
          </a:xfrm>
          <a:prstGeom prst="ellipse">
            <a:avLst/>
          </a:prstGeom>
          <a:solidFill>
            <a:srgbClr val="5A1F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32" name="t"/>
          <p:cNvSpPr/>
          <p:nvPr/>
        </p:nvSpPr>
        <p:spPr>
          <a:xfrm>
            <a:off x="4984000" y="3380000"/>
            <a:ext cx="34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600" b="0" dirty="0">
                <a:solidFill>
                  <a:srgbClr val="5A548A"/>
                </a:solidFill>
                <a:latin typeface="Helvetica Neue"/>
                <a:cs typeface="Helvetica Neue"/>
              </a:rPr>
              <a:t>round lips, hold it</a:t>
            </a:r>
          </a:p>
        </p:txBody>
      </p:sp>
      <p:sp>
        <p:nvSpPr>
          <p:cNvPr id="1633" name="t"/>
          <p:cNvSpPr/>
          <p:nvPr/>
        </p:nvSpPr>
        <p:spPr>
          <a:xfrm>
            <a:off x="4984000" y="3920000"/>
            <a:ext cx="3400000" cy="4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🌙  moon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634" name=""/>
        <p:cNvGrpSpPr/>
        <p:nvPr/>
      </p:nvGrpSpPr>
      <p:grpSpPr/>
      <p:sp>
        <p:nvSpPr>
          <p:cNvPr id="1635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36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637" name="t"/>
          <p:cNvSpPr/>
          <p:nvPr/>
        </p:nvSpPr>
        <p:spPr>
          <a:xfrm>
            <a:off x="0" y="76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short oo — like book</a:t>
            </a:r>
          </a:p>
        </p:txBody>
      </p:sp>
      <p:sp>
        <p:nvSpPr>
          <p:cNvPr id="1638" name="t"/>
          <p:cNvSpPr/>
          <p:nvPr/>
        </p:nvSpPr>
        <p:spPr>
          <a:xfrm>
            <a:off x="0" y="1380000"/>
            <a:ext cx="9144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🔊 I say it…  🗣️ now you say it!</a:t>
            </a:r>
          </a:p>
        </p:txBody>
      </p:sp>
      <p:sp>
        <p:nvSpPr>
          <p:cNvPr id="1639" name="rr"/>
          <p:cNvSpPr/>
          <p:nvPr/>
        </p:nvSpPr>
        <p:spPr>
          <a:xfrm>
            <a:off x="32000" y="1760000"/>
            <a:ext cx="2720000" cy="2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40" name="t"/>
          <p:cNvSpPr/>
          <p:nvPr/>
        </p:nvSpPr>
        <p:spPr>
          <a:xfrm>
            <a:off x="32000" y="2304000"/>
            <a:ext cx="2720000" cy="2121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9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📖</a:t>
            </a:r>
          </a:p>
        </p:txBody>
      </p:sp>
      <p:sp>
        <p:nvSpPr>
          <p:cNvPr id="1641" name="t"/>
          <p:cNvSpPr/>
          <p:nvPr/>
        </p:nvSpPr>
        <p:spPr>
          <a:xfrm>
            <a:off x="32000" y="3936000"/>
            <a:ext cx="2720000" cy="489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5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book</a:t>
            </a:r>
          </a:p>
        </p:txBody>
      </p:sp>
      <p:sp>
        <p:nvSpPr>
          <p:cNvPr id="1642" name="rr"/>
          <p:cNvSpPr/>
          <p:nvPr/>
        </p:nvSpPr>
        <p:spPr>
          <a:xfrm>
            <a:off x="3212000" y="1760000"/>
            <a:ext cx="2720000" cy="2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43" name="t"/>
          <p:cNvSpPr/>
          <p:nvPr/>
        </p:nvSpPr>
        <p:spPr>
          <a:xfrm>
            <a:off x="3276800" y="2203200"/>
            <a:ext cx="2720000" cy="2121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5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🦶</a:t>
            </a:r>
          </a:p>
        </p:txBody>
      </p:sp>
      <p:sp>
        <p:nvSpPr>
          <p:cNvPr id="1644" name="t"/>
          <p:cNvSpPr/>
          <p:nvPr/>
        </p:nvSpPr>
        <p:spPr>
          <a:xfrm>
            <a:off x="3212000" y="3936000"/>
            <a:ext cx="2720000" cy="489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5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foot</a:t>
            </a:r>
          </a:p>
        </p:txBody>
      </p:sp>
      <p:sp>
        <p:nvSpPr>
          <p:cNvPr id="1645" name="rr"/>
          <p:cNvSpPr/>
          <p:nvPr/>
        </p:nvSpPr>
        <p:spPr>
          <a:xfrm>
            <a:off x="6392000" y="1760000"/>
            <a:ext cx="2720000" cy="2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46" name="t"/>
          <p:cNvSpPr/>
          <p:nvPr/>
        </p:nvSpPr>
        <p:spPr>
          <a:xfrm>
            <a:off x="6456800" y="2304000"/>
            <a:ext cx="2720000" cy="2121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7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👀</a:t>
            </a:r>
          </a:p>
        </p:txBody>
      </p:sp>
      <p:sp>
        <p:nvSpPr>
          <p:cNvPr id="1647" name="t"/>
          <p:cNvSpPr/>
          <p:nvPr/>
        </p:nvSpPr>
        <p:spPr>
          <a:xfrm>
            <a:off x="6392000" y="3936000"/>
            <a:ext cx="2720000" cy="489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5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look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648" name=""/>
        <p:cNvGrpSpPr/>
        <p:nvPr/>
      </p:nvGrpSpPr>
      <p:grpSpPr/>
      <p:sp>
        <p:nvSpPr>
          <p:cNvPr id="1649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50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651" name="t"/>
          <p:cNvSpPr/>
          <p:nvPr/>
        </p:nvSpPr>
        <p:spPr>
          <a:xfrm>
            <a:off x="0" y="76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long oo — like moon</a:t>
            </a:r>
          </a:p>
        </p:txBody>
      </p:sp>
      <p:sp>
        <p:nvSpPr>
          <p:cNvPr id="1652" name="t"/>
          <p:cNvSpPr/>
          <p:nvPr/>
        </p:nvSpPr>
        <p:spPr>
          <a:xfrm>
            <a:off x="0" y="1380000"/>
            <a:ext cx="9144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🔊 I say it…  🗣️ now you say it!</a:t>
            </a:r>
          </a:p>
        </p:txBody>
      </p:sp>
      <p:sp>
        <p:nvSpPr>
          <p:cNvPr id="1653" name="rr"/>
          <p:cNvSpPr/>
          <p:nvPr/>
        </p:nvSpPr>
        <p:spPr>
          <a:xfrm>
            <a:off x="32000" y="1760000"/>
            <a:ext cx="2720000" cy="2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54" name="t"/>
          <p:cNvSpPr/>
          <p:nvPr/>
        </p:nvSpPr>
        <p:spPr>
          <a:xfrm>
            <a:off x="82400" y="2172800"/>
            <a:ext cx="2720000" cy="2121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5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🌙</a:t>
            </a:r>
          </a:p>
        </p:txBody>
      </p:sp>
      <p:sp>
        <p:nvSpPr>
          <p:cNvPr id="1655" name="t"/>
          <p:cNvSpPr/>
          <p:nvPr/>
        </p:nvSpPr>
        <p:spPr>
          <a:xfrm>
            <a:off x="32000" y="3936000"/>
            <a:ext cx="2720000" cy="489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5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moon</a:t>
            </a:r>
          </a:p>
        </p:txBody>
      </p:sp>
      <p:sp>
        <p:nvSpPr>
          <p:cNvPr id="1656" name="rr"/>
          <p:cNvSpPr/>
          <p:nvPr/>
        </p:nvSpPr>
        <p:spPr>
          <a:xfrm>
            <a:off x="3212000" y="1760000"/>
            <a:ext cx="2720000" cy="2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57" name="t"/>
          <p:cNvSpPr/>
          <p:nvPr/>
        </p:nvSpPr>
        <p:spPr>
          <a:xfrm>
            <a:off x="3212000" y="2261900"/>
            <a:ext cx="2720000" cy="2121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5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🥄</a:t>
            </a:r>
          </a:p>
        </p:txBody>
      </p:sp>
      <p:sp>
        <p:nvSpPr>
          <p:cNvPr id="1658" name="t"/>
          <p:cNvSpPr/>
          <p:nvPr/>
        </p:nvSpPr>
        <p:spPr>
          <a:xfrm>
            <a:off x="3212000" y="3936000"/>
            <a:ext cx="2720000" cy="489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5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spoon</a:t>
            </a:r>
          </a:p>
        </p:txBody>
      </p:sp>
      <p:sp>
        <p:nvSpPr>
          <p:cNvPr id="1659" name="rr"/>
          <p:cNvSpPr/>
          <p:nvPr/>
        </p:nvSpPr>
        <p:spPr>
          <a:xfrm>
            <a:off x="6392000" y="1760000"/>
            <a:ext cx="2720000" cy="2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60" name="t"/>
          <p:cNvSpPr/>
          <p:nvPr/>
        </p:nvSpPr>
        <p:spPr>
          <a:xfrm>
            <a:off x="6392000" y="2220000"/>
            <a:ext cx="2720000" cy="2121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5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🍔</a:t>
            </a:r>
          </a:p>
        </p:txBody>
      </p:sp>
      <p:sp>
        <p:nvSpPr>
          <p:cNvPr id="1661" name="t"/>
          <p:cNvSpPr/>
          <p:nvPr/>
        </p:nvSpPr>
        <p:spPr>
          <a:xfrm>
            <a:off x="6392000" y="3936000"/>
            <a:ext cx="2720000" cy="489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5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food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662" name=""/>
        <p:cNvGrpSpPr/>
        <p:nvPr/>
      </p:nvGrpSpPr>
      <p:grpSpPr/>
      <p:sp>
        <p:nvSpPr>
          <p:cNvPr id="1663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664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665" name="t"/>
          <p:cNvSpPr/>
          <p:nvPr/>
        </p:nvSpPr>
        <p:spPr>
          <a:xfrm>
            <a:off x="0" y="84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4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Two sounds</a:t>
            </a:r>
          </a:p>
        </p:txBody>
      </p:sp>
      <p:sp>
        <p:nvSpPr>
          <p:cNvPr id="1666" name="rr"/>
          <p:cNvSpPr/>
          <p:nvPr/>
        </p:nvSpPr>
        <p:spPr>
          <a:xfrm>
            <a:off x="760000" y="1500000"/>
            <a:ext cx="3400000" cy="30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667" name="t"/>
          <p:cNvSpPr/>
          <p:nvPr/>
        </p:nvSpPr>
        <p:spPr>
          <a:xfrm>
            <a:off x="760000" y="1600000"/>
            <a:ext cx="3400000" cy="8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6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eh</a:t>
            </a:r>
          </a:p>
        </p:txBody>
      </p:sp>
      <p:sp>
        <p:nvSpPr>
          <p:cNvPr id="1668" name="t"/>
          <p:cNvSpPr/>
          <p:nvPr/>
        </p:nvSpPr>
        <p:spPr>
          <a:xfrm>
            <a:off x="760000" y="2380000"/>
            <a:ext cx="3400000" cy="3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400" b="0" dirty="0">
                <a:solidFill>
                  <a:srgbClr val="9B8CFF"/>
                </a:solidFill>
                <a:latin typeface="Helvetica Neue"/>
                <a:cs typeface="Helvetica Neue"/>
              </a:rPr>
              <a:t>/ɛ/  as in pen</a:t>
            </a:r>
          </a:p>
        </p:txBody>
      </p:sp>
      <p:sp>
        <p:nvSpPr>
          <p:cNvPr id="1669" name="e"/>
          <p:cNvSpPr/>
          <p:nvPr/>
        </p:nvSpPr>
        <p:spPr>
          <a:xfrm>
            <a:off x="1760000" y="2630000"/>
            <a:ext cx="1400000" cy="840000"/>
          </a:xfrm>
          <a:prstGeom prst="ellipse">
            <a:avLst/>
          </a:prstGeom>
          <a:solidFill>
            <a:srgbClr val="FF7A6B"/>
          </a:solidFill>
          <a:ln/>
        </p:spPr>
        <p:txBody>
          <a:bodyPr/>
          <a:p/>
        </p:txBody>
      </p:sp>
      <p:sp>
        <p:nvSpPr>
          <p:cNvPr id="1670" name="e"/>
          <p:cNvSpPr/>
          <p:nvPr/>
        </p:nvSpPr>
        <p:spPr>
          <a:xfrm>
            <a:off x="2100000" y="2820000"/>
            <a:ext cx="720000" cy="480000"/>
          </a:xfrm>
          <a:prstGeom prst="ellipse">
            <a:avLst/>
          </a:prstGeom>
          <a:solidFill>
            <a:srgbClr val="5A1F2E"/>
          </a:solidFill>
          <a:ln/>
        </p:spPr>
        <p:txBody>
          <a:bodyPr/>
          <a:p/>
        </p:txBody>
      </p:sp>
      <p:sp>
        <p:nvSpPr>
          <p:cNvPr id="1671" name="t"/>
          <p:cNvSpPr/>
          <p:nvPr/>
        </p:nvSpPr>
        <p:spPr>
          <a:xfrm>
            <a:off x="760000" y="3380000"/>
            <a:ext cx="34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Open, relaxed.</a:t>
            </a:r>
          </a:p>
        </p:txBody>
      </p:sp>
      <p:sp>
        <p:nvSpPr>
          <p:cNvPr id="1672" name="t"/>
          <p:cNvSpPr/>
          <p:nvPr/>
        </p:nvSpPr>
        <p:spPr>
          <a:xfrm>
            <a:off x="760000" y="3920000"/>
            <a:ext cx="3400000" cy="4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🖊️  pen</a:t>
            </a:r>
          </a:p>
        </p:txBody>
      </p:sp>
      <p:sp>
        <p:nvSpPr>
          <p:cNvPr id="1673" name="rr"/>
          <p:cNvSpPr/>
          <p:nvPr/>
        </p:nvSpPr>
        <p:spPr>
          <a:xfrm>
            <a:off x="4984000" y="1500000"/>
            <a:ext cx="3400000" cy="30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674" name="t"/>
          <p:cNvSpPr/>
          <p:nvPr/>
        </p:nvSpPr>
        <p:spPr>
          <a:xfrm>
            <a:off x="4984000" y="1600000"/>
            <a:ext cx="3400000" cy="8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6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a</a:t>
            </a:r>
          </a:p>
        </p:txBody>
      </p:sp>
      <p:sp>
        <p:nvSpPr>
          <p:cNvPr id="1675" name="t"/>
          <p:cNvSpPr/>
          <p:nvPr/>
        </p:nvSpPr>
        <p:spPr>
          <a:xfrm>
            <a:off x="4984000" y="2380000"/>
            <a:ext cx="3400000" cy="3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400" b="0" dirty="0">
                <a:solidFill>
                  <a:srgbClr val="9B8CFF"/>
                </a:solidFill>
                <a:latin typeface="Helvetica Neue"/>
                <a:cs typeface="Helvetica Neue"/>
              </a:rPr>
              <a:t>/æ/  as in pan</a:t>
            </a:r>
          </a:p>
        </p:txBody>
      </p:sp>
      <p:sp>
        <p:nvSpPr>
          <p:cNvPr id="1676" name="e"/>
          <p:cNvSpPr/>
          <p:nvPr/>
        </p:nvSpPr>
        <p:spPr>
          <a:xfrm>
            <a:off x="5534000" y="2820000"/>
            <a:ext cx="2300000" cy="460000"/>
          </a:xfrm>
          <a:prstGeom prst="ellipse">
            <a:avLst/>
          </a:prstGeom>
          <a:solidFill>
            <a:srgbClr val="FF7A6B"/>
          </a:solidFill>
          <a:ln/>
        </p:spPr>
        <p:txBody>
          <a:bodyPr/>
          <a:p/>
        </p:txBody>
      </p:sp>
      <p:sp>
        <p:nvSpPr>
          <p:cNvPr id="1677" name="rr"/>
          <p:cNvSpPr/>
          <p:nvPr/>
        </p:nvSpPr>
        <p:spPr>
          <a:xfrm>
            <a:off x="5784000" y="2980000"/>
            <a:ext cx="1800000" cy="150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  <p:txBody>
          <a:bodyPr/>
          <a:lstStyle/>
          <a:p/>
        </p:txBody>
      </p:sp>
      <p:sp>
        <p:nvSpPr>
          <p:cNvPr id="1678" name="t"/>
          <p:cNvSpPr/>
          <p:nvPr/>
        </p:nvSpPr>
        <p:spPr>
          <a:xfrm>
            <a:off x="4984000" y="3380000"/>
            <a:ext cx="34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Wide, bright 'aaa'.</a:t>
            </a:r>
          </a:p>
        </p:txBody>
      </p:sp>
      <p:sp>
        <p:nvSpPr>
          <p:cNvPr id="1679" name="t"/>
          <p:cNvSpPr/>
          <p:nvPr/>
        </p:nvSpPr>
        <p:spPr>
          <a:xfrm>
            <a:off x="4984000" y="3920000"/>
            <a:ext cx="3400000" cy="4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🍳  pan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680" name=""/>
        <p:cNvGrpSpPr/>
        <p:nvPr/>
      </p:nvGrpSpPr>
      <p:grpSpPr/>
      <p:sp>
        <p:nvSpPr>
          <p:cNvPr id="1681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/>
        </p:txBody>
      </p:sp>
      <p:sp>
        <p:nvSpPr>
          <p:cNvPr id="1682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683" name="t"/>
          <p:cNvSpPr/>
          <p:nvPr/>
        </p:nvSpPr>
        <p:spPr>
          <a:xfrm>
            <a:off x="2800000" y="300000"/>
            <a:ext cx="35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684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685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🖊️</a:t>
            </a:r>
          </a:p>
        </p:txBody>
      </p:sp>
      <p:sp>
        <p:nvSpPr>
          <p:cNvPr id="1686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pen</a:t>
            </a:r>
          </a:p>
        </p:txBody>
      </p:sp>
      <p:sp>
        <p:nvSpPr>
          <p:cNvPr id="1687" name="e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688" name="e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689" name="t"/>
          <p:cNvSpPr/>
          <p:nvPr/>
        </p:nvSpPr>
        <p:spPr>
          <a:xfrm>
            <a:off x="270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1</a:t>
            </a:r>
          </a:p>
        </p:txBody>
      </p:sp>
      <p:sp>
        <p:nvSpPr>
          <p:cNvPr id="1690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/>
        </p:txBody>
      </p:sp>
      <p:sp>
        <p:nvSpPr>
          <p:cNvPr id="1691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7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🍳</a:t>
            </a:r>
          </a:p>
        </p:txBody>
      </p:sp>
      <p:sp>
        <p:nvSpPr>
          <p:cNvPr id="1692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pan</a:t>
            </a:r>
          </a:p>
        </p:txBody>
      </p:sp>
      <p:sp>
        <p:nvSpPr>
          <p:cNvPr id="1693" name="e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694" name="e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/>
        </p:spPr>
        <p:txBody>
          <a:bodyPr/>
          <a:p/>
        </p:txBody>
      </p:sp>
      <p:sp>
        <p:nvSpPr>
          <p:cNvPr id="1695" name="t"/>
          <p:cNvSpPr/>
          <p:nvPr/>
        </p:nvSpPr>
        <p:spPr>
          <a:xfrm>
            <a:off x="4614000" y="1220000"/>
            <a:ext cx="730000" cy="73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Great ears! 👂👏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Today: syllables — clap the beats! 👏🥁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3291840" y="3429000"/>
            <a:ext cx="2560320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3291840" y="3429000"/>
            <a:ext cx="2560320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let's go!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0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p/>
        </p:txBody>
      </p:sp>
      <p:sp>
        <p:nvSpPr>
          <p:cNvPr id="2" name="TextBox 1"/>
          <p:cNvSpPr txBox="1"/>
          <p:nvPr/>
        </p:nvSpPr>
        <p:spPr>
          <a:xfrm>
            <a:off x="0" y="292608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👏  CLAP THE ALPHABET!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6012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D23F"/>
                </a:solidFill>
                <a:latin typeface="Arial Rounded MT Bold"/>
              </a:rPr>
              <a:t>A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B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C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D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E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F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97180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H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I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J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K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L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M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N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O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0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p/>
        </p:txBody>
      </p:sp>
      <p:sp>
        <p:nvSpPr>
          <p:cNvPr id="2" name="TextBox 1"/>
          <p:cNvSpPr txBox="1"/>
          <p:nvPr/>
        </p:nvSpPr>
        <p:spPr>
          <a:xfrm>
            <a:off x="0" y="292608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👏  CLAP THE ALPHABET!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6012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Q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R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S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·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T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U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97180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W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X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·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Y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&amp;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Z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📍 Where we are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Yesterday: sound-alike words   →   Today: syllables — the beats!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2642615" y="3429000"/>
            <a:ext cx="3858768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2642615" y="3429000"/>
            <a:ext cx="3858768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Missed a day? Full replay!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Yesterday: sound-alikes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ship / sheep · book / moon · pen / pan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2862072" y="3429000"/>
            <a:ext cx="3419856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2862072" y="3429000"/>
            <a:ext cx="3419856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let's do it all again!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507" name=""/>
        <p:cNvGrpSpPr/>
        <p:nvPr/>
      </p:nvGrpSpPr>
      <p:grpSpPr/>
      <p:sp>
        <p:nvSpPr>
          <p:cNvPr id="1508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509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510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511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512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513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514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515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516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1517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SOUND-ALIKES</a:t>
            </a:r>
          </a:p>
        </p:txBody>
      </p:sp>
      <p:sp>
        <p:nvSpPr>
          <p:cNvPr id="1518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1519" name="TextBox 115"/>
          <p:cNvSpPr txBox="1"/>
          <p:nvPr/>
        </p:nvSpPr>
        <p:spPr>
          <a:xfrm>
            <a:off x="0" y="86868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400" b="1">
                <a:solidFill>
                  <a:srgbClr val="FFFFFF"/>
                </a:solidFill>
                <a:latin typeface="Arial Rounded MT Bold"/>
              </a:rPr>
              <a:t>Long = STRETCH it  📏       Short = quick!  ✋</a:t>
            </a:r>
          </a:p>
        </p:txBody>
      </p:sp>
      <p:sp>
        <p:nvSpPr>
          <p:cNvPr id="1520" name="Rounded Rectangle 116"/>
          <p:cNvSpPr/>
          <p:nvPr/>
        </p:nvSpPr>
        <p:spPr>
          <a:xfrm>
            <a:off x="758952" y="1463040"/>
            <a:ext cx="3401568" cy="22860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1521" name="TextBox 117"/>
          <p:cNvSpPr txBox="1"/>
          <p:nvPr/>
        </p:nvSpPr>
        <p:spPr>
          <a:xfrm>
            <a:off x="758952" y="1737360"/>
            <a:ext cx="3401568" cy="10058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5400" b="1">
                <a:solidFill>
                  <a:srgbClr val="161339"/>
                </a:solidFill>
                <a:latin typeface="Arial Rounded MT Bold"/>
              </a:rPr>
              <a:t>c</a:t>
            </a:r>
            <a:r>
              <a:rPr sz="5400" b="1">
                <a:solidFill>
                  <a:srgbClr val="FF7A6B"/>
                </a:solidFill>
                <a:latin typeface="Arial Rounded MT Bold"/>
              </a:rPr>
              <a:t>a</a:t>
            </a:r>
            <a:r>
              <a:rPr sz="5400" b="1">
                <a:solidFill>
                  <a:srgbClr val="161339"/>
                </a:solidFill>
                <a:latin typeface="Arial Rounded MT Bold"/>
              </a:rPr>
              <a:t>ke</a:t>
            </a:r>
          </a:p>
        </p:txBody>
      </p:sp>
      <p:sp>
        <p:nvSpPr>
          <p:cNvPr id="1522" name="TextBox 118"/>
          <p:cNvSpPr txBox="1"/>
          <p:nvPr/>
        </p:nvSpPr>
        <p:spPr>
          <a:xfrm>
            <a:off x="758952" y="2880360"/>
            <a:ext cx="3401568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FF7A6B"/>
                </a:solidFill>
                <a:latin typeface="Helvetica Neue"/>
              </a:rPr>
              <a:t>long  📏</a:t>
            </a:r>
          </a:p>
        </p:txBody>
      </p:sp>
      <p:sp>
        <p:nvSpPr>
          <p:cNvPr id="1523" name="Rounded Rectangle 119"/>
          <p:cNvSpPr/>
          <p:nvPr/>
        </p:nvSpPr>
        <p:spPr>
          <a:xfrm>
            <a:off x="4983480" y="1463040"/>
            <a:ext cx="3401568" cy="22860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1524" name="TextBox 120"/>
          <p:cNvSpPr txBox="1"/>
          <p:nvPr/>
        </p:nvSpPr>
        <p:spPr>
          <a:xfrm>
            <a:off x="4983480" y="1737360"/>
            <a:ext cx="3401568" cy="10058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5400" b="1">
                <a:solidFill>
                  <a:srgbClr val="161339"/>
                </a:solidFill>
                <a:latin typeface="Arial Rounded MT Bold"/>
              </a:rPr>
              <a:t>cat</a:t>
            </a:r>
          </a:p>
        </p:txBody>
      </p:sp>
      <p:sp>
        <p:nvSpPr>
          <p:cNvPr id="1525" name="TextBox 121"/>
          <p:cNvSpPr txBox="1"/>
          <p:nvPr/>
        </p:nvSpPr>
        <p:spPr>
          <a:xfrm>
            <a:off x="4983480" y="2880360"/>
            <a:ext cx="3401568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9B8CFF"/>
                </a:solidFill>
                <a:latin typeface="Helvetica Neue"/>
              </a:rPr>
              <a:t>short  ✋</a:t>
            </a:r>
          </a:p>
        </p:txBody>
      </p:sp>
      <p:sp>
        <p:nvSpPr>
          <p:cNvPr id="1526" name="TextBox 122"/>
          <p:cNvSpPr txBox="1"/>
          <p:nvPr/>
        </p:nvSpPr>
        <p:spPr>
          <a:xfrm>
            <a:off x="0" y="3977639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9B8CFF"/>
                </a:solidFill>
                <a:latin typeface="Helvetica Neue"/>
              </a:rPr>
              <a:t>The colored letter is the LONG sound — stretch it!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527" name=""/>
        <p:cNvGrpSpPr/>
        <p:nvPr/>
      </p:nvGrpSpPr>
      <p:grpSpPr/>
      <p:sp>
        <p:nvSpPr>
          <p:cNvPr id="1528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529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530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531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532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533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534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535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536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1537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SOUND-ALIKES</a:t>
            </a:r>
          </a:p>
        </p:txBody>
      </p:sp>
      <p:sp>
        <p:nvSpPr>
          <p:cNvPr id="1538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1539" name="TextBox 115"/>
          <p:cNvSpPr txBox="1"/>
          <p:nvPr/>
        </p:nvSpPr>
        <p:spPr>
          <a:xfrm>
            <a:off x="0" y="841248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FFFFFF"/>
                </a:solidFill>
                <a:latin typeface="Arial Rounded MT Bold"/>
              </a:rPr>
              <a:t>✨ The Magic E makes the vowel LONG</a:t>
            </a:r>
          </a:p>
        </p:txBody>
      </p:sp>
      <p:sp>
        <p:nvSpPr>
          <p:cNvPr id="1540" name="Rounded Rectangle 116"/>
          <p:cNvSpPr/>
          <p:nvPr/>
        </p:nvSpPr>
        <p:spPr>
          <a:xfrm>
            <a:off x="1188720" y="1600200"/>
            <a:ext cx="6766560" cy="18288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1541" name="TextBox 117"/>
          <p:cNvSpPr txBox="1"/>
          <p:nvPr/>
        </p:nvSpPr>
        <p:spPr>
          <a:xfrm>
            <a:off x="1371600" y="1828800"/>
            <a:ext cx="2011680" cy="10972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6000" b="1">
                <a:solidFill>
                  <a:srgbClr val="161339"/>
                </a:solidFill>
                <a:latin typeface="Arial Rounded MT Bold"/>
              </a:rPr>
              <a:t>cap</a:t>
            </a:r>
          </a:p>
        </p:txBody>
      </p:sp>
      <p:sp>
        <p:nvSpPr>
          <p:cNvPr id="1542" name="TextBox 118"/>
          <p:cNvSpPr txBox="1"/>
          <p:nvPr/>
        </p:nvSpPr>
        <p:spPr>
          <a:xfrm>
            <a:off x="3291840" y="192024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161339"/>
                </a:solidFill>
                <a:latin typeface="Arial Rounded MT Bold"/>
              </a:rPr>
              <a:t>➡️</a:t>
            </a:r>
          </a:p>
        </p:txBody>
      </p:sp>
      <p:sp>
        <p:nvSpPr>
          <p:cNvPr id="1543" name="TextBox 119"/>
          <p:cNvSpPr txBox="1"/>
          <p:nvPr/>
        </p:nvSpPr>
        <p:spPr>
          <a:xfrm>
            <a:off x="4114800" y="1828800"/>
            <a:ext cx="3474720" cy="10972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6000" b="1">
                <a:solidFill>
                  <a:srgbClr val="161339"/>
                </a:solidFill>
                <a:latin typeface="Arial Rounded MT Bold"/>
              </a:rPr>
              <a:t>c</a:t>
            </a:r>
            <a:r>
              <a:rPr sz="6000" b="1">
                <a:solidFill>
                  <a:srgbClr val="161339"/>
                </a:solidFill>
                <a:latin typeface="Arial Rounded MT Bold"/>
              </a:rPr>
              <a:t>a</a:t>
            </a:r>
            <a:r>
              <a:rPr sz="6000" b="1">
                <a:solidFill>
                  <a:srgbClr val="161339"/>
                </a:solidFill>
                <a:latin typeface="Arial Rounded MT Bold"/>
              </a:rPr>
              <a:t>p</a:t>
            </a:r>
            <a:r>
              <a:rPr sz="6000" b="1">
                <a:solidFill>
                  <a:srgbClr val="FFD23F"/>
                </a:solidFill>
                <a:latin typeface="Arial Rounded MT Bold"/>
              </a:rPr>
              <a:t>e</a:t>
            </a:r>
          </a:p>
        </p:txBody>
      </p:sp>
      <p:sp>
        <p:nvSpPr>
          <p:cNvPr id="1544" name="TextBox 120"/>
          <p:cNvSpPr txBox="1"/>
          <p:nvPr/>
        </p:nvSpPr>
        <p:spPr>
          <a:xfrm>
            <a:off x="1188720" y="2743200"/>
            <a:ext cx="676656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161339"/>
                </a:solidFill>
                <a:latin typeface="Helvetica Neue"/>
              </a:rPr>
              <a:t>cap  →  caaape   (the a says its name!)</a:t>
            </a:r>
          </a:p>
        </p:txBody>
      </p:sp>
      <p:sp>
        <p:nvSpPr>
          <p:cNvPr id="1545" name="TextBox 121"/>
          <p:cNvSpPr txBox="1"/>
          <p:nvPr/>
        </p:nvSpPr>
        <p:spPr>
          <a:xfrm>
            <a:off x="0" y="370332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900" b="1">
                <a:solidFill>
                  <a:srgbClr val="9B8CFF"/>
                </a:solidFill>
                <a:latin typeface="Helvetica Neue"/>
              </a:rPr>
              <a:t>The e is silent — but it changes everything!  ✨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546" name=""/>
        <p:cNvGrpSpPr/>
        <p:nvPr/>
      </p:nvGrpSpPr>
      <p:grpSpPr/>
      <p:sp>
        <p:nvSpPr>
          <p:cNvPr id="1547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548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549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550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551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552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553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554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555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1556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SOUND-ALIKES</a:t>
            </a:r>
          </a:p>
        </p:txBody>
      </p:sp>
      <p:sp>
        <p:nvSpPr>
          <p:cNvPr id="1557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1558" name="TextBox 111"/>
          <p:cNvSpPr txBox="1"/>
          <p:nvPr/>
        </p:nvSpPr>
        <p:spPr>
          <a:xfrm>
            <a:off x="0" y="786384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400" b="1">
                <a:solidFill>
                  <a:srgbClr val="FFFFFF"/>
                </a:solidFill>
                <a:latin typeface="Arial Rounded MT Bold"/>
              </a:rPr>
              <a:t>cap  or  cape?</a:t>
            </a:r>
          </a:p>
        </p:txBody>
      </p:sp>
      <p:sp>
        <p:nvSpPr>
          <p:cNvPr id="1559" name="Rounded Rectangle 112"/>
          <p:cNvSpPr/>
          <p:nvPr/>
        </p:nvSpPr>
        <p:spPr>
          <a:xfrm>
            <a:off x="347472" y="1298448"/>
            <a:ext cx="4096512" cy="28346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1560" name="TextBox 113"/>
          <p:cNvSpPr txBox="1"/>
          <p:nvPr/>
        </p:nvSpPr>
        <p:spPr>
          <a:xfrm>
            <a:off x="347472" y="1417320"/>
            <a:ext cx="4096512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0" b="1">
                <a:solidFill>
                  <a:srgbClr val="161339"/>
                </a:solidFill>
                <a:latin typeface="Arial Rounded MT Bold"/>
              </a:rPr>
              <a:t>🧢</a:t>
            </a:r>
          </a:p>
        </p:txBody>
      </p:sp>
      <p:sp>
        <p:nvSpPr>
          <p:cNvPr id="1561" name="TextBox 114"/>
          <p:cNvSpPr txBox="1"/>
          <p:nvPr/>
        </p:nvSpPr>
        <p:spPr>
          <a:xfrm>
            <a:off x="347472" y="3154680"/>
            <a:ext cx="4096512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3200" b="1">
                <a:solidFill>
                  <a:srgbClr val="161339"/>
                </a:solidFill>
                <a:latin typeface="Arial Rounded MT Bold"/>
              </a:rPr>
              <a:t>cap</a:t>
            </a:r>
          </a:p>
        </p:txBody>
      </p:sp>
      <p:sp>
        <p:nvSpPr>
          <p:cNvPr id="1562" name="TextBox 115"/>
          <p:cNvSpPr txBox="1"/>
          <p:nvPr/>
        </p:nvSpPr>
        <p:spPr>
          <a:xfrm>
            <a:off x="347472" y="3639312"/>
            <a:ext cx="4096512" cy="4114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700" b="1">
                <a:solidFill>
                  <a:srgbClr val="9B8CFF"/>
                </a:solidFill>
                <a:latin typeface="Helvetica Neue"/>
              </a:rPr>
              <a:t>short ✋</a:t>
            </a:r>
          </a:p>
        </p:txBody>
      </p:sp>
      <p:sp>
        <p:nvSpPr>
          <p:cNvPr id="1563" name="Oval 116"/>
          <p:cNvSpPr/>
          <p:nvPr/>
        </p:nvSpPr>
        <p:spPr>
          <a:xfrm>
            <a:off x="612648" y="1234440"/>
            <a:ext cx="786384" cy="786384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64" name="Oval 117"/>
          <p:cNvSpPr/>
          <p:nvPr/>
        </p:nvSpPr>
        <p:spPr>
          <a:xfrm>
            <a:off x="640080" y="1261872"/>
            <a:ext cx="731520" cy="731520"/>
          </a:xfrm>
          <a:prstGeom prst="ellipse">
            <a:avLst/>
          </a:prstGeom>
          <a:solidFill>
            <a:srgbClr val="161339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65" name="TextBox 118"/>
          <p:cNvSpPr txBox="1"/>
          <p:nvPr/>
        </p:nvSpPr>
        <p:spPr>
          <a:xfrm>
            <a:off x="640080" y="1261872"/>
            <a:ext cx="731520" cy="7315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566" name="Rounded Rectangle 119"/>
          <p:cNvSpPr/>
          <p:nvPr/>
        </p:nvSpPr>
        <p:spPr>
          <a:xfrm>
            <a:off x="4690872" y="1298448"/>
            <a:ext cx="4096512" cy="28346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/>
        </p:txBody>
      </p:sp>
      <p:sp>
        <p:nvSpPr>
          <p:cNvPr id="1567" name="TextBox 120"/>
          <p:cNvSpPr txBox="1"/>
          <p:nvPr/>
        </p:nvSpPr>
        <p:spPr>
          <a:xfrm>
            <a:off x="4690872" y="1417320"/>
            <a:ext cx="4096512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0" b="1">
                <a:solidFill>
                  <a:srgbClr val="161339"/>
                </a:solidFill>
                <a:latin typeface="Arial Rounded MT Bold"/>
              </a:rPr>
              <a:t>🦸</a:t>
            </a:r>
          </a:p>
        </p:txBody>
      </p:sp>
      <p:sp>
        <p:nvSpPr>
          <p:cNvPr id="1568" name="TextBox 121"/>
          <p:cNvSpPr txBox="1"/>
          <p:nvPr/>
        </p:nvSpPr>
        <p:spPr>
          <a:xfrm>
            <a:off x="4690872" y="3154680"/>
            <a:ext cx="4096512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3200" b="1">
                <a:solidFill>
                  <a:srgbClr val="161339"/>
                </a:solidFill>
                <a:latin typeface="Arial Rounded MT Bold"/>
              </a:rPr>
              <a:t>cape</a:t>
            </a:r>
          </a:p>
        </p:txBody>
      </p:sp>
      <p:sp>
        <p:nvSpPr>
          <p:cNvPr id="1569" name="TextBox 122"/>
          <p:cNvSpPr txBox="1"/>
          <p:nvPr/>
        </p:nvSpPr>
        <p:spPr>
          <a:xfrm>
            <a:off x="4690872" y="3639312"/>
            <a:ext cx="4096512" cy="4114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700" b="1">
                <a:solidFill>
                  <a:srgbClr val="FF7A6B"/>
                </a:solidFill>
                <a:latin typeface="Helvetica Neue"/>
              </a:rPr>
              <a:t>long ✨</a:t>
            </a:r>
          </a:p>
        </p:txBody>
      </p:sp>
      <p:sp>
        <p:nvSpPr>
          <p:cNvPr id="1570" name="Oval 123"/>
          <p:cNvSpPr/>
          <p:nvPr/>
        </p:nvSpPr>
        <p:spPr>
          <a:xfrm>
            <a:off x="4956048" y="1234440"/>
            <a:ext cx="786384" cy="786384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71" name="Oval 124"/>
          <p:cNvSpPr/>
          <p:nvPr/>
        </p:nvSpPr>
        <p:spPr>
          <a:xfrm>
            <a:off x="4983479" y="1261872"/>
            <a:ext cx="731520" cy="731520"/>
          </a:xfrm>
          <a:prstGeom prst="ellipse">
            <a:avLst/>
          </a:prstGeom>
          <a:solidFill>
            <a:srgbClr val="161339"/>
          </a:solidFill>
          <a:ln>
            <a:noFill/>
          </a:ln>
          <a:effectLst/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72" name="TextBox 125"/>
          <p:cNvSpPr txBox="1"/>
          <p:nvPr/>
        </p:nvSpPr>
        <p:spPr>
          <a:xfrm>
            <a:off x="4983479" y="1261872"/>
            <a:ext cx="731520" cy="7315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573" name=""/>
        <p:cNvGrpSpPr/>
        <p:nvPr/>
      </p:nvGrpSpPr>
      <p:grpSpPr/>
      <p:sp>
        <p:nvSpPr>
          <p:cNvPr id="1574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75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576" name="t"/>
          <p:cNvSpPr/>
          <p:nvPr/>
        </p:nvSpPr>
        <p:spPr>
          <a:xfrm>
            <a:off x="0" y="84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4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Two sounds</a:t>
            </a:r>
          </a:p>
        </p:txBody>
      </p:sp>
      <p:sp>
        <p:nvSpPr>
          <p:cNvPr id="1577" name="rr"/>
          <p:cNvSpPr/>
          <p:nvPr/>
        </p:nvSpPr>
        <p:spPr>
          <a:xfrm>
            <a:off x="760000" y="1500000"/>
            <a:ext cx="3400000" cy="30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78" name="t"/>
          <p:cNvSpPr/>
          <p:nvPr/>
        </p:nvSpPr>
        <p:spPr>
          <a:xfrm>
            <a:off x="760000" y="1600000"/>
            <a:ext cx="3400000" cy="800000"/>
          </a:xfrm>
          <a:prstGeom prst="rect">
            <a:avLst/>
          </a:prstGeom>
          <a:noFill/>
        </p:spPr>
        <p:txBody>
          <a:bodyPr wrap="square" anchor="ctr">
            <a:normAutofit fontScale="92500" lnSpcReduction="20000"/>
          </a:bodyPr>
          <a:lstStyle/>
          <a:p>
            <a:pPr algn="ctr"/>
            <a:r>
              <a:rPr lang="en-US" sz="6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ee</a:t>
            </a:r>
          </a:p>
        </p:txBody>
      </p:sp>
      <p:sp>
        <p:nvSpPr>
          <p:cNvPr id="1579" name="t"/>
          <p:cNvSpPr/>
          <p:nvPr/>
        </p:nvSpPr>
        <p:spPr>
          <a:xfrm>
            <a:off x="760000" y="2380000"/>
            <a:ext cx="3400000" cy="30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1400" b="0" dirty="0">
                <a:solidFill>
                  <a:srgbClr val="9B8CFF"/>
                </a:solidFill>
                <a:latin typeface="Helvetica Neue"/>
                <a:cs typeface="Helvetica Neue"/>
              </a:rPr>
              <a:t>/iː/  long ee</a:t>
            </a:r>
          </a:p>
        </p:txBody>
      </p:sp>
      <p:sp>
        <p:nvSpPr>
          <p:cNvPr id="1580" name="e"/>
          <p:cNvSpPr/>
          <p:nvPr/>
        </p:nvSpPr>
        <p:spPr>
          <a:xfrm>
            <a:off x="1310000" y="2820000"/>
            <a:ext cx="2300000" cy="460000"/>
          </a:xfrm>
          <a:prstGeom prst="ellipse">
            <a:avLst/>
          </a:prstGeom>
          <a:solidFill>
            <a:srgbClr val="FF7A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81" name="rr"/>
          <p:cNvSpPr/>
          <p:nvPr/>
        </p:nvSpPr>
        <p:spPr>
          <a:xfrm>
            <a:off x="1560000" y="2980000"/>
            <a:ext cx="1800000" cy="150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82" name="t"/>
          <p:cNvSpPr/>
          <p:nvPr/>
        </p:nvSpPr>
        <p:spPr>
          <a:xfrm>
            <a:off x="760000" y="3380000"/>
            <a:ext cx="34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Smile! Lips wide.</a:t>
            </a:r>
          </a:p>
        </p:txBody>
      </p:sp>
      <p:sp>
        <p:nvSpPr>
          <p:cNvPr id="1583" name="t"/>
          <p:cNvSpPr/>
          <p:nvPr/>
        </p:nvSpPr>
        <p:spPr>
          <a:xfrm>
            <a:off x="760000" y="3920000"/>
            <a:ext cx="3400000" cy="4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🐑  sheep</a:t>
            </a:r>
          </a:p>
        </p:txBody>
      </p:sp>
      <p:sp>
        <p:nvSpPr>
          <p:cNvPr id="1584" name="rr"/>
          <p:cNvSpPr/>
          <p:nvPr/>
        </p:nvSpPr>
        <p:spPr>
          <a:xfrm>
            <a:off x="4984000" y="1500000"/>
            <a:ext cx="3400000" cy="30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85" name="t"/>
          <p:cNvSpPr/>
          <p:nvPr/>
        </p:nvSpPr>
        <p:spPr>
          <a:xfrm>
            <a:off x="4984000" y="1600000"/>
            <a:ext cx="3400000" cy="800000"/>
          </a:xfrm>
          <a:prstGeom prst="rect">
            <a:avLst/>
          </a:prstGeom>
          <a:noFill/>
        </p:spPr>
        <p:txBody>
          <a:bodyPr wrap="square" anchor="ctr">
            <a:normAutofit fontScale="92500" lnSpcReduction="20000"/>
          </a:bodyPr>
          <a:lstStyle/>
          <a:p>
            <a:pPr algn="ctr"/>
            <a:r>
              <a:rPr lang="en-US" sz="6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ih</a:t>
            </a:r>
          </a:p>
        </p:txBody>
      </p:sp>
      <p:sp>
        <p:nvSpPr>
          <p:cNvPr id="1586" name="t"/>
          <p:cNvSpPr/>
          <p:nvPr/>
        </p:nvSpPr>
        <p:spPr>
          <a:xfrm>
            <a:off x="4984000" y="2380000"/>
            <a:ext cx="3400000" cy="30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1400" b="0" dirty="0">
                <a:solidFill>
                  <a:srgbClr val="9B8CFF"/>
                </a:solidFill>
                <a:latin typeface="Helvetica Neue"/>
                <a:cs typeface="Helvetica Neue"/>
              </a:rPr>
              <a:t>/ɪ/  short i</a:t>
            </a:r>
          </a:p>
        </p:txBody>
      </p:sp>
      <p:sp>
        <p:nvSpPr>
          <p:cNvPr id="1587" name="e"/>
          <p:cNvSpPr/>
          <p:nvPr/>
        </p:nvSpPr>
        <p:spPr>
          <a:xfrm>
            <a:off x="5984000" y="2630000"/>
            <a:ext cx="1400000" cy="840000"/>
          </a:xfrm>
          <a:prstGeom prst="ellipse">
            <a:avLst/>
          </a:prstGeom>
          <a:solidFill>
            <a:srgbClr val="FF7A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88" name="e"/>
          <p:cNvSpPr/>
          <p:nvPr/>
        </p:nvSpPr>
        <p:spPr>
          <a:xfrm>
            <a:off x="6324000" y="2820000"/>
            <a:ext cx="720000" cy="480000"/>
          </a:xfrm>
          <a:prstGeom prst="ellipse">
            <a:avLst/>
          </a:prstGeom>
          <a:solidFill>
            <a:srgbClr val="5A1F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89" name="t"/>
          <p:cNvSpPr/>
          <p:nvPr/>
        </p:nvSpPr>
        <p:spPr>
          <a:xfrm>
            <a:off x="4984000" y="3380000"/>
            <a:ext cx="34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Relax. Short &amp; quick.</a:t>
            </a:r>
          </a:p>
        </p:txBody>
      </p:sp>
      <p:sp>
        <p:nvSpPr>
          <p:cNvPr id="1590" name="t"/>
          <p:cNvSpPr/>
          <p:nvPr/>
        </p:nvSpPr>
        <p:spPr>
          <a:xfrm>
            <a:off x="4984000" y="3920000"/>
            <a:ext cx="3400000" cy="4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🚢  ship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