
<file path=[Content_Types].xml><?xml version="1.0" encoding="utf-8"?>
<Types xmlns="http://schemas.openxmlformats.org/package/2006/content-types">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7" r:id="rId3"/>
    <p:sldId id="258" r:id="rId4"/>
    <p:sldId id="259" r:id="rId5"/>
    <p:sldId id="262" r:id="rId6"/>
    <p:sldId id="263" r:id="rId7"/>
    <p:sldId id="264" r:id="rId8"/>
    <p:sldId id="265" r:id="rId9"/>
    <p:sldId id="266" r:id="rId10"/>
    <p:sldId id="267" r:id="rId11"/>
    <p:sldId id="261" r:id="rId12"/>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70" d="100"/>
          <a:sy n="170" d="100"/>
        </p:scale>
        <p:origin x="50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3871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Welcome back. Today's question is simple: what is a syllable? A syllable is a beat — a beat of sound inside a word. Words have beats, like a drum. By the end of this short video, you'll be able to clap any word AND use a little trick with your chin to count the beats. It's easy, and it's fun. Clap along with me at home. Let's start.</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A syllable is ONE beat of sound. Let's hear it. Banana. Now let's clap it: </a:t>
            </a:r>
            <a:r>
              <a:rPr dirty="0" err="1"/>
              <a:t>ba</a:t>
            </a:r>
            <a:r>
              <a:rPr dirty="0"/>
              <a:t> (clap) — </a:t>
            </a:r>
            <a:r>
              <a:rPr dirty="0" err="1"/>
              <a:t>na</a:t>
            </a:r>
            <a:r>
              <a:rPr dirty="0"/>
              <a:t> (clap) — </a:t>
            </a:r>
            <a:r>
              <a:rPr dirty="0" err="1"/>
              <a:t>na</a:t>
            </a:r>
            <a:r>
              <a:rPr dirty="0"/>
              <a:t> (clap). Three beats. Say it and clap with me at home: </a:t>
            </a:r>
            <a:r>
              <a:rPr dirty="0" err="1"/>
              <a:t>ba</a:t>
            </a:r>
            <a:r>
              <a:rPr dirty="0"/>
              <a:t> (clap) </a:t>
            </a:r>
            <a:r>
              <a:rPr dirty="0" err="1"/>
              <a:t>na</a:t>
            </a:r>
            <a:r>
              <a:rPr dirty="0"/>
              <a:t> (clap) </a:t>
            </a:r>
            <a:r>
              <a:rPr dirty="0" err="1"/>
              <a:t>na</a:t>
            </a:r>
            <a:r>
              <a:rPr dirty="0"/>
              <a:t> (clap). (pause) Three claps, three beats. Every word is a little song with beats inside it. Good.</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Now here's the chin trick — this is your tool for counting beats. Put the back of your hand gently under your chin. Now say the word: </a:t>
            </a:r>
            <a:r>
              <a:rPr dirty="0" err="1"/>
              <a:t>ba-na-na</a:t>
            </a:r>
            <a:r>
              <a:rPr dirty="0"/>
              <a:t>. Feel it? Your chin drops down and touches your hand three times. Ba (drop) </a:t>
            </a:r>
            <a:r>
              <a:rPr dirty="0" err="1"/>
              <a:t>na</a:t>
            </a:r>
            <a:r>
              <a:rPr dirty="0"/>
              <a:t> (drop) </a:t>
            </a:r>
            <a:r>
              <a:rPr dirty="0" err="1"/>
              <a:t>na</a:t>
            </a:r>
            <a:r>
              <a:rPr dirty="0"/>
              <a:t> (drop). Every time your chin drops, that's one beat. (pause) Try it with your own name. Hand under your chin, say your name. How many times did your chin drop? That's your beats. The chin never lies, even when your claps get confused.</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Why does this work? Every beat has a VOWEL in it. The vowels are a, e, </a:t>
            </a:r>
            <a:r>
              <a:rPr dirty="0" err="1"/>
              <a:t>i</a:t>
            </a:r>
            <a:r>
              <a:rPr dirty="0"/>
              <a:t>, o, u. They make the beats. Ba-</a:t>
            </a:r>
            <a:r>
              <a:rPr dirty="0" err="1"/>
              <a:t>na</a:t>
            </a:r>
            <a:r>
              <a:rPr dirty="0"/>
              <a:t>-</a:t>
            </a:r>
            <a:r>
              <a:rPr dirty="0" err="1"/>
              <a:t>na</a:t>
            </a:r>
            <a:r>
              <a:rPr dirty="0"/>
              <a:t> — </a:t>
            </a:r>
            <a:r>
              <a:rPr dirty="0" err="1"/>
              <a:t>ba</a:t>
            </a:r>
            <a:r>
              <a:rPr dirty="0"/>
              <a:t>, </a:t>
            </a:r>
            <a:r>
              <a:rPr dirty="0" err="1"/>
              <a:t>na</a:t>
            </a:r>
            <a:r>
              <a:rPr dirty="0"/>
              <a:t>, </a:t>
            </a:r>
            <a:r>
              <a:rPr dirty="0" err="1"/>
              <a:t>na</a:t>
            </a:r>
            <a:r>
              <a:rPr dirty="0"/>
              <a:t> — three vowel sounds, three beats. The vowel is the heart of every beat. (pause) Listen: </a:t>
            </a:r>
            <a:r>
              <a:rPr dirty="0" err="1"/>
              <a:t>ba</a:t>
            </a:r>
            <a:r>
              <a:rPr dirty="0"/>
              <a:t> (clap) </a:t>
            </a:r>
            <a:r>
              <a:rPr dirty="0" err="1"/>
              <a:t>na</a:t>
            </a:r>
            <a:r>
              <a:rPr dirty="0"/>
              <a:t> (clap) </a:t>
            </a:r>
            <a:r>
              <a:rPr dirty="0" err="1"/>
              <a:t>na</a:t>
            </a:r>
            <a:r>
              <a:rPr dirty="0"/>
              <a:t> (clap). Three vowels, three claps. The vowel is where the beat lives.</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Quick check. I'll say a word, you clap it and tell me the number. Apple. (pause) Two — ap, </a:t>
            </a:r>
            <a:r>
              <a:rPr dirty="0" err="1"/>
              <a:t>ple</a:t>
            </a:r>
            <a:r>
              <a:rPr dirty="0"/>
              <a:t>. Sun. (pause) One. Water. (pause) Two — </a:t>
            </a:r>
            <a:r>
              <a:rPr dirty="0" err="1"/>
              <a:t>wa</a:t>
            </a:r>
            <a:r>
              <a:rPr dirty="0"/>
              <a:t>, ter. Banana. (pause) Three — </a:t>
            </a:r>
            <a:r>
              <a:rPr dirty="0" err="1"/>
              <a:t>ba</a:t>
            </a:r>
            <a:r>
              <a:rPr dirty="0"/>
              <a:t>, </a:t>
            </a:r>
            <a:r>
              <a:rPr dirty="0" err="1"/>
              <a:t>na</a:t>
            </a:r>
            <a:r>
              <a:rPr dirty="0"/>
              <a:t>, </a:t>
            </a:r>
            <a:r>
              <a:rPr dirty="0" err="1"/>
              <a:t>na.</a:t>
            </a:r>
            <a:r>
              <a:rPr dirty="0"/>
              <a:t> Dog. (pause) One. Umbrella. (pause) Three — um, </a:t>
            </a:r>
            <a:r>
              <a:rPr dirty="0" err="1"/>
              <a:t>brel</a:t>
            </a:r>
            <a:r>
              <a:rPr dirty="0"/>
              <a:t>, la. Beautiful. You've got the idea. Now let's count some more together. I'll see you in the next video.</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1339"/>
        </a:solidFill>
        <a:effectLst/>
      </p:bgPr>
    </p:bg>
    <p:spTree>
      <p:nvGrpSpPr>
        <p:cNvPr id="1" name=""/>
        <p:cNvGrpSpPr/>
        <p:nvPr/>
      </p:nvGrpSpPr>
      <p:grpSpPr>
        <a:xfrm>
          <a:off x="0" y="0"/>
          <a:ext cx="0" cy="0"/>
          <a:chOff x="0" y="0"/>
          <a:chExt cx="0" cy="0"/>
        </a:xfrm>
      </p:grpSpPr>
      <p:sp>
        <p:nvSpPr>
          <p:cNvPr id="2" name="Shape 0"/>
          <p:cNvSpPr/>
          <p:nvPr/>
        </p:nvSpPr>
        <p:spPr>
          <a:xfrm>
            <a:off x="705325" y="4464401"/>
            <a:ext cx="57497" cy="57497"/>
          </a:xfrm>
          <a:prstGeom prst="ellipse">
            <a:avLst/>
          </a:prstGeom>
          <a:solidFill>
            <a:srgbClr val="FFFFFF">
              <a:alpha val="44000"/>
            </a:srgbClr>
          </a:solidFill>
          <a:ln/>
        </p:spPr>
        <p:txBody>
          <a:bodyPr/>
          <a:lstStyle/>
          <a:p>
            <a:endParaRPr/>
          </a:p>
        </p:txBody>
      </p:sp>
      <p:sp>
        <p:nvSpPr>
          <p:cNvPr id="3" name="Shape 1"/>
          <p:cNvSpPr/>
          <p:nvPr/>
        </p:nvSpPr>
        <p:spPr>
          <a:xfrm>
            <a:off x="7102314" y="50103"/>
            <a:ext cx="68712" cy="68712"/>
          </a:xfrm>
          <a:prstGeom prst="ellipse">
            <a:avLst/>
          </a:prstGeom>
          <a:solidFill>
            <a:srgbClr val="FFFFFF">
              <a:alpha val="75000"/>
            </a:srgbClr>
          </a:solidFill>
          <a:ln/>
        </p:spPr>
        <p:txBody>
          <a:bodyPr/>
          <a:lstStyle/>
          <a:p>
            <a:endParaRPr/>
          </a:p>
        </p:txBody>
      </p:sp>
      <p:sp>
        <p:nvSpPr>
          <p:cNvPr id="4" name="Shape 2"/>
          <p:cNvSpPr/>
          <p:nvPr/>
        </p:nvSpPr>
        <p:spPr>
          <a:xfrm>
            <a:off x="1702256" y="4272934"/>
            <a:ext cx="56835" cy="56835"/>
          </a:xfrm>
          <a:prstGeom prst="ellipse">
            <a:avLst/>
          </a:prstGeom>
          <a:solidFill>
            <a:srgbClr val="FFFFFF">
              <a:alpha val="30000"/>
            </a:srgbClr>
          </a:solidFill>
          <a:ln/>
        </p:spPr>
        <p:txBody>
          <a:bodyPr/>
          <a:lstStyle/>
          <a:p>
            <a:endParaRPr/>
          </a:p>
        </p:txBody>
      </p:sp>
      <p:sp>
        <p:nvSpPr>
          <p:cNvPr id="5" name="Shape 3"/>
          <p:cNvSpPr/>
          <p:nvPr/>
        </p:nvSpPr>
        <p:spPr>
          <a:xfrm>
            <a:off x="3268462" y="500743"/>
            <a:ext cx="58575" cy="58575"/>
          </a:xfrm>
          <a:prstGeom prst="ellipse">
            <a:avLst/>
          </a:prstGeom>
          <a:solidFill>
            <a:srgbClr val="FFFFFF">
              <a:alpha val="32000"/>
            </a:srgbClr>
          </a:solidFill>
          <a:ln/>
        </p:spPr>
        <p:txBody>
          <a:bodyPr/>
          <a:lstStyle/>
          <a:p>
            <a:endParaRPr/>
          </a:p>
        </p:txBody>
      </p:sp>
      <p:sp>
        <p:nvSpPr>
          <p:cNvPr id="6" name="Shape 4"/>
          <p:cNvSpPr/>
          <p:nvPr/>
        </p:nvSpPr>
        <p:spPr>
          <a:xfrm>
            <a:off x="7556189" y="4166755"/>
            <a:ext cx="67662" cy="67662"/>
          </a:xfrm>
          <a:prstGeom prst="ellipse">
            <a:avLst/>
          </a:prstGeom>
          <a:solidFill>
            <a:srgbClr val="FFFFFF">
              <a:alpha val="31000"/>
            </a:srgbClr>
          </a:solidFill>
          <a:ln/>
        </p:spPr>
        <p:txBody>
          <a:bodyPr/>
          <a:lstStyle/>
          <a:p>
            <a:endParaRPr/>
          </a:p>
        </p:txBody>
      </p:sp>
      <p:sp>
        <p:nvSpPr>
          <p:cNvPr id="7" name="Shape 5"/>
          <p:cNvSpPr/>
          <p:nvPr/>
        </p:nvSpPr>
        <p:spPr>
          <a:xfrm>
            <a:off x="82082" y="682664"/>
            <a:ext cx="55923" cy="55923"/>
          </a:xfrm>
          <a:prstGeom prst="ellipse">
            <a:avLst/>
          </a:prstGeom>
          <a:solidFill>
            <a:srgbClr val="FFFFFF">
              <a:alpha val="79000"/>
            </a:srgbClr>
          </a:solidFill>
          <a:ln/>
        </p:spPr>
        <p:txBody>
          <a:bodyPr/>
          <a:lstStyle/>
          <a:p>
            <a:endParaRPr/>
          </a:p>
        </p:txBody>
      </p:sp>
      <p:sp>
        <p:nvSpPr>
          <p:cNvPr id="8" name="Shape 6"/>
          <p:cNvSpPr/>
          <p:nvPr/>
        </p:nvSpPr>
        <p:spPr>
          <a:xfrm>
            <a:off x="1783072" y="4726074"/>
            <a:ext cx="57903" cy="57903"/>
          </a:xfrm>
          <a:prstGeom prst="ellipse">
            <a:avLst/>
          </a:prstGeom>
          <a:solidFill>
            <a:srgbClr val="FFFFFF">
              <a:alpha val="44000"/>
            </a:srgbClr>
          </a:solidFill>
          <a:ln/>
        </p:spPr>
        <p:txBody>
          <a:bodyPr/>
          <a:lstStyle/>
          <a:p>
            <a:endParaRPr/>
          </a:p>
        </p:txBody>
      </p:sp>
      <p:sp>
        <p:nvSpPr>
          <p:cNvPr id="9" name="Shape 7"/>
          <p:cNvSpPr/>
          <p:nvPr/>
        </p:nvSpPr>
        <p:spPr>
          <a:xfrm>
            <a:off x="3706455" y="4452739"/>
            <a:ext cx="44027" cy="44027"/>
          </a:xfrm>
          <a:prstGeom prst="ellipse">
            <a:avLst/>
          </a:prstGeom>
          <a:solidFill>
            <a:srgbClr val="FFFFFF">
              <a:alpha val="38000"/>
            </a:srgbClr>
          </a:solidFill>
          <a:ln/>
        </p:spPr>
        <p:txBody>
          <a:bodyPr/>
          <a:lstStyle/>
          <a:p>
            <a:endParaRPr/>
          </a:p>
        </p:txBody>
      </p:sp>
      <p:sp>
        <p:nvSpPr>
          <p:cNvPr id="10" name="Shape 8"/>
          <p:cNvSpPr/>
          <p:nvPr/>
        </p:nvSpPr>
        <p:spPr>
          <a:xfrm>
            <a:off x="5624326" y="4713431"/>
            <a:ext cx="52632" cy="52632"/>
          </a:xfrm>
          <a:prstGeom prst="ellipse">
            <a:avLst/>
          </a:prstGeom>
          <a:solidFill>
            <a:srgbClr val="FFFFFF">
              <a:alpha val="61000"/>
            </a:srgbClr>
          </a:solidFill>
          <a:ln/>
        </p:spPr>
        <p:txBody>
          <a:bodyPr/>
          <a:lstStyle/>
          <a:p>
            <a:endParaRPr/>
          </a:p>
        </p:txBody>
      </p:sp>
      <p:sp>
        <p:nvSpPr>
          <p:cNvPr id="11" name="Shape 9"/>
          <p:cNvSpPr/>
          <p:nvPr/>
        </p:nvSpPr>
        <p:spPr>
          <a:xfrm>
            <a:off x="862489" y="4249229"/>
            <a:ext cx="41303" cy="41303"/>
          </a:xfrm>
          <a:prstGeom prst="ellipse">
            <a:avLst/>
          </a:prstGeom>
          <a:solidFill>
            <a:srgbClr val="FFFFFF">
              <a:alpha val="60000"/>
            </a:srgbClr>
          </a:solidFill>
          <a:ln/>
        </p:spPr>
        <p:txBody>
          <a:bodyPr/>
          <a:lstStyle/>
          <a:p>
            <a:endParaRPr/>
          </a:p>
        </p:txBody>
      </p:sp>
      <p:sp>
        <p:nvSpPr>
          <p:cNvPr id="12" name="Shape 10"/>
          <p:cNvSpPr/>
          <p:nvPr/>
        </p:nvSpPr>
        <p:spPr>
          <a:xfrm>
            <a:off x="5309070" y="438031"/>
            <a:ext cx="38775" cy="38775"/>
          </a:xfrm>
          <a:prstGeom prst="ellipse">
            <a:avLst/>
          </a:prstGeom>
          <a:solidFill>
            <a:srgbClr val="FFFFFF">
              <a:alpha val="25000"/>
            </a:srgbClr>
          </a:solidFill>
          <a:ln/>
        </p:spPr>
        <p:txBody>
          <a:bodyPr/>
          <a:lstStyle/>
          <a:p>
            <a:endParaRPr/>
          </a:p>
        </p:txBody>
      </p:sp>
      <p:sp>
        <p:nvSpPr>
          <p:cNvPr id="13" name="Shape 11"/>
          <p:cNvSpPr/>
          <p:nvPr/>
        </p:nvSpPr>
        <p:spPr>
          <a:xfrm>
            <a:off x="7381520" y="4562086"/>
            <a:ext cx="30022" cy="30022"/>
          </a:xfrm>
          <a:prstGeom prst="ellipse">
            <a:avLst/>
          </a:prstGeom>
          <a:solidFill>
            <a:srgbClr val="FFFFFF">
              <a:alpha val="28000"/>
            </a:srgbClr>
          </a:solidFill>
          <a:ln/>
        </p:spPr>
        <p:txBody>
          <a:bodyPr/>
          <a:lstStyle/>
          <a:p>
            <a:endParaRPr/>
          </a:p>
        </p:txBody>
      </p:sp>
      <p:sp>
        <p:nvSpPr>
          <p:cNvPr id="14" name="Shape 12"/>
          <p:cNvSpPr/>
          <p:nvPr/>
        </p:nvSpPr>
        <p:spPr>
          <a:xfrm>
            <a:off x="1901961" y="4516846"/>
            <a:ext cx="45673" cy="45673"/>
          </a:xfrm>
          <a:prstGeom prst="ellipse">
            <a:avLst/>
          </a:prstGeom>
          <a:solidFill>
            <a:srgbClr val="FFFFFF">
              <a:alpha val="43000"/>
            </a:srgbClr>
          </a:solidFill>
          <a:ln/>
        </p:spPr>
        <p:txBody>
          <a:bodyPr/>
          <a:lstStyle/>
          <a:p>
            <a:endParaRPr/>
          </a:p>
        </p:txBody>
      </p:sp>
      <p:sp>
        <p:nvSpPr>
          <p:cNvPr id="15" name="Shape 13"/>
          <p:cNvSpPr/>
          <p:nvPr/>
        </p:nvSpPr>
        <p:spPr>
          <a:xfrm>
            <a:off x="6187168" y="400837"/>
            <a:ext cx="64458" cy="64458"/>
          </a:xfrm>
          <a:prstGeom prst="ellipse">
            <a:avLst/>
          </a:prstGeom>
          <a:solidFill>
            <a:srgbClr val="FFFFFF">
              <a:alpha val="44000"/>
            </a:srgbClr>
          </a:solidFill>
          <a:ln/>
        </p:spPr>
        <p:txBody>
          <a:bodyPr/>
          <a:lstStyle/>
          <a:p>
            <a:endParaRPr/>
          </a:p>
        </p:txBody>
      </p:sp>
      <p:sp>
        <p:nvSpPr>
          <p:cNvPr id="16" name="Shape 14"/>
          <p:cNvSpPr/>
          <p:nvPr/>
        </p:nvSpPr>
        <p:spPr>
          <a:xfrm>
            <a:off x="514276" y="332739"/>
            <a:ext cx="28078" cy="28078"/>
          </a:xfrm>
          <a:prstGeom prst="ellipse">
            <a:avLst/>
          </a:prstGeom>
          <a:solidFill>
            <a:srgbClr val="FFFFFF">
              <a:alpha val="54000"/>
            </a:srgbClr>
          </a:solidFill>
          <a:ln/>
        </p:spPr>
        <p:txBody>
          <a:bodyPr/>
          <a:lstStyle/>
          <a:p>
            <a:endParaRPr/>
          </a:p>
        </p:txBody>
      </p:sp>
      <p:sp>
        <p:nvSpPr>
          <p:cNvPr id="17" name="Shape 15"/>
          <p:cNvSpPr/>
          <p:nvPr/>
        </p:nvSpPr>
        <p:spPr>
          <a:xfrm>
            <a:off x="2007314" y="4172867"/>
            <a:ext cx="37819" cy="37819"/>
          </a:xfrm>
          <a:prstGeom prst="ellipse">
            <a:avLst/>
          </a:prstGeom>
          <a:solidFill>
            <a:srgbClr val="FFFFFF">
              <a:alpha val="69000"/>
            </a:srgbClr>
          </a:solidFill>
          <a:ln/>
        </p:spPr>
        <p:txBody>
          <a:bodyPr/>
          <a:lstStyle/>
          <a:p>
            <a:endParaRPr/>
          </a:p>
        </p:txBody>
      </p:sp>
      <p:sp>
        <p:nvSpPr>
          <p:cNvPr id="18" name="Shape 16"/>
          <p:cNvSpPr/>
          <p:nvPr/>
        </p:nvSpPr>
        <p:spPr>
          <a:xfrm>
            <a:off x="3233327" y="568383"/>
            <a:ext cx="40893" cy="40893"/>
          </a:xfrm>
          <a:prstGeom prst="ellipse">
            <a:avLst/>
          </a:prstGeom>
          <a:solidFill>
            <a:srgbClr val="FFFFFF">
              <a:alpha val="41000"/>
            </a:srgbClr>
          </a:solidFill>
          <a:ln/>
        </p:spPr>
        <p:txBody>
          <a:bodyPr/>
          <a:lstStyle/>
          <a:p>
            <a:endParaRPr/>
          </a:p>
        </p:txBody>
      </p:sp>
      <p:sp>
        <p:nvSpPr>
          <p:cNvPr id="19" name="Shape 17"/>
          <p:cNvSpPr/>
          <p:nvPr/>
        </p:nvSpPr>
        <p:spPr>
          <a:xfrm>
            <a:off x="3061212" y="220290"/>
            <a:ext cx="50780" cy="50780"/>
          </a:xfrm>
          <a:prstGeom prst="ellipse">
            <a:avLst/>
          </a:prstGeom>
          <a:solidFill>
            <a:srgbClr val="FFFFFF">
              <a:alpha val="44000"/>
            </a:srgbClr>
          </a:solidFill>
          <a:ln/>
        </p:spPr>
        <p:txBody>
          <a:bodyPr/>
          <a:lstStyle/>
          <a:p>
            <a:endParaRPr/>
          </a:p>
        </p:txBody>
      </p:sp>
      <p:sp>
        <p:nvSpPr>
          <p:cNvPr id="20" name="Shape 18"/>
          <p:cNvSpPr/>
          <p:nvPr/>
        </p:nvSpPr>
        <p:spPr>
          <a:xfrm>
            <a:off x="3658165" y="4158426"/>
            <a:ext cx="59757" cy="59757"/>
          </a:xfrm>
          <a:prstGeom prst="ellipse">
            <a:avLst/>
          </a:prstGeom>
          <a:solidFill>
            <a:srgbClr val="FFFFFF">
              <a:alpha val="69000"/>
            </a:srgbClr>
          </a:solidFill>
          <a:ln/>
        </p:spPr>
        <p:txBody>
          <a:bodyPr/>
          <a:lstStyle/>
          <a:p>
            <a:endParaRPr/>
          </a:p>
        </p:txBody>
      </p:sp>
      <p:sp>
        <p:nvSpPr>
          <p:cNvPr id="21" name="Shape 19"/>
          <p:cNvSpPr/>
          <p:nvPr/>
        </p:nvSpPr>
        <p:spPr>
          <a:xfrm>
            <a:off x="3566763" y="182771"/>
            <a:ext cx="50496" cy="50496"/>
          </a:xfrm>
          <a:prstGeom prst="ellipse">
            <a:avLst/>
          </a:prstGeom>
          <a:solidFill>
            <a:srgbClr val="FFFFFF">
              <a:alpha val="58000"/>
            </a:srgbClr>
          </a:solidFill>
          <a:ln/>
        </p:spPr>
        <p:txBody>
          <a:bodyPr/>
          <a:lstStyle/>
          <a:p>
            <a:endParaRPr/>
          </a:p>
        </p:txBody>
      </p:sp>
      <p:sp>
        <p:nvSpPr>
          <p:cNvPr id="22" name="Shape 20"/>
          <p:cNvSpPr/>
          <p:nvPr/>
        </p:nvSpPr>
        <p:spPr>
          <a:xfrm>
            <a:off x="3889946" y="225632"/>
            <a:ext cx="30501" cy="30501"/>
          </a:xfrm>
          <a:prstGeom prst="ellipse">
            <a:avLst/>
          </a:prstGeom>
          <a:solidFill>
            <a:srgbClr val="FFFFFF">
              <a:alpha val="59000"/>
            </a:srgbClr>
          </a:solidFill>
          <a:ln/>
        </p:spPr>
        <p:txBody>
          <a:bodyPr/>
          <a:lstStyle/>
          <a:p>
            <a:endParaRPr/>
          </a:p>
        </p:txBody>
      </p:sp>
      <p:sp>
        <p:nvSpPr>
          <p:cNvPr id="23" name="Shape 21"/>
          <p:cNvSpPr/>
          <p:nvPr/>
        </p:nvSpPr>
        <p:spPr>
          <a:xfrm>
            <a:off x="8765720" y="4525236"/>
            <a:ext cx="50227" cy="50227"/>
          </a:xfrm>
          <a:prstGeom prst="ellipse">
            <a:avLst/>
          </a:prstGeom>
          <a:solidFill>
            <a:srgbClr val="FFFFFF">
              <a:alpha val="61000"/>
            </a:srgbClr>
          </a:solidFill>
          <a:ln/>
        </p:spPr>
        <p:txBody>
          <a:bodyPr/>
          <a:lstStyle/>
          <a:p>
            <a:endParaRPr/>
          </a:p>
        </p:txBody>
      </p:sp>
      <p:sp>
        <p:nvSpPr>
          <p:cNvPr id="24" name="Shape 22"/>
          <p:cNvSpPr/>
          <p:nvPr/>
        </p:nvSpPr>
        <p:spPr>
          <a:xfrm>
            <a:off x="6849816" y="4252988"/>
            <a:ext cx="66479" cy="66479"/>
          </a:xfrm>
          <a:prstGeom prst="ellipse">
            <a:avLst/>
          </a:prstGeom>
          <a:solidFill>
            <a:srgbClr val="FFFFFF">
              <a:alpha val="43000"/>
            </a:srgbClr>
          </a:solidFill>
          <a:ln/>
        </p:spPr>
        <p:txBody>
          <a:bodyPr/>
          <a:lstStyle/>
          <a:p>
            <a:endParaRPr/>
          </a:p>
        </p:txBody>
      </p:sp>
      <p:sp>
        <p:nvSpPr>
          <p:cNvPr id="25" name="Shape 23"/>
          <p:cNvSpPr/>
          <p:nvPr/>
        </p:nvSpPr>
        <p:spPr>
          <a:xfrm>
            <a:off x="4420746" y="140157"/>
            <a:ext cx="64313" cy="64313"/>
          </a:xfrm>
          <a:prstGeom prst="ellipse">
            <a:avLst/>
          </a:prstGeom>
          <a:solidFill>
            <a:srgbClr val="FFFFFF">
              <a:alpha val="61000"/>
            </a:srgbClr>
          </a:solidFill>
          <a:ln/>
        </p:spPr>
        <p:txBody>
          <a:bodyPr/>
          <a:lstStyle/>
          <a:p>
            <a:endParaRPr/>
          </a:p>
        </p:txBody>
      </p:sp>
      <p:sp>
        <p:nvSpPr>
          <p:cNvPr id="26" name="Shape 24"/>
          <p:cNvSpPr/>
          <p:nvPr/>
        </p:nvSpPr>
        <p:spPr>
          <a:xfrm>
            <a:off x="3715127" y="634797"/>
            <a:ext cx="35929" cy="35929"/>
          </a:xfrm>
          <a:prstGeom prst="ellipse">
            <a:avLst/>
          </a:prstGeom>
          <a:solidFill>
            <a:srgbClr val="FFFFFF">
              <a:alpha val="64000"/>
            </a:srgbClr>
          </a:solidFill>
          <a:ln/>
        </p:spPr>
        <p:txBody>
          <a:bodyPr/>
          <a:lstStyle/>
          <a:p>
            <a:endParaRPr/>
          </a:p>
        </p:txBody>
      </p:sp>
      <p:sp>
        <p:nvSpPr>
          <p:cNvPr id="27" name="Shape 25"/>
          <p:cNvSpPr/>
          <p:nvPr/>
        </p:nvSpPr>
        <p:spPr>
          <a:xfrm>
            <a:off x="1410666" y="520259"/>
            <a:ext cx="48394" cy="48394"/>
          </a:xfrm>
          <a:prstGeom prst="ellipse">
            <a:avLst/>
          </a:prstGeom>
          <a:solidFill>
            <a:srgbClr val="FFFFFF">
              <a:alpha val="63000"/>
            </a:srgbClr>
          </a:solidFill>
          <a:ln/>
        </p:spPr>
        <p:txBody>
          <a:bodyPr/>
          <a:lstStyle/>
          <a:p>
            <a:endParaRPr/>
          </a:p>
        </p:txBody>
      </p:sp>
      <p:sp>
        <p:nvSpPr>
          <p:cNvPr id="28" name="Shape 26"/>
          <p:cNvSpPr/>
          <p:nvPr/>
        </p:nvSpPr>
        <p:spPr>
          <a:xfrm>
            <a:off x="8708022" y="4749597"/>
            <a:ext cx="38391" cy="38391"/>
          </a:xfrm>
          <a:prstGeom prst="ellipse">
            <a:avLst/>
          </a:prstGeom>
          <a:solidFill>
            <a:srgbClr val="FFFFFF">
              <a:alpha val="26000"/>
            </a:srgbClr>
          </a:solidFill>
          <a:ln/>
        </p:spPr>
        <p:txBody>
          <a:bodyPr/>
          <a:lstStyle/>
          <a:p>
            <a:endParaRPr/>
          </a:p>
        </p:txBody>
      </p:sp>
      <p:sp>
        <p:nvSpPr>
          <p:cNvPr id="29" name="Shape 27"/>
          <p:cNvSpPr/>
          <p:nvPr/>
        </p:nvSpPr>
        <p:spPr>
          <a:xfrm>
            <a:off x="864103" y="4117122"/>
            <a:ext cx="42318" cy="42318"/>
          </a:xfrm>
          <a:prstGeom prst="ellipse">
            <a:avLst/>
          </a:prstGeom>
          <a:solidFill>
            <a:srgbClr val="FFFFFF">
              <a:alpha val="32000"/>
            </a:srgbClr>
          </a:solidFill>
          <a:ln/>
        </p:spPr>
        <p:txBody>
          <a:bodyPr/>
          <a:lstStyle/>
          <a:p>
            <a:endParaRPr/>
          </a:p>
        </p:txBody>
      </p:sp>
      <p:sp>
        <p:nvSpPr>
          <p:cNvPr id="30" name="Shape 28"/>
          <p:cNvSpPr/>
          <p:nvPr/>
        </p:nvSpPr>
        <p:spPr>
          <a:xfrm>
            <a:off x="2291527" y="337572"/>
            <a:ext cx="51113" cy="51113"/>
          </a:xfrm>
          <a:prstGeom prst="ellipse">
            <a:avLst/>
          </a:prstGeom>
          <a:solidFill>
            <a:srgbClr val="FFFFFF">
              <a:alpha val="41000"/>
            </a:srgbClr>
          </a:solidFill>
          <a:ln/>
        </p:spPr>
        <p:txBody>
          <a:bodyPr/>
          <a:lstStyle/>
          <a:p>
            <a:endParaRPr/>
          </a:p>
        </p:txBody>
      </p:sp>
      <p:sp>
        <p:nvSpPr>
          <p:cNvPr id="31" name="Shape 29"/>
          <p:cNvSpPr/>
          <p:nvPr/>
        </p:nvSpPr>
        <p:spPr>
          <a:xfrm>
            <a:off x="6535815" y="4542643"/>
            <a:ext cx="72073" cy="72073"/>
          </a:xfrm>
          <a:prstGeom prst="ellipse">
            <a:avLst/>
          </a:prstGeom>
          <a:solidFill>
            <a:srgbClr val="FFFFFF">
              <a:alpha val="73000"/>
            </a:srgbClr>
          </a:solidFill>
          <a:ln/>
        </p:spPr>
        <p:txBody>
          <a:bodyPr/>
          <a:lstStyle/>
          <a:p>
            <a:endParaRPr/>
          </a:p>
        </p:txBody>
      </p:sp>
      <p:sp>
        <p:nvSpPr>
          <p:cNvPr id="32" name="Shape 30"/>
          <p:cNvSpPr/>
          <p:nvPr/>
        </p:nvSpPr>
        <p:spPr>
          <a:xfrm>
            <a:off x="1452272" y="262521"/>
            <a:ext cx="38594" cy="38594"/>
          </a:xfrm>
          <a:prstGeom prst="ellipse">
            <a:avLst/>
          </a:prstGeom>
          <a:solidFill>
            <a:srgbClr val="FFFFFF">
              <a:alpha val="69000"/>
            </a:srgbClr>
          </a:solidFill>
          <a:ln/>
        </p:spPr>
        <p:txBody>
          <a:bodyPr/>
          <a:lstStyle/>
          <a:p>
            <a:endParaRPr/>
          </a:p>
        </p:txBody>
      </p:sp>
      <p:sp>
        <p:nvSpPr>
          <p:cNvPr id="33" name="Shape 31"/>
          <p:cNvSpPr/>
          <p:nvPr/>
        </p:nvSpPr>
        <p:spPr>
          <a:xfrm>
            <a:off x="8202846" y="4544113"/>
            <a:ext cx="30268" cy="30268"/>
          </a:xfrm>
          <a:prstGeom prst="ellipse">
            <a:avLst/>
          </a:prstGeom>
          <a:solidFill>
            <a:srgbClr val="FFFFFF">
              <a:alpha val="49000"/>
            </a:srgbClr>
          </a:solidFill>
          <a:ln/>
        </p:spPr>
        <p:txBody>
          <a:bodyPr/>
          <a:lstStyle/>
          <a:p>
            <a:endParaRPr/>
          </a:p>
        </p:txBody>
      </p:sp>
      <p:sp>
        <p:nvSpPr>
          <p:cNvPr id="34" name="Shape 32"/>
          <p:cNvSpPr/>
          <p:nvPr/>
        </p:nvSpPr>
        <p:spPr>
          <a:xfrm>
            <a:off x="8450894" y="497707"/>
            <a:ext cx="55324" cy="55324"/>
          </a:xfrm>
          <a:prstGeom prst="ellipse">
            <a:avLst/>
          </a:prstGeom>
          <a:solidFill>
            <a:srgbClr val="FFFFFF">
              <a:alpha val="73000"/>
            </a:srgbClr>
          </a:solidFill>
          <a:ln/>
        </p:spPr>
        <p:txBody>
          <a:bodyPr/>
          <a:lstStyle/>
          <a:p>
            <a:endParaRPr/>
          </a:p>
        </p:txBody>
      </p:sp>
      <p:sp>
        <p:nvSpPr>
          <p:cNvPr id="35" name="Shape 33"/>
          <p:cNvSpPr/>
          <p:nvPr/>
        </p:nvSpPr>
        <p:spPr>
          <a:xfrm>
            <a:off x="6370172" y="583027"/>
            <a:ext cx="31298" cy="31298"/>
          </a:xfrm>
          <a:prstGeom prst="ellipse">
            <a:avLst/>
          </a:prstGeom>
          <a:solidFill>
            <a:srgbClr val="FFFFFF">
              <a:alpha val="78000"/>
            </a:srgbClr>
          </a:solidFill>
          <a:ln/>
        </p:spPr>
        <p:txBody>
          <a:bodyPr/>
          <a:lstStyle/>
          <a:p>
            <a:endParaRPr/>
          </a:p>
        </p:txBody>
      </p:sp>
      <p:sp>
        <p:nvSpPr>
          <p:cNvPr id="36" name="Shape 34"/>
          <p:cNvSpPr/>
          <p:nvPr/>
        </p:nvSpPr>
        <p:spPr>
          <a:xfrm>
            <a:off x="217319" y="4492966"/>
            <a:ext cx="53357" cy="53357"/>
          </a:xfrm>
          <a:prstGeom prst="ellipse">
            <a:avLst/>
          </a:prstGeom>
          <a:solidFill>
            <a:srgbClr val="FFFFFF">
              <a:alpha val="22000"/>
            </a:srgbClr>
          </a:solidFill>
          <a:ln/>
        </p:spPr>
        <p:txBody>
          <a:bodyPr/>
          <a:lstStyle/>
          <a:p>
            <a:endParaRPr/>
          </a:p>
        </p:txBody>
      </p:sp>
      <p:sp>
        <p:nvSpPr>
          <p:cNvPr id="37" name="Shape 35"/>
          <p:cNvSpPr/>
          <p:nvPr/>
        </p:nvSpPr>
        <p:spPr>
          <a:xfrm>
            <a:off x="7720328" y="4563687"/>
            <a:ext cx="57569" cy="57569"/>
          </a:xfrm>
          <a:prstGeom prst="ellipse">
            <a:avLst/>
          </a:prstGeom>
          <a:solidFill>
            <a:srgbClr val="FFFFFF">
              <a:alpha val="46000"/>
            </a:srgbClr>
          </a:solidFill>
          <a:ln/>
        </p:spPr>
        <p:txBody>
          <a:bodyPr/>
          <a:lstStyle/>
          <a:p>
            <a:endParaRPr/>
          </a:p>
        </p:txBody>
      </p:sp>
      <p:sp>
        <p:nvSpPr>
          <p:cNvPr id="38" name="Shape 36"/>
          <p:cNvSpPr/>
          <p:nvPr/>
        </p:nvSpPr>
        <p:spPr>
          <a:xfrm>
            <a:off x="5456770" y="597226"/>
            <a:ext cx="40701" cy="40701"/>
          </a:xfrm>
          <a:prstGeom prst="ellipse">
            <a:avLst/>
          </a:prstGeom>
          <a:solidFill>
            <a:srgbClr val="FFFFFF">
              <a:alpha val="49000"/>
            </a:srgbClr>
          </a:solidFill>
          <a:ln/>
        </p:spPr>
        <p:txBody>
          <a:bodyPr/>
          <a:lstStyle/>
          <a:p>
            <a:endParaRPr/>
          </a:p>
        </p:txBody>
      </p:sp>
      <p:sp>
        <p:nvSpPr>
          <p:cNvPr id="39" name="Shape 37"/>
          <p:cNvSpPr/>
          <p:nvPr/>
        </p:nvSpPr>
        <p:spPr>
          <a:xfrm>
            <a:off x="1347213" y="4397018"/>
            <a:ext cx="48975" cy="48975"/>
          </a:xfrm>
          <a:prstGeom prst="ellipse">
            <a:avLst/>
          </a:prstGeom>
          <a:solidFill>
            <a:srgbClr val="FFFFFF">
              <a:alpha val="31000"/>
            </a:srgbClr>
          </a:solidFill>
          <a:ln/>
        </p:spPr>
        <p:txBody>
          <a:bodyPr/>
          <a:lstStyle/>
          <a:p>
            <a:endParaRPr/>
          </a:p>
        </p:txBody>
      </p:sp>
      <p:sp>
        <p:nvSpPr>
          <p:cNvPr id="40" name="Shape 38"/>
          <p:cNvSpPr/>
          <p:nvPr/>
        </p:nvSpPr>
        <p:spPr>
          <a:xfrm>
            <a:off x="6472469" y="3819"/>
            <a:ext cx="52179" cy="52179"/>
          </a:xfrm>
          <a:prstGeom prst="ellipse">
            <a:avLst/>
          </a:prstGeom>
          <a:solidFill>
            <a:srgbClr val="FFFFFF">
              <a:alpha val="79000"/>
            </a:srgbClr>
          </a:solidFill>
          <a:ln/>
        </p:spPr>
        <p:txBody>
          <a:bodyPr/>
          <a:lstStyle/>
          <a:p>
            <a:endParaRPr/>
          </a:p>
        </p:txBody>
      </p:sp>
      <p:sp>
        <p:nvSpPr>
          <p:cNvPr id="41" name="Shape 39"/>
          <p:cNvSpPr/>
          <p:nvPr/>
        </p:nvSpPr>
        <p:spPr>
          <a:xfrm>
            <a:off x="357172" y="4802873"/>
            <a:ext cx="72344" cy="72344"/>
          </a:xfrm>
          <a:prstGeom prst="ellipse">
            <a:avLst/>
          </a:prstGeom>
          <a:solidFill>
            <a:srgbClr val="FFFFFF">
              <a:alpha val="55000"/>
            </a:srgbClr>
          </a:solidFill>
          <a:ln/>
        </p:spPr>
        <p:txBody>
          <a:bodyPr/>
          <a:lstStyle/>
          <a:p>
            <a:endParaRPr/>
          </a:p>
        </p:txBody>
      </p:sp>
      <p:sp>
        <p:nvSpPr>
          <p:cNvPr id="42" name="Text 40"/>
          <p:cNvSpPr/>
          <p:nvPr/>
        </p:nvSpPr>
        <p:spPr>
          <a:xfrm>
            <a:off x="0" y="868680"/>
            <a:ext cx="9144000" cy="365760"/>
          </a:xfrm>
          <a:prstGeom prst="rect">
            <a:avLst/>
          </a:prstGeom>
          <a:noFill/>
          <a:ln/>
        </p:spPr>
        <p:txBody>
          <a:bodyPr wrap="square" rtlCol="0" anchor="ctr"/>
          <a:lstStyle/>
          <a:p>
            <a:pPr marL="0" indent="0" algn="ctr">
              <a:buNone/>
            </a:pPr>
            <a:r>
              <a:rPr lang="en-US" sz="1500" kern="0" spc="400" dirty="0">
                <a:solidFill>
                  <a:srgbClr val="FFD23F"/>
                </a:solidFill>
                <a:latin typeface="Arial Rounded MT Bold" pitchFamily="34" charset="0"/>
                <a:ea typeface="Arial Rounded MT Bold" pitchFamily="34" charset="-122"/>
                <a:cs typeface="Arial Rounded MT Bold" pitchFamily="34" charset="-120"/>
              </a:rPr>
              <a:t>M U R R A Y ' S E N G L I S H</a:t>
            </a:r>
            <a:endParaRPr lang="en-US" sz="1500" dirty="0"/>
          </a:p>
        </p:txBody>
      </p:sp>
      <p:sp>
        <p:nvSpPr>
          <p:cNvPr id="43" name="Text 41"/>
          <p:cNvSpPr/>
          <p:nvPr/>
        </p:nvSpPr>
        <p:spPr>
          <a:xfrm>
            <a:off x="0" y="3566160"/>
            <a:ext cx="9144000" cy="914400"/>
          </a:xfrm>
          <a:prstGeom prst="rect">
            <a:avLst/>
          </a:prstGeom>
          <a:noFill/>
          <a:ln/>
        </p:spPr>
        <p:txBody>
          <a:bodyPr wrap="square" rtlCol="0" anchor="ctr"/>
          <a:lstStyle/>
          <a:p>
            <a:pPr marL="0" indent="0" algn="ctr">
              <a:buNone/>
            </a:pPr>
            <a:r>
              <a:rPr lang="en-US" sz="4600" dirty="0">
                <a:solidFill>
                  <a:srgbClr val="FFFFFF"/>
                </a:solidFill>
                <a:latin typeface="Arial Rounded MT Bold" pitchFamily="34" charset="0"/>
                <a:ea typeface="Arial Rounded MT Bold" pitchFamily="34" charset="-122"/>
                <a:cs typeface="Arial Rounded MT Bold" pitchFamily="34" charset="-120"/>
              </a:rPr>
              <a:t>What is a Syllable?</a:t>
            </a:r>
            <a:endParaRPr lang="en-US" sz="4600" dirty="0"/>
          </a:p>
        </p:txBody>
      </p:sp>
      <p:sp>
        <p:nvSpPr>
          <p:cNvPr id="44" name="Text 42"/>
          <p:cNvSpPr/>
          <p:nvPr/>
        </p:nvSpPr>
        <p:spPr>
          <a:xfrm>
            <a:off x="15813" y="1325335"/>
            <a:ext cx="9144000" cy="457200"/>
          </a:xfrm>
          <a:prstGeom prst="rect">
            <a:avLst/>
          </a:prstGeom>
          <a:noFill/>
          <a:ln/>
        </p:spPr>
        <p:txBody>
          <a:bodyPr wrap="square" rtlCol="0" anchor="ctr"/>
          <a:lstStyle/>
          <a:p>
            <a:pPr marL="0" indent="0" algn="ctr">
              <a:buNone/>
            </a:pPr>
            <a:r>
              <a:rPr lang="en-US" sz="2000" dirty="0">
                <a:solidFill>
                  <a:srgbClr val="9B8CFF"/>
                </a:solidFill>
                <a:latin typeface="Helvetica Neue" pitchFamily="34" charset="0"/>
                <a:ea typeface="Helvetica Neue" pitchFamily="34" charset="-122"/>
                <a:cs typeface="Helvetica Neue" pitchFamily="34" charset="-120"/>
              </a:rPr>
              <a:t>Words have beats 🥁</a:t>
            </a:r>
            <a:endParaRPr lang="en-US" sz="2000" dirty="0"/>
          </a:p>
        </p:txBody>
      </p:sp>
      <p:sp>
        <p:nvSpPr>
          <p:cNvPr id="45" name="Shape 43"/>
          <p:cNvSpPr/>
          <p:nvPr/>
        </p:nvSpPr>
        <p:spPr>
          <a:xfrm>
            <a:off x="3715127" y="2738596"/>
            <a:ext cx="1645920" cy="685800"/>
          </a:xfrm>
          <a:prstGeom prst="roundRect">
            <a:avLst>
              <a:gd name="adj" fmla="val 49333"/>
            </a:avLst>
          </a:prstGeom>
          <a:solidFill>
            <a:srgbClr val="FFD23F"/>
          </a:solidFill>
          <a:ln/>
          <a:effectLst>
            <a:outerShdw blurRad="127000" dist="50800" dir="5400000" algn="bl" rotWithShape="0">
              <a:srgbClr val="000000">
                <a:alpha val="35000"/>
              </a:srgbClr>
            </a:outerShdw>
          </a:effectLst>
        </p:spPr>
        <p:txBody>
          <a:bodyPr/>
          <a:lstStyle/>
          <a:p>
            <a:endParaRPr/>
          </a:p>
        </p:txBody>
      </p:sp>
      <p:sp>
        <p:nvSpPr>
          <p:cNvPr id="46" name="Text 44"/>
          <p:cNvSpPr/>
          <p:nvPr/>
        </p:nvSpPr>
        <p:spPr>
          <a:xfrm>
            <a:off x="3663150" y="2686437"/>
            <a:ext cx="1645920" cy="685800"/>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DAY 5</a:t>
            </a:r>
            <a:endParaRPr lang="en-US" sz="2600" dirty="0"/>
          </a:p>
        </p:txBody>
      </p:sp>
      <p:sp>
        <p:nvSpPr>
          <p:cNvPr id="47" name="Text 45"/>
          <p:cNvSpPr/>
          <p:nvPr/>
        </p:nvSpPr>
        <p:spPr>
          <a:xfrm>
            <a:off x="0" y="4617720"/>
            <a:ext cx="9144000" cy="320040"/>
          </a:xfrm>
          <a:prstGeom prst="rect">
            <a:avLst/>
          </a:prstGeom>
          <a:noFill/>
          <a:ln/>
        </p:spPr>
        <p:txBody>
          <a:bodyPr wrap="square" rtlCol="0" anchor="ctr"/>
          <a:lstStyle/>
          <a:p>
            <a:pPr marL="0" indent="0" algn="ctr">
              <a:buNone/>
            </a:pPr>
            <a:r>
              <a:rPr lang="en-US" sz="1300" dirty="0">
                <a:solidFill>
                  <a:srgbClr val="5A548A"/>
                </a:solidFill>
                <a:latin typeface="Helvetica Neue" pitchFamily="34" charset="0"/>
                <a:ea typeface="Helvetica Neue" pitchFamily="34" charset="-122"/>
                <a:cs typeface="Helvetica Neue" pitchFamily="34" charset="-120"/>
              </a:rPr>
              <a:t>murraycohen.com</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5</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TEACH</a:t>
            </a:r>
            <a:endParaRPr lang="en-US" sz="1400" dirty="0"/>
          </a:p>
        </p:txBody>
      </p:sp>
      <p:sp>
        <p:nvSpPr>
          <p:cNvPr id="11" name="TextBox 10"/>
          <p:cNvSpPr txBox="1"/>
          <p:nvPr/>
        </p:nvSpPr>
        <p:spPr>
          <a:xfrm>
            <a:off x="0" y="868680"/>
            <a:ext cx="9144000" cy="640080"/>
          </a:xfrm>
          <a:prstGeom prst="rect">
            <a:avLst/>
          </a:prstGeom>
          <a:noFill/>
        </p:spPr>
        <p:txBody>
          <a:bodyPr wrap="square" anchor="ctr">
            <a:spAutoFit/>
          </a:bodyPr>
          <a:lstStyle/>
          <a:p>
            <a:pPr algn="ctr"/>
            <a:r>
              <a:rPr sz="3000" b="1">
                <a:solidFill>
                  <a:srgbClr val="241F4E"/>
                </a:solidFill>
                <a:latin typeface="Arial Rounded MT Bold"/>
              </a:rPr>
              <a:t>🥁 3 beats</a:t>
            </a:r>
          </a:p>
        </p:txBody>
      </p:sp>
      <p:sp>
        <p:nvSpPr>
          <p:cNvPr id="12" name="TextBox 11"/>
          <p:cNvSpPr txBox="1"/>
          <p:nvPr/>
        </p:nvSpPr>
        <p:spPr>
          <a:xfrm>
            <a:off x="0" y="1783080"/>
            <a:ext cx="9144000" cy="1691640"/>
          </a:xfrm>
          <a:prstGeom prst="rect">
            <a:avLst/>
          </a:prstGeom>
          <a:noFill/>
        </p:spPr>
        <p:txBody>
          <a:bodyPr wrap="square" anchor="ctr">
            <a:spAutoFit/>
          </a:bodyPr>
          <a:lstStyle/>
          <a:p>
            <a:pPr algn="ctr"/>
            <a:r>
              <a:rPr sz="11500" b="0">
                <a:solidFill>
                  <a:srgbClr val="000000"/>
                </a:solidFill>
              </a:rPr>
              <a:t>☂️</a:t>
            </a:r>
          </a:p>
        </p:txBody>
      </p:sp>
      <p:sp>
        <p:nvSpPr>
          <p:cNvPr id="13" name="TextBox 12"/>
          <p:cNvSpPr txBox="1"/>
          <p:nvPr/>
        </p:nvSpPr>
        <p:spPr>
          <a:xfrm>
            <a:off x="0" y="3566160"/>
            <a:ext cx="9144000" cy="777240"/>
          </a:xfrm>
          <a:prstGeom prst="rect">
            <a:avLst/>
          </a:prstGeom>
          <a:noFill/>
        </p:spPr>
        <p:txBody>
          <a:bodyPr wrap="square" anchor="ctr">
            <a:spAutoFit/>
          </a:bodyPr>
          <a:lstStyle/>
          <a:p>
            <a:pPr algn="ctr"/>
            <a:r>
              <a:rPr sz="5200" b="1">
                <a:solidFill>
                  <a:srgbClr val="FF5D5D"/>
                </a:solidFill>
                <a:latin typeface="Arial Rounded MT Bold"/>
              </a:rPr>
              <a:t>um</a:t>
            </a:r>
            <a:r>
              <a:rPr sz="5200" b="1">
                <a:solidFill>
                  <a:srgbClr val="5A548A"/>
                </a:solidFill>
                <a:latin typeface="Arial Rounded MT Bold"/>
              </a:rPr>
              <a:t>·</a:t>
            </a:r>
            <a:r>
              <a:rPr sz="5200" b="1">
                <a:solidFill>
                  <a:srgbClr val="0E9488"/>
                </a:solidFill>
                <a:latin typeface="Arial Rounded MT Bold"/>
              </a:rPr>
              <a:t>brel</a:t>
            </a:r>
            <a:r>
              <a:rPr sz="5200" b="1">
                <a:solidFill>
                  <a:srgbClr val="5A548A"/>
                </a:solidFill>
                <a:latin typeface="Arial Rounded MT Bold"/>
              </a:rPr>
              <a:t>·</a:t>
            </a:r>
            <a:r>
              <a:rPr sz="5200" b="1">
                <a:solidFill>
                  <a:srgbClr val="FF5D5D"/>
                </a:solidFill>
                <a:latin typeface="Arial Rounded MT Bold"/>
              </a:rPr>
              <a:t>la</a:t>
            </a:r>
          </a:p>
        </p:txBody>
      </p:sp>
      <p:sp>
        <p:nvSpPr>
          <p:cNvPr id="14" name="TextBox 13"/>
          <p:cNvSpPr txBox="1"/>
          <p:nvPr/>
        </p:nvSpPr>
        <p:spPr>
          <a:xfrm>
            <a:off x="0" y="4434840"/>
            <a:ext cx="9144000" cy="457200"/>
          </a:xfrm>
          <a:prstGeom prst="rect">
            <a:avLst/>
          </a:prstGeom>
          <a:noFill/>
        </p:spPr>
        <p:txBody>
          <a:bodyPr wrap="square" anchor="ctr">
            <a:spAutoFit/>
          </a:bodyPr>
          <a:lstStyle/>
          <a:p>
            <a:pPr algn="ctr"/>
            <a:r>
              <a:rPr sz="3400" b="0">
                <a:solidFill>
                  <a:srgbClr val="000000"/>
                </a:solidFill>
              </a:rPr>
              <a:t>👏 👏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6">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D23F"/>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241F4E"/>
                </a:solidFill>
                <a:latin typeface="Arial Rounded MT Bold" pitchFamily="34" charset="0"/>
                <a:ea typeface="Arial Rounded MT Bold" pitchFamily="34" charset="-122"/>
                <a:cs typeface="Arial Rounded MT Bold" pitchFamily="34" charset="-120"/>
              </a:rPr>
              <a:t>DAY 5</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CHECK</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 Quick check — how many beats?</a:t>
            </a:r>
            <a:endParaRPr lang="en-US" sz="3000" dirty="0"/>
          </a:p>
        </p:txBody>
      </p:sp>
      <p:sp>
        <p:nvSpPr>
          <p:cNvPr id="9" name="Shape 7"/>
          <p:cNvSpPr/>
          <p:nvPr/>
        </p:nvSpPr>
        <p:spPr>
          <a:xfrm>
            <a:off x="1188720" y="2514600"/>
            <a:ext cx="6766560" cy="1051560"/>
          </a:xfrm>
          <a:prstGeom prst="roundRect">
            <a:avLst>
              <a:gd name="adj" fmla="val 13043"/>
            </a:avLst>
          </a:prstGeom>
          <a:solidFill>
            <a:srgbClr val="FFFFFF"/>
          </a:solidFill>
          <a:ln w="38100">
            <a:solidFill>
              <a:srgbClr val="9B8CFF"/>
            </a:solidFill>
            <a:prstDash val="solid"/>
          </a:ln>
        </p:spPr>
        <p:txBody>
          <a:bodyPr/>
          <a:lstStyle/>
          <a:p>
            <a:endParaRPr/>
          </a:p>
        </p:txBody>
      </p:sp>
      <p:sp>
        <p:nvSpPr>
          <p:cNvPr id="10" name="Text 8"/>
          <p:cNvSpPr/>
          <p:nvPr/>
        </p:nvSpPr>
        <p:spPr>
          <a:xfrm>
            <a:off x="1188720" y="2514600"/>
            <a:ext cx="6766560" cy="1051560"/>
          </a:xfrm>
          <a:prstGeom prst="rect">
            <a:avLst/>
          </a:prstGeom>
          <a:noFill/>
          <a:ln/>
        </p:spPr>
        <p:txBody>
          <a:bodyPr wrap="square" rtlCol="0" anchor="ctr"/>
          <a:lstStyle/>
          <a:p>
            <a:pPr marL="0" indent="0" algn="ctr">
              <a:buNone/>
            </a:pPr>
            <a:r>
              <a:rPr lang="en-US" sz="2400" dirty="0">
                <a:solidFill>
                  <a:srgbClr val="241F4E"/>
                </a:solidFill>
                <a:latin typeface="Helvetica Neue" pitchFamily="34" charset="0"/>
                <a:ea typeface="Helvetica Neue" pitchFamily="34" charset="-122"/>
                <a:cs typeface="Helvetica Neue" pitchFamily="34" charset="-120"/>
              </a:rPr>
              <a:t>I say “apple” → you say 2</a:t>
            </a:r>
            <a:endParaRPr lang="en-US" sz="2400" dirty="0"/>
          </a:p>
        </p:txBody>
      </p:sp>
      <p:sp>
        <p:nvSpPr>
          <p:cNvPr id="11" name="Text 9"/>
          <p:cNvSpPr/>
          <p:nvPr/>
        </p:nvSpPr>
        <p:spPr>
          <a:xfrm>
            <a:off x="0" y="3840480"/>
            <a:ext cx="9144000" cy="457200"/>
          </a:xfrm>
          <a:prstGeom prst="rect">
            <a:avLst/>
          </a:prstGeom>
          <a:noFill/>
          <a:ln/>
        </p:spPr>
        <p:txBody>
          <a:bodyPr wrap="square" rtlCol="0" anchor="ctr"/>
          <a:lstStyle/>
          <a:p>
            <a:pPr marL="0" indent="0" algn="ctr">
              <a:buNone/>
            </a:pPr>
            <a:r>
              <a:rPr lang="en-US" sz="1800" dirty="0">
                <a:solidFill>
                  <a:srgbClr val="5A548A"/>
                </a:solidFill>
                <a:latin typeface="Helvetica Neue" pitchFamily="34" charset="0"/>
                <a:ea typeface="Helvetica Neue" pitchFamily="34" charset="-122"/>
                <a:cs typeface="Helvetica Neue" pitchFamily="34" charset="-120"/>
              </a:rPr>
              <a:t>⭐ Challenge: say the word AND the number!</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5</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TEACH</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2800" dirty="0">
                <a:solidFill>
                  <a:srgbClr val="241F4E"/>
                </a:solidFill>
                <a:latin typeface="Arial Rounded MT Bold" pitchFamily="34" charset="0"/>
                <a:ea typeface="Arial Rounded MT Bold" pitchFamily="34" charset="-122"/>
                <a:cs typeface="Arial Rounded MT Bold" pitchFamily="34" charset="-120"/>
              </a:rPr>
              <a:t>A syllable = ONE beat of sound</a:t>
            </a:r>
            <a:endParaRPr lang="en-US" sz="2800" dirty="0"/>
          </a:p>
        </p:txBody>
      </p:sp>
      <p:sp>
        <p:nvSpPr>
          <p:cNvPr id="7" name="Text 5"/>
          <p:cNvSpPr/>
          <p:nvPr/>
        </p:nvSpPr>
        <p:spPr>
          <a:xfrm>
            <a:off x="-82446" y="2423160"/>
            <a:ext cx="9144000" cy="1691640"/>
          </a:xfrm>
          <a:prstGeom prst="rect">
            <a:avLst/>
          </a:prstGeom>
          <a:noFill/>
          <a:ln/>
        </p:spPr>
        <p:txBody>
          <a:bodyPr wrap="square" rtlCol="0" anchor="t"/>
          <a:lstStyle/>
          <a:p>
            <a:pPr marL="0" indent="0" algn="ctr">
              <a:buNone/>
            </a:pPr>
            <a:r>
              <a:rPr lang="en-US" sz="11500" dirty="0">
                <a:solidFill>
                  <a:srgbClr val="000000"/>
                </a:solidFill>
              </a:rPr>
              <a:t>🍌</a:t>
            </a:r>
            <a:endParaRPr lang="en-US" sz="10000" dirty="0"/>
          </a:p>
        </p:txBody>
      </p:sp>
      <p:sp>
        <p:nvSpPr>
          <p:cNvPr id="8" name="Text 6"/>
          <p:cNvSpPr/>
          <p:nvPr/>
        </p:nvSpPr>
        <p:spPr>
          <a:xfrm>
            <a:off x="-82446" y="3909060"/>
            <a:ext cx="9144000" cy="731520"/>
          </a:xfrm>
          <a:prstGeom prst="rect">
            <a:avLst/>
          </a:prstGeom>
          <a:noFill/>
          <a:ln/>
        </p:spPr>
        <p:txBody>
          <a:bodyPr wrap="square" rtlCol="0" anchor="ctr"/>
          <a:lstStyle/>
          <a:p>
            <a:pPr algn="ctr"/>
            <a:r>
              <a:rPr lang="en-US" sz="5400" b="1" dirty="0" err="1">
                <a:solidFill>
                  <a:srgbClr val="FF5D5D"/>
                </a:solidFill>
                <a:latin typeface="Arial Rounded MT Bold" pitchFamily="34" charset="0"/>
                <a:ea typeface="Arial Rounded MT Bold" pitchFamily="34" charset="-122"/>
                <a:cs typeface="Arial Rounded MT Bold" pitchFamily="34" charset="-120"/>
              </a:rPr>
              <a:t>ba·nan·a</a:t>
            </a:r>
            <a:r>
              <a:rPr lang="en-US" sz="5400" dirty="0" err="1">
                <a:solidFill>
                  <a:srgbClr val="5A548A"/>
                </a:solidFill>
                <a:latin typeface="Arial Rounded MT Bold" pitchFamily="34" charset="0"/>
                <a:ea typeface="Arial Rounded MT Bold" pitchFamily="34" charset="-122"/>
                <a:cs typeface="Arial Rounded MT Bold" pitchFamily="34" charset="-120"/>
              </a:rPr>
              <a:t/>
            </a:r>
            <a:r>
              <a:rPr lang="en-US" sz="5400" b="1" dirty="0" err="1">
                <a:solidFill>
                  <a:srgbClr val="0E9488"/>
                </a:solidFill>
                <a:latin typeface="Arial Rounded MT Bold" pitchFamily="34" charset="0"/>
                <a:ea typeface="Arial Rounded MT Bold" pitchFamily="34" charset="-122"/>
                <a:cs typeface="Arial Rounded MT Bold" pitchFamily="34" charset="-120"/>
              </a:rPr>
              <a:t/>
            </a:r>
            <a:r>
              <a:rPr lang="en-US" sz="5400" dirty="0" err="1">
                <a:solidFill>
                  <a:srgbClr val="5A548A"/>
                </a:solidFill>
                <a:latin typeface="Arial Rounded MT Bold" pitchFamily="34" charset="0"/>
                <a:ea typeface="Arial Rounded MT Bold" pitchFamily="34" charset="-122"/>
                <a:cs typeface="Arial Rounded MT Bold" pitchFamily="34" charset="-120"/>
              </a:rPr>
              <a:t/>
            </a:r>
            <a:r>
              <a:rPr lang="en-US" sz="5400" b="1" dirty="0" err="1">
                <a:solidFill>
                  <a:srgbClr val="0E9488"/>
                </a:solidFill>
                <a:latin typeface="Arial Rounded MT Bold" pitchFamily="34" charset="0"/>
                <a:ea typeface="Arial Rounded MT Bold" pitchFamily="34" charset="-122"/>
                <a:cs typeface="Arial Rounded MT Bold" pitchFamily="34" charset="-120"/>
              </a:rPr>
              <a:t/>
            </a:r>
            <a:r>
              <a:rPr lang="en-US" sz="5400" b="1" dirty="0" err="1">
                <a:solidFill>
                  <a:srgbClr val="FF5D5D"/>
                </a:solidFill>
                <a:latin typeface="Arial Rounded MT Bold" pitchFamily="34" charset="0"/>
                <a:ea typeface="Arial Rounded MT Bold" pitchFamily="34" charset="-122"/>
                <a:cs typeface="Arial Rounded MT Bold" pitchFamily="34" charset="-120"/>
              </a:rPr>
              <a:t/>
            </a:r>
            <a:endParaRPr lang="en-US" sz="5400" dirty="0"/>
          </a:p>
        </p:txBody>
      </p:sp>
      <p:sp>
        <p:nvSpPr>
          <p:cNvPr id="9" name="Text 7"/>
          <p:cNvSpPr/>
          <p:nvPr/>
        </p:nvSpPr>
        <p:spPr>
          <a:xfrm>
            <a:off x="172387" y="1743731"/>
            <a:ext cx="9144000" cy="502920"/>
          </a:xfrm>
          <a:prstGeom prst="rect">
            <a:avLst/>
          </a:prstGeom>
          <a:noFill/>
          <a:ln/>
        </p:spPr>
        <p:txBody>
          <a:bodyPr wrap="square" rtlCol="0" anchor="ctr"/>
          <a:lstStyle/>
          <a:p>
            <a:pPr marL="0" indent="0" algn="ctr">
              <a:buNone/>
            </a:pPr>
            <a:r>
              <a:rPr lang="en-US" sz="2600" dirty="0">
                <a:solidFill>
                  <a:srgbClr val="5A548A"/>
                </a:solidFill>
                <a:latin typeface="Arial Rounded MT Bold" pitchFamily="34" charset="0"/>
                <a:ea typeface="Arial Rounded MT Bold" pitchFamily="34" charset="-122"/>
                <a:cs typeface="Arial Rounded MT Bold" pitchFamily="34" charset="-120"/>
              </a:rPr>
              <a:t>👏 👏 👏 = 3 beats!</a:t>
            </a:r>
            <a:endParaRPr lang="en-US" sz="2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5</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TRICK</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 the chin trick</a:t>
            </a:r>
            <a:endParaRPr lang="en-US" sz="3000" dirty="0"/>
          </a:p>
        </p:txBody>
      </p:sp>
      <p:sp>
        <p:nvSpPr>
          <p:cNvPr id="7" name="Text 5"/>
          <p:cNvSpPr/>
          <p:nvPr/>
        </p:nvSpPr>
        <p:spPr>
          <a:xfrm>
            <a:off x="0" y="1645920"/>
            <a:ext cx="9144000" cy="1280160"/>
          </a:xfrm>
          <a:prstGeom prst="rect">
            <a:avLst/>
          </a:prstGeom>
          <a:noFill/>
          <a:ln/>
        </p:spPr>
        <p:txBody>
          <a:bodyPr wrap="square" rtlCol="0" anchor="t"/>
          <a:lstStyle/>
          <a:p>
            <a:pPr marL="0" indent="0" algn="ctr">
              <a:buNone/>
            </a:pPr>
            <a:r>
              <a:rPr lang="en-US" sz="9000" dirty="0">
                <a:solidFill>
                  <a:srgbClr val="000000"/>
                </a:solidFill>
              </a:rPr>
              <a:t>🗣️🖐️</a:t>
            </a:r>
            <a:endParaRPr lang="en-US" sz="9000" dirty="0"/>
          </a:p>
        </p:txBody>
      </p:sp>
      <p:sp>
        <p:nvSpPr>
          <p:cNvPr id="8" name="Text 6"/>
          <p:cNvSpPr/>
          <p:nvPr/>
        </p:nvSpPr>
        <p:spPr>
          <a:xfrm>
            <a:off x="0" y="3108960"/>
            <a:ext cx="9144000" cy="502920"/>
          </a:xfrm>
          <a:prstGeom prst="rect">
            <a:avLst/>
          </a:prstGeom>
          <a:noFill/>
          <a:ln/>
        </p:spPr>
        <p:txBody>
          <a:bodyPr wrap="square"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Hand under your chin. Say the word.</a:t>
            </a:r>
            <a:endParaRPr lang="en-US" sz="2600" dirty="0"/>
          </a:p>
        </p:txBody>
      </p:sp>
      <p:sp>
        <p:nvSpPr>
          <p:cNvPr id="9" name="Text 7"/>
          <p:cNvSpPr/>
          <p:nvPr/>
        </p:nvSpPr>
        <p:spPr>
          <a:xfrm>
            <a:off x="1737360" y="3749040"/>
            <a:ext cx="7132320" cy="502920"/>
          </a:xfrm>
          <a:prstGeom prst="rect">
            <a:avLst/>
          </a:prstGeom>
          <a:noFill/>
          <a:ln/>
        </p:spPr>
        <p:txBody>
          <a:bodyPr wrap="square" rtlCol="0" anchor="ctr"/>
          <a:lstStyle/>
          <a:p>
            <a:pPr marL="0" indent="0" algn="ctr">
              <a:buNone/>
            </a:pPr>
            <a:r>
              <a:rPr lang="en-US" sz="2600" dirty="0">
                <a:solidFill>
                  <a:srgbClr val="FF5D5D"/>
                </a:solidFill>
                <a:latin typeface="Arial Rounded MT Bold" pitchFamily="34" charset="0"/>
                <a:ea typeface="Arial Rounded MT Bold" pitchFamily="34" charset="-122"/>
                <a:cs typeface="Arial Rounded MT Bold" pitchFamily="34" charset="-120"/>
              </a:rPr>
              <a:t>Every time your chin DROPS = one beat!</a:t>
            </a:r>
            <a:endParaRPr lang="en-US" sz="2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5</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TEACH</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2800" dirty="0">
                <a:solidFill>
                  <a:srgbClr val="241F4E"/>
                </a:solidFill>
                <a:latin typeface="Arial Rounded MT Bold" pitchFamily="34" charset="0"/>
                <a:ea typeface="Arial Rounded MT Bold" pitchFamily="34" charset="-122"/>
                <a:cs typeface="Arial Rounded MT Bold" pitchFamily="34" charset="-120"/>
              </a:rPr>
              <a:t>🔴 Every beat has a VOWEL!</a:t>
            </a:r>
            <a:endParaRPr lang="en-US" sz="2800" dirty="0"/>
          </a:p>
        </p:txBody>
      </p:sp>
      <p:sp>
        <p:nvSpPr>
          <p:cNvPr id="7" name="Text 5"/>
          <p:cNvSpPr/>
          <p:nvPr/>
        </p:nvSpPr>
        <p:spPr>
          <a:xfrm>
            <a:off x="0" y="1828800"/>
            <a:ext cx="9144000" cy="731520"/>
          </a:xfrm>
          <a:prstGeom prst="rect">
            <a:avLst/>
          </a:prstGeom>
          <a:noFill/>
          <a:ln/>
        </p:spPr>
        <p:txBody>
          <a:bodyPr wrap="square" rtlCol="0" anchor="ctr"/>
          <a:lstStyle/>
          <a:p>
            <a:pPr algn="ctr"/>
            <a:r>
              <a:rPr lang="en-US" sz="4800" b="1" dirty="0" err="1">
                <a:solidFill>
                  <a:srgbClr val="FF5D5D"/>
                </a:solidFill>
                <a:latin typeface="Arial Rounded MT Bold" pitchFamily="34" charset="0"/>
                <a:ea typeface="Arial Rounded MT Bold" pitchFamily="34" charset="-122"/>
                <a:cs typeface="Arial Rounded MT Bold" pitchFamily="34" charset="-120"/>
              </a:rPr>
              <a:t>ba·nan·a</a:t>
            </a:r>
            <a:r>
              <a:rPr lang="en-US" sz="4800" dirty="0" err="1">
                <a:solidFill>
                  <a:srgbClr val="5A548A"/>
                </a:solidFill>
                <a:latin typeface="Arial Rounded MT Bold" pitchFamily="34" charset="0"/>
                <a:ea typeface="Arial Rounded MT Bold" pitchFamily="34" charset="-122"/>
                <a:cs typeface="Arial Rounded MT Bold" pitchFamily="34" charset="-120"/>
              </a:rPr>
              <a:t/>
            </a:r>
            <a:r>
              <a:rPr lang="en-US" sz="4800" b="1" dirty="0" err="1">
                <a:solidFill>
                  <a:srgbClr val="0E9488"/>
                </a:solidFill>
                <a:latin typeface="Arial Rounded MT Bold" pitchFamily="34" charset="0"/>
                <a:ea typeface="Arial Rounded MT Bold" pitchFamily="34" charset="-122"/>
                <a:cs typeface="Arial Rounded MT Bold" pitchFamily="34" charset="-120"/>
              </a:rPr>
              <a:t/>
            </a:r>
            <a:r>
              <a:rPr lang="en-US" sz="4800" dirty="0" err="1">
                <a:solidFill>
                  <a:srgbClr val="5A548A"/>
                </a:solidFill>
                <a:latin typeface="Arial Rounded MT Bold" pitchFamily="34" charset="0"/>
                <a:ea typeface="Arial Rounded MT Bold" pitchFamily="34" charset="-122"/>
                <a:cs typeface="Arial Rounded MT Bold" pitchFamily="34" charset="-120"/>
              </a:rPr>
              <a:t/>
            </a:r>
            <a:r>
              <a:rPr lang="en-US" sz="4800" b="1" dirty="0" err="1">
                <a:solidFill>
                  <a:srgbClr val="0E9488"/>
                </a:solidFill>
                <a:latin typeface="Arial Rounded MT Bold" pitchFamily="34" charset="0"/>
                <a:ea typeface="Arial Rounded MT Bold" pitchFamily="34" charset="-122"/>
                <a:cs typeface="Arial Rounded MT Bold" pitchFamily="34" charset="-120"/>
              </a:rPr>
              <a:t/>
            </a:r>
            <a:r>
              <a:rPr lang="en-US" sz="4800" b="1" dirty="0" err="1">
                <a:solidFill>
                  <a:srgbClr val="FF5D5D"/>
                </a:solidFill>
                <a:latin typeface="Arial Rounded MT Bold" pitchFamily="34" charset="0"/>
                <a:ea typeface="Arial Rounded MT Bold" pitchFamily="34" charset="-122"/>
                <a:cs typeface="Arial Rounded MT Bold" pitchFamily="34" charset="-120"/>
              </a:rPr>
              <a:t/>
            </a:r>
            <a:endParaRPr lang="en-US" sz="4800" dirty="0"/>
          </a:p>
        </p:txBody>
      </p:sp>
      <p:sp>
        <p:nvSpPr>
          <p:cNvPr id="8" name="Text 6"/>
          <p:cNvSpPr/>
          <p:nvPr/>
        </p:nvSpPr>
        <p:spPr>
          <a:xfrm>
            <a:off x="0" y="2743200"/>
            <a:ext cx="9144000" cy="731520"/>
          </a:xfrm>
          <a:prstGeom prst="rect">
            <a:avLst/>
          </a:prstGeom>
          <a:noFill/>
          <a:ln/>
        </p:spPr>
        <p:txBody>
          <a:bodyPr wrap="square" rtlCol="0" anchor="ctr"/>
          <a:lstStyle/>
          <a:p>
            <a:pPr algn="ctr"/>
            <a:r>
              <a:rPr lang="en-US" sz="4800" dirty="0">
                <a:solidFill>
                  <a:srgbClr val="241F4E"/>
                </a:solidFill>
                <a:latin typeface="Arial Rounded MT Bold" pitchFamily="34" charset="0"/>
                <a:ea typeface="Arial Rounded MT Bold" pitchFamily="34" charset="-122"/>
                <a:cs typeface="Arial Rounded MT Bold" pitchFamily="34" charset="-120"/>
              </a:rPr>
              <a:t>b</a:t>
            </a:r>
            <a:r>
              <a:rPr lang="en-US" sz="4800" b="1" dirty="0">
                <a:solidFill>
                  <a:srgbClr val="FF5D5D"/>
                </a:solidFill>
                <a:latin typeface="Arial Rounded MT Bold" pitchFamily="34" charset="0"/>
                <a:ea typeface="Arial Rounded MT Bold" pitchFamily="34" charset="-122"/>
                <a:cs typeface="Arial Rounded MT Bold" pitchFamily="34" charset="-120"/>
              </a:rPr>
              <a:t>a</a:t>
            </a:r>
            <a:r>
              <a:rPr lang="en-US" sz="4800" dirty="0">
                <a:solidFill>
                  <a:srgbClr val="241F4E"/>
                </a:solidFill>
                <a:latin typeface="Arial Rounded MT Bold" pitchFamily="34" charset="0"/>
                <a:ea typeface="Arial Rounded MT Bold" pitchFamily="34" charset="-122"/>
                <a:cs typeface="Arial Rounded MT Bold" pitchFamily="34" charset="-120"/>
              </a:rPr>
              <a:t> · </a:t>
            </a:r>
            <a:r>
              <a:rPr lang="en-US" sz="4800" dirty="0" err="1">
                <a:solidFill>
                  <a:srgbClr val="241F4E"/>
                </a:solidFill>
                <a:latin typeface="Arial Rounded MT Bold" pitchFamily="34" charset="0"/>
                <a:ea typeface="Arial Rounded MT Bold" pitchFamily="34" charset="-122"/>
                <a:cs typeface="Arial Rounded MT Bold" pitchFamily="34" charset="-120"/>
              </a:rPr>
              <a:t>n</a:t>
            </a:r>
            <a:r>
              <a:rPr lang="en-US" sz="4800" b="1" dirty="0" err="1">
                <a:solidFill>
                  <a:srgbClr val="FF5D5D"/>
                </a:solidFill>
                <a:latin typeface="Arial Rounded MT Bold" pitchFamily="34" charset="0"/>
                <a:ea typeface="Arial Rounded MT Bold" pitchFamily="34" charset="-122"/>
                <a:cs typeface="Arial Rounded MT Bold" pitchFamily="34" charset="-120"/>
              </a:rPr>
              <a:t>a</a:t>
            </a:r>
            <a:r>
              <a:rPr lang="en-US" sz="4800" dirty="0">
                <a:solidFill>
                  <a:srgbClr val="241F4E"/>
                </a:solidFill>
                <a:latin typeface="Arial Rounded MT Bold" pitchFamily="34" charset="0"/>
                <a:ea typeface="Arial Rounded MT Bold" pitchFamily="34" charset="-122"/>
                <a:cs typeface="Arial Rounded MT Bold" pitchFamily="34" charset="-120"/>
              </a:rPr>
              <a:t> · </a:t>
            </a:r>
            <a:r>
              <a:rPr lang="en-US" sz="4800" dirty="0" err="1">
                <a:solidFill>
                  <a:srgbClr val="241F4E"/>
                </a:solidFill>
                <a:latin typeface="Arial Rounded MT Bold" pitchFamily="34" charset="0"/>
                <a:ea typeface="Arial Rounded MT Bold" pitchFamily="34" charset="-122"/>
                <a:cs typeface="Arial Rounded MT Bold" pitchFamily="34" charset="-120"/>
              </a:rPr>
              <a:t>n</a:t>
            </a:r>
            <a:r>
              <a:rPr lang="en-US" sz="4800" b="1" dirty="0" err="1">
                <a:solidFill>
                  <a:srgbClr val="FF5D5D"/>
                </a:solidFill>
                <a:latin typeface="Arial Rounded MT Bold" pitchFamily="34" charset="0"/>
                <a:ea typeface="Arial Rounded MT Bold" pitchFamily="34" charset="-122"/>
                <a:cs typeface="Arial Rounded MT Bold" pitchFamily="34" charset="-120"/>
              </a:rPr>
              <a:t>a</a:t>
            </a:r>
            <a:endParaRPr lang="en-US" sz="4800" dirty="0"/>
          </a:p>
        </p:txBody>
      </p:sp>
      <p:sp>
        <p:nvSpPr>
          <p:cNvPr id="9" name="Text 7"/>
          <p:cNvSpPr/>
          <p:nvPr/>
        </p:nvSpPr>
        <p:spPr>
          <a:xfrm>
            <a:off x="1737360" y="3840480"/>
            <a:ext cx="7132320" cy="502920"/>
          </a:xfrm>
          <a:prstGeom prst="rect">
            <a:avLst/>
          </a:prstGeom>
          <a:noFill/>
          <a:ln/>
        </p:spPr>
        <p:txBody>
          <a:bodyPr wrap="square" rtlCol="0" anchor="ctr"/>
          <a:lstStyle/>
          <a:p>
            <a:pPr marL="0" indent="0" algn="ctr">
              <a:buNone/>
            </a:pPr>
            <a:r>
              <a:rPr lang="en-US" sz="2000" dirty="0">
                <a:solidFill>
                  <a:srgbClr val="5A548A"/>
                </a:solidFill>
                <a:latin typeface="Helvetica Neue" pitchFamily="34" charset="0"/>
                <a:ea typeface="Helvetica Neue" pitchFamily="34" charset="-122"/>
                <a:cs typeface="Helvetica Neue" pitchFamily="34" charset="-120"/>
              </a:rPr>
              <a:t>3 vowels = 3 beats. The vowel is the heart of every beat! ❤️</a:t>
            </a:r>
            <a:endParaRPr lang="en-US"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5</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TEACH</a:t>
            </a:r>
            <a:endParaRPr lang="en-US" sz="1400" dirty="0"/>
          </a:p>
        </p:txBody>
      </p:sp>
      <p:sp>
        <p:nvSpPr>
          <p:cNvPr id="11" name="TextBox 10"/>
          <p:cNvSpPr txBox="1"/>
          <p:nvPr/>
        </p:nvSpPr>
        <p:spPr>
          <a:xfrm>
            <a:off x="0" y="868680"/>
            <a:ext cx="9144000" cy="640080"/>
          </a:xfrm>
          <a:prstGeom prst="rect">
            <a:avLst/>
          </a:prstGeom>
          <a:noFill/>
        </p:spPr>
        <p:txBody>
          <a:bodyPr wrap="square" anchor="ctr">
            <a:spAutoFit/>
          </a:bodyPr>
          <a:lstStyle/>
          <a:p>
            <a:pPr algn="ctr"/>
            <a:r>
              <a:rPr sz="3000" b="1">
                <a:solidFill>
                  <a:srgbClr val="241F4E"/>
                </a:solidFill>
                <a:latin typeface="Arial Rounded MT Bold"/>
              </a:rPr>
              <a:t>🥁 1 beat</a:t>
            </a:r>
          </a:p>
        </p:txBody>
      </p:sp>
      <p:sp>
        <p:nvSpPr>
          <p:cNvPr id="12" name="TextBox 11"/>
          <p:cNvSpPr txBox="1"/>
          <p:nvPr/>
        </p:nvSpPr>
        <p:spPr>
          <a:xfrm>
            <a:off x="0" y="1783080"/>
            <a:ext cx="9144000" cy="1691640"/>
          </a:xfrm>
          <a:prstGeom prst="rect">
            <a:avLst/>
          </a:prstGeom>
          <a:noFill/>
        </p:spPr>
        <p:txBody>
          <a:bodyPr wrap="square" anchor="ctr">
            <a:spAutoFit/>
          </a:bodyPr>
          <a:lstStyle/>
          <a:p>
            <a:pPr algn="ctr"/>
            <a:r>
              <a:rPr sz="11500" b="0">
                <a:solidFill>
                  <a:srgbClr val="000000"/>
                </a:solidFill>
              </a:rPr>
              <a:t>🐕</a:t>
            </a:r>
          </a:p>
        </p:txBody>
      </p:sp>
      <p:sp>
        <p:nvSpPr>
          <p:cNvPr id="13" name="TextBox 12"/>
          <p:cNvSpPr txBox="1"/>
          <p:nvPr/>
        </p:nvSpPr>
        <p:spPr>
          <a:xfrm>
            <a:off x="0" y="3566160"/>
            <a:ext cx="9144000" cy="777240"/>
          </a:xfrm>
          <a:prstGeom prst="rect">
            <a:avLst/>
          </a:prstGeom>
          <a:noFill/>
        </p:spPr>
        <p:txBody>
          <a:bodyPr wrap="square" anchor="ctr">
            <a:spAutoFit/>
          </a:bodyPr>
          <a:lstStyle/>
          <a:p>
            <a:pPr algn="ctr"/>
            <a:r>
              <a:rPr sz="5200" b="1">
                <a:solidFill>
                  <a:srgbClr val="FF5D5D"/>
                </a:solidFill>
                <a:latin typeface="Arial Rounded MT Bold"/>
              </a:rPr>
              <a:t>dog</a:t>
            </a:r>
          </a:p>
        </p:txBody>
      </p:sp>
      <p:sp>
        <p:nvSpPr>
          <p:cNvPr id="14" name="TextBox 13"/>
          <p:cNvSpPr txBox="1"/>
          <p:nvPr/>
        </p:nvSpPr>
        <p:spPr>
          <a:xfrm>
            <a:off x="0" y="4434840"/>
            <a:ext cx="9144000" cy="457200"/>
          </a:xfrm>
          <a:prstGeom prst="rect">
            <a:avLst/>
          </a:prstGeom>
          <a:noFill/>
        </p:spPr>
        <p:txBody>
          <a:bodyPr wrap="square" anchor="ctr">
            <a:spAutoFit/>
          </a:bodyPr>
          <a:lstStyle/>
          <a:p>
            <a:pPr algn="ctr"/>
            <a:r>
              <a:rPr sz="3400" b="0">
                <a:solidFill>
                  <a:srgbClr val="000000"/>
                </a:solidFill>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5</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TEACH</a:t>
            </a:r>
            <a:endParaRPr lang="en-US" sz="1400" dirty="0"/>
          </a:p>
        </p:txBody>
      </p:sp>
      <p:sp>
        <p:nvSpPr>
          <p:cNvPr id="11" name="TextBox 10"/>
          <p:cNvSpPr txBox="1"/>
          <p:nvPr/>
        </p:nvSpPr>
        <p:spPr>
          <a:xfrm>
            <a:off x="0" y="868680"/>
            <a:ext cx="9144000" cy="640080"/>
          </a:xfrm>
          <a:prstGeom prst="rect">
            <a:avLst/>
          </a:prstGeom>
          <a:noFill/>
        </p:spPr>
        <p:txBody>
          <a:bodyPr wrap="square" anchor="ctr">
            <a:spAutoFit/>
          </a:bodyPr>
          <a:lstStyle/>
          <a:p>
            <a:pPr algn="ctr"/>
            <a:r>
              <a:rPr sz="3000" b="1">
                <a:solidFill>
                  <a:srgbClr val="241F4E"/>
                </a:solidFill>
                <a:latin typeface="Arial Rounded MT Bold"/>
              </a:rPr>
              <a:t>🥁 1 beat</a:t>
            </a:r>
          </a:p>
        </p:txBody>
      </p:sp>
      <p:sp>
        <p:nvSpPr>
          <p:cNvPr id="12" name="TextBox 11"/>
          <p:cNvSpPr txBox="1"/>
          <p:nvPr/>
        </p:nvSpPr>
        <p:spPr>
          <a:xfrm>
            <a:off x="0" y="1783080"/>
            <a:ext cx="9144000" cy="1691640"/>
          </a:xfrm>
          <a:prstGeom prst="rect">
            <a:avLst/>
          </a:prstGeom>
          <a:noFill/>
        </p:spPr>
        <p:txBody>
          <a:bodyPr wrap="square" anchor="ctr">
            <a:spAutoFit/>
          </a:bodyPr>
          <a:lstStyle/>
          <a:p>
            <a:pPr algn="ctr"/>
            <a:r>
              <a:rPr sz="11500" b="0">
                <a:solidFill>
                  <a:srgbClr val="000000"/>
                </a:solidFill>
              </a:rPr>
              <a:t>☀️</a:t>
            </a:r>
          </a:p>
        </p:txBody>
      </p:sp>
      <p:sp>
        <p:nvSpPr>
          <p:cNvPr id="13" name="TextBox 12"/>
          <p:cNvSpPr txBox="1"/>
          <p:nvPr/>
        </p:nvSpPr>
        <p:spPr>
          <a:xfrm>
            <a:off x="0" y="3566160"/>
            <a:ext cx="9144000" cy="777240"/>
          </a:xfrm>
          <a:prstGeom prst="rect">
            <a:avLst/>
          </a:prstGeom>
          <a:noFill/>
        </p:spPr>
        <p:txBody>
          <a:bodyPr wrap="square" anchor="ctr">
            <a:spAutoFit/>
          </a:bodyPr>
          <a:lstStyle/>
          <a:p>
            <a:pPr algn="ctr"/>
            <a:r>
              <a:rPr sz="5200" b="1">
                <a:solidFill>
                  <a:srgbClr val="FF5D5D"/>
                </a:solidFill>
                <a:latin typeface="Arial Rounded MT Bold"/>
              </a:rPr>
              <a:t>sun</a:t>
            </a:r>
          </a:p>
        </p:txBody>
      </p:sp>
      <p:sp>
        <p:nvSpPr>
          <p:cNvPr id="14" name="TextBox 13"/>
          <p:cNvSpPr txBox="1"/>
          <p:nvPr/>
        </p:nvSpPr>
        <p:spPr>
          <a:xfrm>
            <a:off x="0" y="4434840"/>
            <a:ext cx="9144000" cy="457200"/>
          </a:xfrm>
          <a:prstGeom prst="rect">
            <a:avLst/>
          </a:prstGeom>
          <a:noFill/>
        </p:spPr>
        <p:txBody>
          <a:bodyPr wrap="square" anchor="ctr">
            <a:spAutoFit/>
          </a:bodyPr>
          <a:lstStyle/>
          <a:p>
            <a:pPr algn="ctr"/>
            <a:r>
              <a:rPr sz="3400" b="0">
                <a:solidFill>
                  <a:srgbClr val="000000"/>
                </a:solidFill>
              </a:rPr>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5</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TEACH</a:t>
            </a:r>
            <a:endParaRPr lang="en-US" sz="1400" dirty="0"/>
          </a:p>
        </p:txBody>
      </p:sp>
      <p:sp>
        <p:nvSpPr>
          <p:cNvPr id="11" name="TextBox 10"/>
          <p:cNvSpPr txBox="1"/>
          <p:nvPr/>
        </p:nvSpPr>
        <p:spPr>
          <a:xfrm>
            <a:off x="0" y="868680"/>
            <a:ext cx="9144000" cy="640080"/>
          </a:xfrm>
          <a:prstGeom prst="rect">
            <a:avLst/>
          </a:prstGeom>
          <a:noFill/>
        </p:spPr>
        <p:txBody>
          <a:bodyPr wrap="square" anchor="ctr">
            <a:spAutoFit/>
          </a:bodyPr>
          <a:lstStyle/>
          <a:p>
            <a:pPr algn="ctr"/>
            <a:r>
              <a:rPr sz="3000" b="1">
                <a:solidFill>
                  <a:srgbClr val="241F4E"/>
                </a:solidFill>
                <a:latin typeface="Arial Rounded MT Bold"/>
              </a:rPr>
              <a:t>🥁 2 beats</a:t>
            </a:r>
          </a:p>
        </p:txBody>
      </p:sp>
      <p:sp>
        <p:nvSpPr>
          <p:cNvPr id="12" name="TextBox 11"/>
          <p:cNvSpPr txBox="1"/>
          <p:nvPr/>
        </p:nvSpPr>
        <p:spPr>
          <a:xfrm>
            <a:off x="0" y="1783080"/>
            <a:ext cx="9144000" cy="1691640"/>
          </a:xfrm>
          <a:prstGeom prst="rect">
            <a:avLst/>
          </a:prstGeom>
          <a:noFill/>
        </p:spPr>
        <p:txBody>
          <a:bodyPr wrap="square" anchor="ctr">
            <a:spAutoFit/>
          </a:bodyPr>
          <a:lstStyle/>
          <a:p>
            <a:pPr algn="ctr"/>
            <a:r>
              <a:rPr sz="11500" b="0">
                <a:solidFill>
                  <a:srgbClr val="000000"/>
                </a:solidFill>
              </a:rPr>
              <a:t>🍎</a:t>
            </a:r>
          </a:p>
        </p:txBody>
      </p:sp>
      <p:sp>
        <p:nvSpPr>
          <p:cNvPr id="13" name="TextBox 12"/>
          <p:cNvSpPr txBox="1"/>
          <p:nvPr/>
        </p:nvSpPr>
        <p:spPr>
          <a:xfrm>
            <a:off x="0" y="3566160"/>
            <a:ext cx="9144000" cy="777240"/>
          </a:xfrm>
          <a:prstGeom prst="rect">
            <a:avLst/>
          </a:prstGeom>
          <a:noFill/>
        </p:spPr>
        <p:txBody>
          <a:bodyPr wrap="square" anchor="ctr">
            <a:spAutoFit/>
          </a:bodyPr>
          <a:lstStyle/>
          <a:p>
            <a:pPr algn="ctr"/>
            <a:r>
              <a:rPr sz="5200" b="1">
                <a:solidFill>
                  <a:srgbClr val="FF5D5D"/>
                </a:solidFill>
                <a:latin typeface="Arial Rounded MT Bold"/>
              </a:rPr>
              <a:t>ap</a:t>
            </a:r>
            <a:r>
              <a:rPr sz="5200" b="1">
                <a:solidFill>
                  <a:srgbClr val="5A548A"/>
                </a:solidFill>
                <a:latin typeface="Arial Rounded MT Bold"/>
              </a:rPr>
              <a:t>·</a:t>
            </a:r>
            <a:r>
              <a:rPr sz="5200" b="1">
                <a:solidFill>
                  <a:srgbClr val="0E9488"/>
                </a:solidFill>
                <a:latin typeface="Arial Rounded MT Bold"/>
              </a:rPr>
              <a:t>ple</a:t>
            </a:r>
          </a:p>
        </p:txBody>
      </p:sp>
      <p:sp>
        <p:nvSpPr>
          <p:cNvPr id="14" name="TextBox 13"/>
          <p:cNvSpPr txBox="1"/>
          <p:nvPr/>
        </p:nvSpPr>
        <p:spPr>
          <a:xfrm>
            <a:off x="0" y="4434840"/>
            <a:ext cx="9144000" cy="457200"/>
          </a:xfrm>
          <a:prstGeom prst="rect">
            <a:avLst/>
          </a:prstGeom>
          <a:noFill/>
        </p:spPr>
        <p:txBody>
          <a:bodyPr wrap="square" anchor="ctr">
            <a:spAutoFit/>
          </a:bodyPr>
          <a:lstStyle/>
          <a:p>
            <a:pPr algn="ctr"/>
            <a:r>
              <a:rPr sz="3400" b="0">
                <a:solidFill>
                  <a:srgbClr val="000000"/>
                </a:solidFill>
              </a:rPr>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5</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TEACH</a:t>
            </a:r>
            <a:endParaRPr lang="en-US" sz="1400" dirty="0"/>
          </a:p>
        </p:txBody>
      </p:sp>
      <p:sp>
        <p:nvSpPr>
          <p:cNvPr id="11" name="TextBox 10"/>
          <p:cNvSpPr txBox="1"/>
          <p:nvPr/>
        </p:nvSpPr>
        <p:spPr>
          <a:xfrm>
            <a:off x="0" y="868680"/>
            <a:ext cx="9144000" cy="640080"/>
          </a:xfrm>
          <a:prstGeom prst="rect">
            <a:avLst/>
          </a:prstGeom>
          <a:noFill/>
        </p:spPr>
        <p:txBody>
          <a:bodyPr wrap="square" anchor="ctr">
            <a:spAutoFit/>
          </a:bodyPr>
          <a:lstStyle/>
          <a:p>
            <a:pPr algn="ctr"/>
            <a:r>
              <a:rPr sz="3000" b="1">
                <a:solidFill>
                  <a:srgbClr val="241F4E"/>
                </a:solidFill>
                <a:latin typeface="Arial Rounded MT Bold"/>
              </a:rPr>
              <a:t>🥁 2 beats</a:t>
            </a:r>
          </a:p>
        </p:txBody>
      </p:sp>
      <p:sp>
        <p:nvSpPr>
          <p:cNvPr id="12" name="TextBox 11"/>
          <p:cNvSpPr txBox="1"/>
          <p:nvPr/>
        </p:nvSpPr>
        <p:spPr>
          <a:xfrm>
            <a:off x="0" y="1783080"/>
            <a:ext cx="9144000" cy="1691640"/>
          </a:xfrm>
          <a:prstGeom prst="rect">
            <a:avLst/>
          </a:prstGeom>
          <a:noFill/>
        </p:spPr>
        <p:txBody>
          <a:bodyPr wrap="square" anchor="ctr">
            <a:spAutoFit/>
          </a:bodyPr>
          <a:lstStyle/>
          <a:p>
            <a:pPr algn="ctr"/>
            <a:r>
              <a:rPr sz="11500" b="0">
                <a:solidFill>
                  <a:srgbClr val="000000"/>
                </a:solidFill>
              </a:rPr>
              <a:t>💧</a:t>
            </a:r>
          </a:p>
        </p:txBody>
      </p:sp>
      <p:sp>
        <p:nvSpPr>
          <p:cNvPr id="13" name="TextBox 12"/>
          <p:cNvSpPr txBox="1"/>
          <p:nvPr/>
        </p:nvSpPr>
        <p:spPr>
          <a:xfrm>
            <a:off x="0" y="3566160"/>
            <a:ext cx="9144000" cy="777240"/>
          </a:xfrm>
          <a:prstGeom prst="rect">
            <a:avLst/>
          </a:prstGeom>
          <a:noFill/>
        </p:spPr>
        <p:txBody>
          <a:bodyPr wrap="square" anchor="ctr">
            <a:spAutoFit/>
          </a:bodyPr>
          <a:lstStyle/>
          <a:p>
            <a:pPr algn="ctr"/>
            <a:r>
              <a:rPr sz="5200" b="1">
                <a:solidFill>
                  <a:srgbClr val="FF5D5D"/>
                </a:solidFill>
                <a:latin typeface="Arial Rounded MT Bold"/>
              </a:rPr>
              <a:t>wa</a:t>
            </a:r>
            <a:r>
              <a:rPr sz="5200" b="1">
                <a:solidFill>
                  <a:srgbClr val="5A548A"/>
                </a:solidFill>
                <a:latin typeface="Arial Rounded MT Bold"/>
              </a:rPr>
              <a:t>·</a:t>
            </a:r>
            <a:r>
              <a:rPr sz="5200" b="1">
                <a:solidFill>
                  <a:srgbClr val="0E9488"/>
                </a:solidFill>
                <a:latin typeface="Arial Rounded MT Bold"/>
              </a:rPr>
              <a:t>ter</a:t>
            </a:r>
          </a:p>
        </p:txBody>
      </p:sp>
      <p:sp>
        <p:nvSpPr>
          <p:cNvPr id="14" name="TextBox 13"/>
          <p:cNvSpPr txBox="1"/>
          <p:nvPr/>
        </p:nvSpPr>
        <p:spPr>
          <a:xfrm>
            <a:off x="0" y="4434840"/>
            <a:ext cx="9144000" cy="457200"/>
          </a:xfrm>
          <a:prstGeom prst="rect">
            <a:avLst/>
          </a:prstGeom>
          <a:noFill/>
        </p:spPr>
        <p:txBody>
          <a:bodyPr wrap="square" anchor="ctr">
            <a:spAutoFit/>
          </a:bodyPr>
          <a:lstStyle/>
          <a:p>
            <a:pPr algn="ctr"/>
            <a:r>
              <a:rPr sz="3400" b="0">
                <a:solidFill>
                  <a:srgbClr val="000000"/>
                </a:solidFill>
              </a:rPr>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5</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TEACH</a:t>
            </a:r>
            <a:endParaRPr lang="en-US" sz="1400" dirty="0"/>
          </a:p>
        </p:txBody>
      </p:sp>
      <p:sp>
        <p:nvSpPr>
          <p:cNvPr id="11" name="TextBox 10"/>
          <p:cNvSpPr txBox="1"/>
          <p:nvPr/>
        </p:nvSpPr>
        <p:spPr>
          <a:xfrm>
            <a:off x="0" y="868680"/>
            <a:ext cx="9144000" cy="640080"/>
          </a:xfrm>
          <a:prstGeom prst="rect">
            <a:avLst/>
          </a:prstGeom>
          <a:noFill/>
        </p:spPr>
        <p:txBody>
          <a:bodyPr wrap="square" anchor="ctr">
            <a:spAutoFit/>
          </a:bodyPr>
          <a:lstStyle/>
          <a:p>
            <a:pPr algn="ctr"/>
            <a:r>
              <a:rPr sz="3000" b="1">
                <a:solidFill>
                  <a:srgbClr val="241F4E"/>
                </a:solidFill>
                <a:latin typeface="Arial Rounded MT Bold"/>
              </a:rPr>
              <a:t>🥁 3 beats</a:t>
            </a:r>
          </a:p>
        </p:txBody>
      </p:sp>
      <p:sp>
        <p:nvSpPr>
          <p:cNvPr id="12" name="TextBox 11"/>
          <p:cNvSpPr txBox="1"/>
          <p:nvPr/>
        </p:nvSpPr>
        <p:spPr>
          <a:xfrm>
            <a:off x="0" y="1783080"/>
            <a:ext cx="9144000" cy="1691640"/>
          </a:xfrm>
          <a:prstGeom prst="rect">
            <a:avLst/>
          </a:prstGeom>
          <a:noFill/>
        </p:spPr>
        <p:txBody>
          <a:bodyPr wrap="square" anchor="ctr">
            <a:spAutoFit/>
          </a:bodyPr>
          <a:lstStyle/>
          <a:p>
            <a:pPr algn="ctr"/>
            <a:r>
              <a:rPr sz="11500" b="0">
                <a:solidFill>
                  <a:srgbClr val="000000"/>
                </a:solidFill>
              </a:rPr>
              <a:t>🍌</a:t>
            </a:r>
          </a:p>
        </p:txBody>
      </p:sp>
      <p:sp>
        <p:nvSpPr>
          <p:cNvPr id="13" name="TextBox 12"/>
          <p:cNvSpPr txBox="1"/>
          <p:nvPr/>
        </p:nvSpPr>
        <p:spPr>
          <a:xfrm>
            <a:off x="0" y="3566160"/>
            <a:ext cx="9144000" cy="777240"/>
          </a:xfrm>
          <a:prstGeom prst="rect">
            <a:avLst/>
          </a:prstGeom>
          <a:noFill/>
        </p:spPr>
        <p:txBody>
          <a:bodyPr wrap="square" anchor="ctr">
            <a:spAutoFit/>
          </a:bodyPr>
          <a:lstStyle/>
          <a:p>
            <a:pPr algn="ctr"/>
            <a:r>
              <a:rPr sz="5200" b="1">
                <a:solidFill>
                  <a:srgbClr val="FF5D5D"/>
                </a:solidFill>
                <a:latin typeface="Arial Rounded MT Bold"/>
              </a:rPr>
              <a:t>ba</a:t>
            </a:r>
            <a:r>
              <a:rPr sz="5200" b="1">
                <a:solidFill>
                  <a:srgbClr val="5A548A"/>
                </a:solidFill>
                <a:latin typeface="Arial Rounded MT Bold"/>
              </a:rPr>
              <a:t>·</a:t>
            </a:r>
            <a:r>
              <a:rPr sz="5200" b="1">
                <a:solidFill>
                  <a:srgbClr val="0E9488"/>
                </a:solidFill>
                <a:latin typeface="Arial Rounded MT Bold"/>
              </a:rPr>
              <a:t>nan</a:t>
            </a:r>
            <a:r>
              <a:rPr sz="5200" b="1">
                <a:solidFill>
                  <a:srgbClr val="5A548A"/>
                </a:solidFill>
                <a:latin typeface="Arial Rounded MT Bold"/>
              </a:rPr>
              <a:t>·</a:t>
            </a:r>
            <a:r>
              <a:rPr sz="5200" b="1">
                <a:solidFill>
                  <a:srgbClr val="FF5D5D"/>
                </a:solidFill>
                <a:latin typeface="Arial Rounded MT Bold"/>
              </a:rPr>
              <a:t>a</a:t>
            </a:r>
          </a:p>
        </p:txBody>
      </p:sp>
      <p:sp>
        <p:nvSpPr>
          <p:cNvPr id="14" name="TextBox 13"/>
          <p:cNvSpPr txBox="1"/>
          <p:nvPr/>
        </p:nvSpPr>
        <p:spPr>
          <a:xfrm>
            <a:off x="0" y="4434840"/>
            <a:ext cx="9144000" cy="457200"/>
          </a:xfrm>
          <a:prstGeom prst="rect">
            <a:avLst/>
          </a:prstGeom>
          <a:noFill/>
        </p:spPr>
        <p:txBody>
          <a:bodyPr wrap="square" anchor="ctr">
            <a:spAutoFit/>
          </a:bodyPr>
          <a:lstStyle/>
          <a:p>
            <a:pPr algn="ctr"/>
            <a:r>
              <a:rPr sz="3400" b="0">
                <a:solidFill>
                  <a:srgbClr val="000000"/>
                </a:solidFill>
              </a:rPr>
              <a:t>👏 👏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TotalTime>
  <Words>708</Words>
  <Application>Microsoft Macintosh PowerPoint</Application>
  <PresentationFormat>On-screen Show (16:9)</PresentationFormat>
  <Paragraphs>84</Paragraphs>
  <Slides>11</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Arial Rounded MT Bold</vt:lpstr>
      <vt:lpstr>Helvetica Neue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Murray Cohen</dc:creator>
  <cp:lastModifiedBy>Mary Beth Fielder</cp:lastModifiedBy>
  <cp:revision>8</cp:revision>
  <dcterms:created xsi:type="dcterms:W3CDTF">2026-06-12T23:32:49Z</dcterms:created>
  <dcterms:modified xsi:type="dcterms:W3CDTF">2026-06-29T18:52:51Z</dcterms:modified>
</cp:coreProperties>
</file>