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90" d="100"/>
          <a:sy n="190" d="100"/>
        </p:scale>
        <p:origin x="2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760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Welcome back. This one is called Count With Me. The beats are shown right on the screen, and we clap them together. I lead, you follow — out loud, with your hands and your chin. Don't worry about getting it alone yet; we're doing it together. Clap along at home. Let's 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Look at all our food beats! Taco — two. Coffee — two. Pizza — two. Chocolate — three. (pause) Now your turn — what did YOU eat today? Say it out loud and clap the beats. (pause) Nice. Now we take the help away. Next is the speed round — you read it and clap it all by yourself. I'll see you there. Great clapping.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Taco. Say it naturally first: taco. Now let's clap it slowly: ta (clap) — co (clap). Two beats. Again with me: ta (clap) co (clap). (pause) Two beats. Good — taco.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Coffee. Say it: coffee. Now clap it slowly: cof (clap) — fee (clap). Two beats. Again with me: cof (clap) fee (clap). (pause) Two beats. Nice — coffee.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Pizza. Say it: pizza. Now clap it: piz (clap) — za (clap). Two beats. Again with me: piz (clap) za (clap). (pause) Two beats. Good — pizza.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Bus. Say it: bus. Now clap it: bus — (clap once). Just ONE beat! Short words exist — don't clap twice. Again with me: bus (clap once). (pause) One beat. Some words are just one little drum hit.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Monkey. Say it: monkey. Now clap it: mon (clap) — key (clap). Two beats. Again with me: mon (clap) key (clap). (pause) Two beats. Nice — monkey.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Elephant. Say it: elephant. Now clap it slowly: el (clap) — e (clap) — phant (clap). Three beats. Again with me: el (clap) e (clap) phant (clap). (pause) Three beats. Use your chin to check. Good — elephant.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Telephone. Say it: telephone. Now clap it: tel (clap) — e (clap) — phone (clap). Three beats. Again with me: tel (clap) e (clap) phone (clap). (pause) Three beats. Nice — telephone.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Chocolate. Say it: chocolate. Now clap it: choc (clap) — o (clap) — late (clap). Three beats. Again with me: choc (clap) o (clap) late (clap). (pause) Three beats. Good — chocolate.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77053" y="4821098"/>
            <a:ext cx="58577" cy="58577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8585990" y="383480"/>
            <a:ext cx="43374" cy="43374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6146828" y="4610898"/>
            <a:ext cx="63292" cy="63292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2360020" y="4665320"/>
            <a:ext cx="44694" cy="44694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1028978" y="4664589"/>
            <a:ext cx="65606" cy="65606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531911" y="4550714"/>
            <a:ext cx="38112" cy="38112"/>
          </a:xfrm>
          <a:prstGeom prst="ellipse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4707023" y="4645969"/>
            <a:ext cx="30479" cy="30479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4602176" y="4154159"/>
            <a:ext cx="52538" cy="52538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6087454" y="275526"/>
            <a:ext cx="44415" cy="44415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6284831" y="4306647"/>
            <a:ext cx="60118" cy="60118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5465584" y="120717"/>
            <a:ext cx="50097" cy="50097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6219677" y="4755223"/>
            <a:ext cx="62785" cy="62785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5224531" y="4607292"/>
            <a:ext cx="66289" cy="66289"/>
          </a:xfrm>
          <a:prstGeom prst="ellipse">
            <a:avLst/>
          </a:prstGeom>
          <a:solidFill>
            <a:srgbClr val="FFFFFF">
              <a:alpha val="5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6177461" y="4250439"/>
            <a:ext cx="51642" cy="51642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7482226" y="740067"/>
            <a:ext cx="60763" cy="60763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3499346" y="4622266"/>
            <a:ext cx="54478" cy="54478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1095776" y="284042"/>
            <a:ext cx="67096" cy="67096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1917511" y="4448145"/>
            <a:ext cx="43923" cy="43923"/>
          </a:xfrm>
          <a:prstGeom prst="ellipse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1896230" y="680819"/>
            <a:ext cx="52517" cy="52517"/>
          </a:xfrm>
          <a:prstGeom prst="ellipse">
            <a:avLst/>
          </a:prstGeom>
          <a:solidFill>
            <a:srgbClr val="FFFFFF">
              <a:alpha val="5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" name="Shape 19"/>
          <p:cNvSpPr/>
          <p:nvPr/>
        </p:nvSpPr>
        <p:spPr>
          <a:xfrm>
            <a:off x="4131849" y="4087331"/>
            <a:ext cx="37265" cy="37265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Shape 20"/>
          <p:cNvSpPr/>
          <p:nvPr/>
        </p:nvSpPr>
        <p:spPr>
          <a:xfrm>
            <a:off x="8622295" y="4348272"/>
            <a:ext cx="43658" cy="43658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8714326" y="4243576"/>
            <a:ext cx="49013" cy="49013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443343" y="607973"/>
            <a:ext cx="45504" cy="45504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8484444" y="166582"/>
            <a:ext cx="69532" cy="69532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Shape 24"/>
          <p:cNvSpPr/>
          <p:nvPr/>
        </p:nvSpPr>
        <p:spPr>
          <a:xfrm>
            <a:off x="4246660" y="257654"/>
            <a:ext cx="54957" cy="54957"/>
          </a:xfrm>
          <a:prstGeom prst="ellipse">
            <a:avLst/>
          </a:prstGeom>
          <a:solidFill>
            <a:srgbClr val="FFFFFF">
              <a:alpha val="4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Shape 25"/>
          <p:cNvSpPr/>
          <p:nvPr/>
        </p:nvSpPr>
        <p:spPr>
          <a:xfrm>
            <a:off x="7502623" y="19505"/>
            <a:ext cx="37858" cy="3785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" name="Shape 26"/>
          <p:cNvSpPr/>
          <p:nvPr/>
        </p:nvSpPr>
        <p:spPr>
          <a:xfrm>
            <a:off x="7810109" y="4342502"/>
            <a:ext cx="43055" cy="43055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1945613" y="18535"/>
            <a:ext cx="56448" cy="56448"/>
          </a:xfrm>
          <a:prstGeom prst="ellipse">
            <a:avLst/>
          </a:prstGeom>
          <a:solidFill>
            <a:srgbClr val="FFFFFF">
              <a:alpha val="7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0" name="Shape 28"/>
          <p:cNvSpPr/>
          <p:nvPr/>
        </p:nvSpPr>
        <p:spPr>
          <a:xfrm>
            <a:off x="851184" y="4752569"/>
            <a:ext cx="37044" cy="37044"/>
          </a:xfrm>
          <a:prstGeom prst="ellipse">
            <a:avLst/>
          </a:prstGeom>
          <a:solidFill>
            <a:srgbClr val="FFFFFF">
              <a:alpha val="3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Shape 29"/>
          <p:cNvSpPr/>
          <p:nvPr/>
        </p:nvSpPr>
        <p:spPr>
          <a:xfrm>
            <a:off x="7344042" y="634270"/>
            <a:ext cx="32562" cy="32562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2" name="Shape 30"/>
          <p:cNvSpPr/>
          <p:nvPr/>
        </p:nvSpPr>
        <p:spPr>
          <a:xfrm>
            <a:off x="4000577" y="4759180"/>
            <a:ext cx="31952" cy="31952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" name="Shape 31"/>
          <p:cNvSpPr/>
          <p:nvPr/>
        </p:nvSpPr>
        <p:spPr>
          <a:xfrm>
            <a:off x="4333899" y="365408"/>
            <a:ext cx="38583" cy="38583"/>
          </a:xfrm>
          <a:prstGeom prst="ellipse">
            <a:avLst/>
          </a:prstGeom>
          <a:solidFill>
            <a:srgbClr val="FFFFFF">
              <a:alpha val="4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" name="Shape 32"/>
          <p:cNvSpPr/>
          <p:nvPr/>
        </p:nvSpPr>
        <p:spPr>
          <a:xfrm>
            <a:off x="2667780" y="382510"/>
            <a:ext cx="63603" cy="63603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" name="Shape 33"/>
          <p:cNvSpPr/>
          <p:nvPr/>
        </p:nvSpPr>
        <p:spPr>
          <a:xfrm>
            <a:off x="7624299" y="4552156"/>
            <a:ext cx="57248" cy="57248"/>
          </a:xfrm>
          <a:prstGeom prst="ellipse">
            <a:avLst/>
          </a:prstGeom>
          <a:solidFill>
            <a:srgbClr val="FFFFFF">
              <a:alpha val="7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" name="Shape 34"/>
          <p:cNvSpPr/>
          <p:nvPr/>
        </p:nvSpPr>
        <p:spPr>
          <a:xfrm>
            <a:off x="7037484" y="4105802"/>
            <a:ext cx="63655" cy="63655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" name="Shape 35"/>
          <p:cNvSpPr/>
          <p:nvPr/>
        </p:nvSpPr>
        <p:spPr>
          <a:xfrm>
            <a:off x="1666944" y="4551966"/>
            <a:ext cx="55413" cy="55413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" name="Shape 36"/>
          <p:cNvSpPr/>
          <p:nvPr/>
        </p:nvSpPr>
        <p:spPr>
          <a:xfrm>
            <a:off x="8259590" y="4434830"/>
            <a:ext cx="52841" cy="52841"/>
          </a:xfrm>
          <a:prstGeom prst="ellipse">
            <a:avLst/>
          </a:prstGeom>
          <a:solidFill>
            <a:srgbClr val="FFFFFF">
              <a:alpha val="5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" name="Shape 37"/>
          <p:cNvSpPr/>
          <p:nvPr/>
        </p:nvSpPr>
        <p:spPr>
          <a:xfrm>
            <a:off x="2434226" y="4592177"/>
            <a:ext cx="30839" cy="30839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" name="Shape 38"/>
          <p:cNvSpPr/>
          <p:nvPr/>
        </p:nvSpPr>
        <p:spPr>
          <a:xfrm>
            <a:off x="7732743" y="4516864"/>
            <a:ext cx="60010" cy="60010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1" name="Shape 39"/>
          <p:cNvSpPr/>
          <p:nvPr/>
        </p:nvSpPr>
        <p:spPr>
          <a:xfrm>
            <a:off x="1760783" y="520930"/>
            <a:ext cx="42352" cy="42352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Count With Me!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Breaks shown — we clap together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Food beats!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0" y="22860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🌮 ta·co (2)      ☕ cof·fee (2)      🍕 piz·za (2)      🍫 choc·o·late (3)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0" y="32004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What did YOU eat today? Clap it!</a:t>
            </a:r>
            <a:endParaRPr lang="en-US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🌮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ta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   =  2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☕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cof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fee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   =  2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🍕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piz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za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   =  2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🚌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 =  1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🐵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mon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key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   =  2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🐘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el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phant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👏👏👏   =  3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📱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tel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phone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👏👏👏   =  3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🍫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choc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o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late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👏👏👏   =  3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Microsoft Macintosh PowerPoint</Application>
  <PresentationFormat>On-screen Show (16:9)</PresentationFormat>
  <Paragraphs>78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Murray Cohen</dc:creator>
  <cp:lastModifiedBy>Mary Beth Fielder</cp:lastModifiedBy>
  <cp:revision>1</cp:revision>
  <dcterms:created xsi:type="dcterms:W3CDTF">2026-06-12T23:32:49Z</dcterms:created>
  <dcterms:modified xsi:type="dcterms:W3CDTF">2026-06-13T00:18:18Z</dcterms:modified>
</cp:coreProperties>
</file>