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18"/>
    <p:sldId id="312" r:id="rId37"/>
    <p:sldId id="313" r:id="rId38"/>
    <p:sldId id="267" r:id="rId19"/>
    <p:sldId id="268" r:id="rId20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296" r:id="rId4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21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.xml"/><Relationship Id="rId19" Type="http://schemas.openxmlformats.org/officeDocument/2006/relationships/slide" Target="slides/slide4.xml"/><Relationship Id="rId20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.xml"/><Relationship Id="rId38" Type="http://schemas.openxmlformats.org/officeDocument/2006/relationships/slide" Target="slides/slide3.xml"/><Relationship Id="rId48" Type="http://schemas.openxmlformats.org/officeDocument/2006/relationships/slide" Target="slides/slide2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Yesterday: tricky sounds. Today: the schwa.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You did all of yesterday — TH, B/V/W, CH/SH, S/Z, cup/cop. Today: the laziest sound in English, the schwa.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23" name=""/>
        <p:cNvGrpSpPr/>
        <p:nvPr/>
      </p:nvGrpSpPr>
      <p:grpSpPr/>
      <p:sp>
        <p:nvSpPr>
          <p:cNvPr id="1924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5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26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27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28" name="TextBox 10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🥁 3 beats</a:t>
            </a:r>
          </a:p>
        </p:txBody>
      </p:sp>
      <p:sp>
        <p:nvSpPr>
          <p:cNvPr id="1929" name="TextBox 11"/>
          <p:cNvSpPr txBox="1"/>
          <p:nvPr/>
        </p:nvSpPr>
        <p:spPr>
          <a:xfrm>
            <a:off x="0" y="1783080"/>
            <a:ext cx="9144000" cy="1691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0" b="0">
                <a:solidFill>
                  <a:srgbClr val="000000"/>
                </a:solidFill>
              </a:rPr>
              <a:t>🍌</a:t>
            </a:r>
          </a:p>
        </p:txBody>
      </p:sp>
      <p:sp>
        <p:nvSpPr>
          <p:cNvPr id="1930" name="TextBox 12"/>
          <p:cNvSpPr txBox="1"/>
          <p:nvPr/>
        </p:nvSpPr>
        <p:spPr>
          <a:xfrm>
            <a:off x="0" y="3566160"/>
            <a:ext cx="91440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FF5D5D"/>
                </a:solidFill>
                <a:latin typeface="Arial Rounded MT Bold"/>
              </a:rPr>
              <a:t>ba</a:t>
            </a:r>
            <a:r>
              <a:rPr sz="5200" b="1">
                <a:solidFill>
                  <a:srgbClr val="5A548A"/>
                </a:solidFill>
                <a:latin typeface="Arial Rounded MT Bold"/>
              </a:rPr>
              <a:t>·</a:t>
            </a:r>
            <a:r>
              <a:rPr sz="5200" b="1">
                <a:solidFill>
                  <a:srgbClr val="0E9488"/>
                </a:solidFill>
                <a:latin typeface="Arial Rounded MT Bold"/>
              </a:rPr>
              <a:t>nan</a:t>
            </a:r>
            <a:r>
              <a:rPr sz="5200" b="1">
                <a:solidFill>
                  <a:srgbClr val="5A548A"/>
                </a:solidFill>
                <a:latin typeface="Arial Rounded MT Bold"/>
              </a:rPr>
              <a:t>·</a:t>
            </a:r>
            <a:r>
              <a:rPr sz="5200" b="1">
                <a:solidFill>
                  <a:srgbClr val="FF5D5D"/>
                </a:solidFill>
                <a:latin typeface="Arial Rounded MT Bold"/>
              </a:rPr>
              <a:t>a</a:t>
            </a:r>
          </a:p>
        </p:txBody>
      </p:sp>
      <p:sp>
        <p:nvSpPr>
          <p:cNvPr id="1931" name="TextBox 13"/>
          <p:cNvSpPr txBox="1"/>
          <p:nvPr/>
        </p:nvSpPr>
        <p:spPr>
          <a:xfrm>
            <a:off x="0" y="443484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0">
                <a:solidFill>
                  <a:srgbClr val="000000"/>
                </a:solidFill>
              </a:rPr>
              <a:t>👏 👏 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32" name=""/>
        <p:cNvGrpSpPr/>
        <p:nvPr/>
      </p:nvGrpSpPr>
      <p:grpSpPr/>
      <p:sp>
        <p:nvSpPr>
          <p:cNvPr id="1933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4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35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6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37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1938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🌮</a:t>
            </a:r>
            <a:endParaRPr lang="en-US" sz="12000" dirty="0"/>
          </a:p>
        </p:txBody>
      </p:sp>
      <p:sp>
        <p:nvSpPr>
          <p:cNvPr id="1939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ta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co</a:t>
            </a:r>
            <a:endParaRPr lang="en-US" sz="5200" dirty="0"/>
          </a:p>
        </p:txBody>
      </p:sp>
      <p:sp>
        <p:nvSpPr>
          <p:cNvPr id="1940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   =  2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41" name=""/>
        <p:cNvGrpSpPr/>
        <p:nvPr/>
      </p:nvGrpSpPr>
      <p:grpSpPr/>
      <p:sp>
        <p:nvSpPr>
          <p:cNvPr id="194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4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4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4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4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1947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🐘</a:t>
            </a:r>
            <a:endParaRPr lang="en-US" sz="12000" dirty="0"/>
          </a:p>
        </p:txBody>
      </p:sp>
      <p:sp>
        <p:nvSpPr>
          <p:cNvPr id="1948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el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phant</a:t>
            </a:r>
            <a:endParaRPr lang="en-US" sz="5200" dirty="0"/>
          </a:p>
        </p:txBody>
      </p:sp>
      <p:sp>
        <p:nvSpPr>
          <p:cNvPr id="1949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👏👏👏   =  3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50" name=""/>
        <p:cNvGrpSpPr/>
        <p:nvPr/>
      </p:nvGrpSpPr>
      <p:grpSpPr/>
      <p:sp>
        <p:nvSpPr>
          <p:cNvPr id="195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5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5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5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 Clap with me!</a:t>
            </a:r>
            <a:endParaRPr lang="en-US" sz="2800" dirty="0"/>
          </a:p>
        </p:txBody>
      </p:sp>
      <p:sp>
        <p:nvSpPr>
          <p:cNvPr id="1956" name="Text 5"/>
          <p:cNvSpPr/>
          <p:nvPr/>
        </p:nvSpPr>
        <p:spPr>
          <a:xfrm>
            <a:off x="0" y="1554480"/>
            <a:ext cx="9144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0" dirty="0">
                <a:solidFill>
                  <a:srgbClr val="000000"/>
                </a:solidFill>
              </a:rPr>
              <a:t>🍫</a:t>
            </a:r>
            <a:endParaRPr lang="en-US" sz="12000" dirty="0"/>
          </a:p>
        </p:txBody>
      </p:sp>
      <p:sp>
        <p:nvSpPr>
          <p:cNvPr id="1957" name="Text 6"/>
          <p:cNvSpPr/>
          <p:nvPr/>
        </p:nvSpPr>
        <p:spPr>
          <a:xfrm>
            <a:off x="0" y="352044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choc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o</a:t>
            </a:r>
            <a:r>
              <a:rPr lang="en-US" sz="5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·</a:t>
            </a:r>
            <a:r>
              <a:rPr lang="en-US" sz="52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late</a:t>
            </a:r>
            <a:endParaRPr lang="en-US" sz="5200" dirty="0"/>
          </a:p>
        </p:txBody>
      </p:sp>
      <p:sp>
        <p:nvSpPr>
          <p:cNvPr id="1958" name="Text 7"/>
          <p:cNvSpPr/>
          <p:nvPr/>
        </p:nvSpPr>
        <p:spPr>
          <a:xfrm>
            <a:off x="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👏👏👏   =  3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59" name=""/>
        <p:cNvGrpSpPr/>
        <p:nvPr/>
      </p:nvGrpSpPr>
      <p:grpSpPr/>
      <p:sp>
        <p:nvSpPr>
          <p:cNvPr id="196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6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6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6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64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Food beats!</a:t>
            </a:r>
            <a:endParaRPr lang="en-US" sz="3000" dirty="0"/>
          </a:p>
        </p:txBody>
      </p:sp>
      <p:sp>
        <p:nvSpPr>
          <p:cNvPr id="1965" name="Text 5"/>
          <p:cNvSpPr/>
          <p:nvPr/>
        </p:nvSpPr>
        <p:spPr>
          <a:xfrm>
            <a:off x="0" y="22860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🌮 ta·co (2)      ☕ cof·fee (2)      🍕 piz·za (2)      🍫 choc·o·late (3)</a:t>
            </a:r>
            <a:endParaRPr lang="en-US" sz="2200" dirty="0"/>
          </a:p>
        </p:txBody>
      </p:sp>
      <p:sp>
        <p:nvSpPr>
          <p:cNvPr id="1966" name="Text 6"/>
          <p:cNvSpPr/>
          <p:nvPr/>
        </p:nvSpPr>
        <p:spPr>
          <a:xfrm>
            <a:off x="0" y="32004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What did YOU eat today? Clap it!</a:t>
            </a:r>
            <a:endParaRPr lang="en-US" sz="2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967" name=""/>
        <p:cNvGrpSpPr/>
        <p:nvPr/>
      </p:nvGrpSpPr>
      <p:grpSpPr/>
      <p:sp>
        <p:nvSpPr>
          <p:cNvPr id="1968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969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970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971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972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973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974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975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976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977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  <p:sp>
        <p:nvSpPr>
          <p:cNvPr id="1978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1979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980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981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🐕</a:t>
            </a:r>
          </a:p>
        </p:txBody>
      </p:sp>
      <p:sp>
        <p:nvSpPr>
          <p:cNvPr id="1982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dog</a:t>
            </a:r>
          </a:p>
        </p:txBody>
      </p:sp>
      <p:sp>
        <p:nvSpPr>
          <p:cNvPr id="1983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7A6B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984" name=""/>
        <p:cNvGrpSpPr/>
        <p:nvPr/>
      </p:nvGrpSpPr>
      <p:grpSpPr/>
      <p:sp>
        <p:nvSpPr>
          <p:cNvPr id="1985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986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987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988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989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990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991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992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993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994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  <p:sp>
        <p:nvSpPr>
          <p:cNvPr id="1995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1996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997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998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🐕</a:t>
            </a:r>
          </a:p>
        </p:txBody>
      </p:sp>
      <p:sp>
        <p:nvSpPr>
          <p:cNvPr id="1999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dog</a:t>
            </a:r>
          </a:p>
        </p:txBody>
      </p:sp>
      <p:sp>
        <p:nvSpPr>
          <p:cNvPr id="2000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01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1 beat!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2002" name=""/>
        <p:cNvGrpSpPr/>
        <p:nvPr/>
      </p:nvGrpSpPr>
      <p:grpSpPr/>
      <p:sp>
        <p:nvSpPr>
          <p:cNvPr id="2003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2004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005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2006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2007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008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2009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2010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2011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12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  <p:sp>
        <p:nvSpPr>
          <p:cNvPr id="2013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2014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15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2016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☂️</a:t>
            </a:r>
          </a:p>
        </p:txBody>
      </p:sp>
      <p:sp>
        <p:nvSpPr>
          <p:cNvPr id="2017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umbrella</a:t>
            </a:r>
          </a:p>
        </p:txBody>
      </p:sp>
      <p:sp>
        <p:nvSpPr>
          <p:cNvPr id="2018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7A6B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2019" name=""/>
        <p:cNvGrpSpPr/>
        <p:nvPr/>
      </p:nvGrpSpPr>
      <p:grpSpPr/>
      <p:sp>
        <p:nvSpPr>
          <p:cNvPr id="2020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2021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022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2023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2024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025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2026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2027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2028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29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  <p:sp>
        <p:nvSpPr>
          <p:cNvPr id="2030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2031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32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2033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☂️</a:t>
            </a:r>
          </a:p>
        </p:txBody>
      </p:sp>
      <p:sp>
        <p:nvSpPr>
          <p:cNvPr id="2034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umbrella</a:t>
            </a:r>
          </a:p>
        </p:txBody>
      </p:sp>
      <p:sp>
        <p:nvSpPr>
          <p:cNvPr id="2035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36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3 beats!   um·brel·la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2037" name=""/>
        <p:cNvGrpSpPr/>
        <p:nvPr/>
      </p:nvGrpSpPr>
      <p:grpSpPr/>
      <p:sp>
        <p:nvSpPr>
          <p:cNvPr id="2038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2039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040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2041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2042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043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2044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2045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2046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47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  <p:sp>
        <p:nvSpPr>
          <p:cNvPr id="2048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2049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50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2051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🍉</a:t>
            </a:r>
          </a:p>
        </p:txBody>
      </p:sp>
      <p:sp>
        <p:nvSpPr>
          <p:cNvPr id="2052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watermelon</a:t>
            </a:r>
          </a:p>
        </p:txBody>
      </p:sp>
      <p:sp>
        <p:nvSpPr>
          <p:cNvPr id="2053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7A6B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2054" name=""/>
        <p:cNvGrpSpPr/>
        <p:nvPr/>
      </p:nvGrpSpPr>
      <p:grpSpPr/>
      <p:sp>
        <p:nvSpPr>
          <p:cNvPr id="2055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2056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057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2058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2059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060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2061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2062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2063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64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  <p:sp>
        <p:nvSpPr>
          <p:cNvPr id="2065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2066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67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2068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🍉</a:t>
            </a:r>
          </a:p>
        </p:txBody>
      </p:sp>
      <p:sp>
        <p:nvSpPr>
          <p:cNvPr id="2069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watermelon</a:t>
            </a:r>
          </a:p>
        </p:txBody>
      </p:sp>
      <p:sp>
        <p:nvSpPr>
          <p:cNvPr id="2070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2071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4 beats!   wa·ter·mel·on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Beat counters! 🥁👏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one beat is the STRONG syllable 💪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syllables 🥁   →   Today: the STRONG syllable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syllables — the beats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ba·nan·a 👏👏👏 · the chin trick · count the beats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887" name=""/>
        <p:cNvGrpSpPr/>
        <p:nvPr/>
      </p:nvGrpSpPr>
      <p:grpSpPr/>
      <p:sp>
        <p:nvSpPr>
          <p:cNvPr id="1888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89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890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1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892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 syllable = ONE beat of sound</a:t>
            </a:r>
            <a:endParaRPr lang="en-US" sz="2800" dirty="0"/>
          </a:p>
        </p:txBody>
      </p:sp>
      <p:sp>
        <p:nvSpPr>
          <p:cNvPr id="1893" name="Text 5"/>
          <p:cNvSpPr/>
          <p:nvPr/>
        </p:nvSpPr>
        <p:spPr>
          <a:xfrm>
            <a:off x="-82446" y="2423160"/>
            <a:ext cx="914400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000000"/>
                </a:solidFill>
              </a:rPr>
              <a:t>🍌</a:t>
            </a:r>
            <a:endParaRPr lang="en-US" sz="10000" dirty="0"/>
          </a:p>
        </p:txBody>
      </p:sp>
      <p:sp>
        <p:nvSpPr>
          <p:cNvPr id="1894" name="Text 6"/>
          <p:cNvSpPr/>
          <p:nvPr/>
        </p:nvSpPr>
        <p:spPr>
          <a:xfrm>
            <a:off x="-82446" y="39090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5400" b="1" dirty="0" err="1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ba·nan·a</a:t>
            </a:r>
            <a:r>
              <a:rPr lang="en-US" sz="5400" dirty="0" err="1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5400" b="1" dirty="0" err="1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5400" dirty="0" err="1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5400" b="1" dirty="0" err="1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5400" b="1" dirty="0" err="1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endParaRPr lang="en-US" sz="5400" dirty="0"/>
          </a:p>
        </p:txBody>
      </p:sp>
      <p:sp>
        <p:nvSpPr>
          <p:cNvPr id="1895" name="Text 7"/>
          <p:cNvSpPr/>
          <p:nvPr/>
        </p:nvSpPr>
        <p:spPr>
          <a:xfrm>
            <a:off x="172387" y="1743731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👏 👏 👏 = 3 beats!</a:t>
            </a:r>
            <a:endParaRPr lang="en-US" sz="2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896" name=""/>
        <p:cNvGrpSpPr/>
        <p:nvPr/>
      </p:nvGrpSpPr>
      <p:grpSpPr/>
      <p:sp>
        <p:nvSpPr>
          <p:cNvPr id="189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9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89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TRICK</a:t>
            </a:r>
            <a:endParaRPr lang="en-US" sz="1400" dirty="0"/>
          </a:p>
        </p:txBody>
      </p:sp>
      <p:sp>
        <p:nvSpPr>
          <p:cNvPr id="1901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🖐️ the chin trick</a:t>
            </a:r>
            <a:endParaRPr lang="en-US" sz="3000" dirty="0"/>
          </a:p>
        </p:txBody>
      </p:sp>
      <p:sp>
        <p:nvSpPr>
          <p:cNvPr id="1902" name="Text 5"/>
          <p:cNvSpPr/>
          <p:nvPr/>
        </p:nvSpPr>
        <p:spPr>
          <a:xfrm>
            <a:off x="0" y="1645920"/>
            <a:ext cx="91440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0" dirty="0">
                <a:solidFill>
                  <a:srgbClr val="000000"/>
                </a:solidFill>
              </a:rPr>
              <a:t>🗣️🖐️</a:t>
            </a:r>
            <a:endParaRPr lang="en-US" sz="9000" dirty="0"/>
          </a:p>
        </p:txBody>
      </p:sp>
      <p:sp>
        <p:nvSpPr>
          <p:cNvPr id="1903" name="Text 6"/>
          <p:cNvSpPr/>
          <p:nvPr/>
        </p:nvSpPr>
        <p:spPr>
          <a:xfrm>
            <a:off x="0" y="3108960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Hand under your chin. Say the word.</a:t>
            </a:r>
            <a:endParaRPr lang="en-US" sz="2600" dirty="0"/>
          </a:p>
        </p:txBody>
      </p:sp>
      <p:sp>
        <p:nvSpPr>
          <p:cNvPr id="1904" name="Text 7"/>
          <p:cNvSpPr/>
          <p:nvPr/>
        </p:nvSpPr>
        <p:spPr>
          <a:xfrm>
            <a:off x="1737360" y="3749040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Every time your chin DROPS = one beat!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05" name=""/>
        <p:cNvGrpSpPr/>
        <p:nvPr/>
      </p:nvGrpSpPr>
      <p:grpSpPr/>
      <p:sp>
        <p:nvSpPr>
          <p:cNvPr id="1906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7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08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09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10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🔴 Every beat has a VOWEL!</a:t>
            </a:r>
            <a:endParaRPr lang="en-US" sz="2800" dirty="0"/>
          </a:p>
        </p:txBody>
      </p:sp>
      <p:sp>
        <p:nvSpPr>
          <p:cNvPr id="1911" name="Text 5"/>
          <p:cNvSpPr/>
          <p:nvPr/>
        </p:nvSpPr>
        <p:spPr>
          <a:xfrm>
            <a:off x="0" y="18288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 err="1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ba·nan·a</a:t>
            </a:r>
            <a:r>
              <a:rPr lang="en-US" sz="4800" dirty="0" err="1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4800" b="1" dirty="0" err="1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4800" dirty="0" err="1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4800" b="1" dirty="0" err="1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r>
              <a:rPr lang="en-US" sz="4800" b="1" dirty="0" err="1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endParaRPr lang="en-US" sz="4800" dirty="0"/>
          </a:p>
        </p:txBody>
      </p:sp>
      <p:sp>
        <p:nvSpPr>
          <p:cNvPr id="1912" name="Text 6"/>
          <p:cNvSpPr/>
          <p:nvPr/>
        </p:nvSpPr>
        <p:spPr>
          <a:xfrm>
            <a:off x="0" y="27432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</a:t>
            </a:r>
            <a:r>
              <a:rPr lang="en-US" sz="48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· </a:t>
            </a:r>
            <a:r>
              <a:rPr lang="en-US" sz="4800" dirty="0" err="1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r>
              <a:rPr lang="en-US" sz="4800" b="1" dirty="0" err="1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· </a:t>
            </a:r>
            <a:r>
              <a:rPr lang="en-US" sz="4800" dirty="0" err="1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r>
              <a:rPr lang="en-US" sz="4800" b="1" dirty="0" err="1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4800" dirty="0"/>
          </a:p>
        </p:txBody>
      </p:sp>
      <p:sp>
        <p:nvSpPr>
          <p:cNvPr id="1913" name="Text 7"/>
          <p:cNvSpPr/>
          <p:nvPr/>
        </p:nvSpPr>
        <p:spPr>
          <a:xfrm>
            <a:off x="1737360" y="3840480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 vowels = 3 beats. The vowel is the heart of every beat! ❤️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914" name=""/>
        <p:cNvGrpSpPr/>
        <p:nvPr/>
      </p:nvGrpSpPr>
      <p:grpSpPr/>
      <p:sp>
        <p:nvSpPr>
          <p:cNvPr id="1915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16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5</a:t>
            </a:r>
            <a:endParaRPr lang="en-US" sz="1800" dirty="0"/>
          </a:p>
        </p:txBody>
      </p:sp>
      <p:sp>
        <p:nvSpPr>
          <p:cNvPr id="1917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18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919" name="TextBox 10"/>
          <p:cNvSpPr txBox="1"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🥁 2 beats</a:t>
            </a:r>
          </a:p>
        </p:txBody>
      </p:sp>
      <p:sp>
        <p:nvSpPr>
          <p:cNvPr id="1920" name="TextBox 11"/>
          <p:cNvSpPr txBox="1"/>
          <p:nvPr/>
        </p:nvSpPr>
        <p:spPr>
          <a:xfrm>
            <a:off x="0" y="1783080"/>
            <a:ext cx="9144000" cy="1691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0" b="0">
                <a:solidFill>
                  <a:srgbClr val="000000"/>
                </a:solidFill>
              </a:rPr>
              <a:t>🍎</a:t>
            </a:r>
          </a:p>
        </p:txBody>
      </p:sp>
      <p:sp>
        <p:nvSpPr>
          <p:cNvPr id="1921" name="TextBox 12"/>
          <p:cNvSpPr txBox="1"/>
          <p:nvPr/>
        </p:nvSpPr>
        <p:spPr>
          <a:xfrm>
            <a:off x="0" y="3566160"/>
            <a:ext cx="91440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1">
                <a:solidFill>
                  <a:srgbClr val="FF5D5D"/>
                </a:solidFill>
                <a:latin typeface="Arial Rounded MT Bold"/>
              </a:rPr>
              <a:t>ap</a:t>
            </a:r>
            <a:r>
              <a:rPr sz="5200" b="1">
                <a:solidFill>
                  <a:srgbClr val="5A548A"/>
                </a:solidFill>
                <a:latin typeface="Arial Rounded MT Bold"/>
              </a:rPr>
              <a:t>·</a:t>
            </a:r>
            <a:r>
              <a:rPr sz="5200" b="1">
                <a:solidFill>
                  <a:srgbClr val="0E9488"/>
                </a:solidFill>
                <a:latin typeface="Arial Rounded MT Bold"/>
              </a:rPr>
              <a:t>ple</a:t>
            </a:r>
          </a:p>
        </p:txBody>
      </p:sp>
      <p:sp>
        <p:nvSpPr>
          <p:cNvPr id="1922" name="TextBox 13"/>
          <p:cNvSpPr txBox="1"/>
          <p:nvPr/>
        </p:nvSpPr>
        <p:spPr>
          <a:xfrm>
            <a:off x="0" y="443484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0">
                <a:solidFill>
                  <a:srgbClr val="000000"/>
                </a:solidFill>
              </a:rPr>
              <a:t>👏 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