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1" r:id="rId6"/>
    <p:sldId id="262" r:id="rId7"/>
    <p:sldId id="263" r:id="rId8"/>
    <p:sldId id="264" r:id="rId9"/>
    <p:sldId id="265" r:id="rId10"/>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30"/>
    <p:restoredTop sz="94658"/>
  </p:normalViewPr>
  <p:slideViewPr>
    <p:cSldViewPr snapToGrid="0" snapToObjects="1">
      <p:cViewPr varScale="1">
        <p:scale>
          <a:sx n="160" d="100"/>
          <a:sy n="160" d="100"/>
        </p:scale>
        <p:origin x="528"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5339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Welcome back. Today is one of the most important days for your speaking. Every word has ONE strong beat — one strong syllable. It is louder. It is longer. It is higher. And here is the secret: when you know where the strong beat is, you can say the word. Find the strong beat, and the word is yours. Let's find it together.</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Here's the big idea. Every word is a little hill. We climb UP to the strong beat, then come back down. And the top is not just louder — it is LONGER and HIGHER. Listen — ba-NAN-a. (stretch NAN) Pull your hands apart on the top, like a rubber band: ba — NAAAN — a. Say it with me: ba-NAN-a. (pause) Feel it climb, stretch, and fall? Good.</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Here's a way to HEAR the top. Let me hum banana — no letters, just the music. Listen: mm-MM-mm. (hum it) That's the tune of the word. Hear how the middle is the top? Now the word: ba-NAN-a — same tune. Hum it with me: mm-MM-mm. (pause) Now the word. (pause) Every word has a little song inside it.</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Now let's have some fun — let's do it WRONG. Listen: ba-na-NA. (top on the last beat) Does that sound right? No! It sounds funny. The top is in the wrong place. Now the right way: ba-NAN-a. (pause) Hear the difference? When the top is wrong, the word is hard to understand. When the top is right, the word is easy. Say the right one with me: ba-NAN-a. (pause) Good.</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Let's hang a word on its top. Banana. Listen: ba-NAN-a. (up to NAN, then down) The top is in the middle — NAN. Louder, longer, higher. Say it big and long on the middle: ba-NAAAN-a. Now you — hand up to the top, and down. (pause) Beautiful. The strong beat is number two.</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Now a different hill. Family. FAM-i-ly. This time the top is at the START — FAM. We start high, and we come down: FAAAM-i-ly. The other beats are small and quiet. Say it — hand high first, then down. (pause) Good. The top can be at the front, too.</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Here's the whole idea in one picture. Every word has just ONE strong beat — one top of the hill, one strong. Sometimes the strong syllable is in the middle, like ba-NAN-a. Sometimes the strong syllable is at the start, like FAM-i-ly. Your job is simple: find the top, and hang the word on it. Build up to it, drop down from it. That's how English sounds like English.</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One more secret. The beats that are NOT the top get lazy. Your mouth relaxes. They turn into a soft little 'uh.' Listen — banana isn't three big equal beats. It's b'-NAN-uh. Only the top is big; the rest go soft and lazy. We'll learn much more about that lazy 'uh' very soon. For now, just feel it: one beat big, the others small.</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That's our teaching for syllable stress. Remember: every word is a little hill, the strong beat is the top, and when you find the top, you can say the word. Build up to it, drop down from it, hang the word on it. Next, we practice with pictures, then play a game, and then we feel it in our hands. Great work.</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6/29/26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rnbg.png"/>
          <p:cNvPicPr>
            <a:picLocks noChangeAspect="1"/>
          </p:cNvPicPr>
          <p:nvPr/>
        </p:nvPicPr>
        <p:blipFill>
          <a:blip r:embed="rId3"/>
          <a:stretch>
            <a:fillRect/>
          </a:stretch>
        </p:blipFill>
        <p:spPr>
          <a:xfrm>
            <a:off x="0" y="0"/>
            <a:ext cx="9144000" cy="5143500"/>
          </a:xfrm>
          <a:prstGeom prst="rect">
            <a:avLst/>
          </a:prstGeom>
        </p:spPr>
      </p:pic>
      <p:sp>
        <p:nvSpPr>
          <p:cNvPr id="3" name="Rounded Rectangle 2"/>
          <p:cNvSpPr/>
          <p:nvPr/>
        </p:nvSpPr>
        <p:spPr>
          <a:xfrm>
            <a:off x="1188720" y="1554480"/>
            <a:ext cx="6766560" cy="2468880"/>
          </a:xfrm>
          <a:prstGeom prst="roundRect">
            <a:avLst>
              <a:gd name="adj" fmla="val 6000"/>
            </a:avLst>
          </a:prstGeom>
          <a:solidFill>
            <a:srgbClr val="F5EED9"/>
          </a:solidFill>
          <a:ln w="31750">
            <a:solidFill>
              <a:srgbClr val="2E28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280160" y="1828800"/>
            <a:ext cx="6583680" cy="822960"/>
          </a:xfrm>
          <a:prstGeom prst="rect">
            <a:avLst/>
          </a:prstGeom>
          <a:noFill/>
        </p:spPr>
        <p:txBody>
          <a:bodyPr wrap="square" anchor="ctr">
            <a:spAutoFit/>
          </a:bodyPr>
          <a:lstStyle/>
          <a:p>
            <a:pPr algn="ctr"/>
            <a:r>
              <a:rPr sz="4600" b="1">
                <a:solidFill>
                  <a:srgbClr val="2E2820"/>
                </a:solidFill>
                <a:latin typeface="Arial"/>
              </a:rPr>
              <a:t>SYLLABLE STRESS</a:t>
            </a:r>
          </a:p>
        </p:txBody>
      </p:sp>
      <p:sp>
        <p:nvSpPr>
          <p:cNvPr id="5" name="TextBox 4"/>
          <p:cNvSpPr txBox="1"/>
          <p:nvPr/>
        </p:nvSpPr>
        <p:spPr>
          <a:xfrm>
            <a:off x="1280160" y="2926080"/>
            <a:ext cx="6583680" cy="954107"/>
          </a:xfrm>
          <a:prstGeom prst="rect">
            <a:avLst/>
          </a:prstGeom>
          <a:noFill/>
        </p:spPr>
        <p:txBody>
          <a:bodyPr wrap="square" anchor="ctr">
            <a:spAutoFit/>
          </a:bodyPr>
          <a:lstStyle/>
          <a:p>
            <a:pPr algn="ctr"/>
            <a:r>
              <a:rPr sz="2800" b="1" dirty="0">
                <a:solidFill>
                  <a:srgbClr val="2E2820"/>
                </a:solidFill>
                <a:latin typeface="Arial"/>
              </a:rPr>
              <a:t>One beat is strong. </a:t>
            </a:r>
            <a:br>
              <a:rPr lang="en-US" sz="2800" b="1" dirty="0">
                <a:solidFill>
                  <a:srgbClr val="2E2820"/>
                </a:solidFill>
                <a:latin typeface="Arial"/>
              </a:rPr>
            </a:br>
            <a:r>
              <a:rPr sz="2800" b="1" dirty="0">
                <a:solidFill>
                  <a:srgbClr val="2E2820"/>
                </a:solidFill>
                <a:latin typeface="Arial"/>
              </a:rPr>
              <a:t>Find it and you can say the word!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anana_scream_b.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rnbg.png"/>
          <p:cNvPicPr>
            <a:picLocks noChangeAspect="1"/>
          </p:cNvPicPr>
          <p:nvPr/>
        </p:nvPicPr>
        <p:blipFill>
          <a:blip r:embed="rId3"/>
          <a:stretch>
            <a:fillRect/>
          </a:stretch>
        </p:blipFill>
        <p:spPr>
          <a:xfrm>
            <a:off x="0" y="0"/>
            <a:ext cx="9144000" cy="5143500"/>
          </a:xfrm>
          <a:prstGeom prst="rect">
            <a:avLst/>
          </a:prstGeom>
        </p:spPr>
      </p:pic>
      <p:sp>
        <p:nvSpPr>
          <p:cNvPr id="3" name="TextBox 2"/>
          <p:cNvSpPr txBox="1"/>
          <p:nvPr/>
        </p:nvSpPr>
        <p:spPr>
          <a:xfrm>
            <a:off x="548640" y="914400"/>
            <a:ext cx="1005840" cy="1005840"/>
          </a:xfrm>
          <a:prstGeom prst="rect">
            <a:avLst/>
          </a:prstGeom>
          <a:noFill/>
        </p:spPr>
        <p:txBody>
          <a:bodyPr wrap="square" anchor="ctr">
            <a:spAutoFit/>
          </a:bodyPr>
          <a:lstStyle/>
          <a:p>
            <a:pPr algn="ctr"/>
            <a:r>
              <a:rPr sz="5000" b="1">
                <a:solidFill>
                  <a:srgbClr val="2E2820"/>
                </a:solidFill>
              </a:rPr>
              <a:t>🎵</a:t>
            </a:r>
          </a:p>
        </p:txBody>
      </p:sp>
      <p:sp>
        <p:nvSpPr>
          <p:cNvPr id="4" name="TextBox 3"/>
          <p:cNvSpPr txBox="1"/>
          <p:nvPr/>
        </p:nvSpPr>
        <p:spPr>
          <a:xfrm>
            <a:off x="8138160" y="960120"/>
            <a:ext cx="1005840" cy="1005840"/>
          </a:xfrm>
          <a:prstGeom prst="rect">
            <a:avLst/>
          </a:prstGeom>
          <a:noFill/>
        </p:spPr>
        <p:txBody>
          <a:bodyPr wrap="square" anchor="ctr">
            <a:spAutoFit/>
          </a:bodyPr>
          <a:lstStyle/>
          <a:p>
            <a:pPr algn="ctr"/>
            <a:r>
              <a:rPr sz="5000" b="1">
                <a:solidFill>
                  <a:srgbClr val="2E2820"/>
                </a:solidFill>
              </a:rPr>
              <a:t>🎵</a:t>
            </a:r>
          </a:p>
        </p:txBody>
      </p:sp>
      <p:sp>
        <p:nvSpPr>
          <p:cNvPr id="5" name="Rounded Rectangle 4"/>
          <p:cNvSpPr/>
          <p:nvPr/>
        </p:nvSpPr>
        <p:spPr>
          <a:xfrm>
            <a:off x="1280160" y="1783080"/>
            <a:ext cx="6583680" cy="2331720"/>
          </a:xfrm>
          <a:prstGeom prst="roundRect">
            <a:avLst>
              <a:gd name="adj" fmla="val 6000"/>
            </a:avLst>
          </a:prstGeom>
          <a:solidFill>
            <a:srgbClr val="F5EED9"/>
          </a:solidFill>
          <a:ln w="31750">
            <a:solidFill>
              <a:srgbClr val="2E28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2834640" y="914400"/>
            <a:ext cx="3474720" cy="658368"/>
          </a:xfrm>
          <a:prstGeom prst="roundRect">
            <a:avLst>
              <a:gd name="adj" fmla="val 40000"/>
            </a:avLst>
          </a:prstGeom>
          <a:solidFill>
            <a:srgbClr val="E0A93B"/>
          </a:solidFill>
          <a:ln w="25400">
            <a:solidFill>
              <a:srgbClr val="2E2820"/>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3000" b="1">
                <a:solidFill>
                  <a:srgbClr val="2E2820"/>
                </a:solidFill>
                <a:latin typeface="Arial"/>
              </a:rPr>
              <a:t>HUM THE TUNE</a:t>
            </a:r>
          </a:p>
        </p:txBody>
      </p:sp>
      <p:sp>
        <p:nvSpPr>
          <p:cNvPr id="7" name="TextBox 6"/>
          <p:cNvSpPr txBox="1"/>
          <p:nvPr/>
        </p:nvSpPr>
        <p:spPr>
          <a:xfrm>
            <a:off x="1371600" y="2148840"/>
            <a:ext cx="6400800" cy="1280160"/>
          </a:xfrm>
          <a:prstGeom prst="rect">
            <a:avLst/>
          </a:prstGeom>
          <a:noFill/>
        </p:spPr>
        <p:txBody>
          <a:bodyPr wrap="square" anchor="ctr">
            <a:spAutoFit/>
          </a:bodyPr>
          <a:lstStyle/>
          <a:p>
            <a:pPr algn="ctr"/>
            <a:r>
              <a:rPr sz="4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mm</a:t>
            </a:r>
            <a:r>
              <a:rPr sz="60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80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MM</a:t>
            </a:r>
            <a:r>
              <a:rPr sz="60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4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mm</a:t>
            </a:r>
          </a:p>
        </p:txBody>
      </p:sp>
      <p:sp>
        <p:nvSpPr>
          <p:cNvPr id="8" name="TextBox 7"/>
          <p:cNvSpPr txBox="1"/>
          <p:nvPr/>
        </p:nvSpPr>
        <p:spPr>
          <a:xfrm>
            <a:off x="1371600" y="3456432"/>
            <a:ext cx="6400800" cy="457200"/>
          </a:xfrm>
          <a:prstGeom prst="rect">
            <a:avLst/>
          </a:prstGeom>
          <a:noFill/>
        </p:spPr>
        <p:txBody>
          <a:bodyPr wrap="square" anchor="ctr">
            <a:spAutoFit/>
          </a:bodyPr>
          <a:lstStyle/>
          <a:p>
            <a:pPr algn="ctr"/>
            <a:r>
              <a:rPr sz="2000" b="1">
                <a:solidFill>
                  <a:srgbClr val="2E2820"/>
                </a:solidFill>
                <a:latin typeface="Arial"/>
              </a:rPr>
              <a:t>= banana — every word has a little song inside!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rnbg.png"/>
          <p:cNvPicPr>
            <a:picLocks noChangeAspect="1"/>
          </p:cNvPicPr>
          <p:nvPr/>
        </p:nvPicPr>
        <p:blipFill>
          <a:blip r:embed="rId3"/>
          <a:stretch>
            <a:fillRect/>
          </a:stretch>
        </p:blipFill>
        <p:spPr>
          <a:xfrm>
            <a:off x="0" y="0"/>
            <a:ext cx="9144000" cy="5143500"/>
          </a:xfrm>
          <a:prstGeom prst="rect">
            <a:avLst/>
          </a:prstGeom>
        </p:spPr>
      </p:pic>
      <p:sp>
        <p:nvSpPr>
          <p:cNvPr id="3" name="Rounded Rectangle 2"/>
          <p:cNvSpPr/>
          <p:nvPr/>
        </p:nvSpPr>
        <p:spPr>
          <a:xfrm>
            <a:off x="1280160" y="1554480"/>
            <a:ext cx="6583680" cy="2560320"/>
          </a:xfrm>
          <a:prstGeom prst="roundRect">
            <a:avLst>
              <a:gd name="adj" fmla="val 6000"/>
            </a:avLst>
          </a:prstGeom>
          <a:solidFill>
            <a:srgbClr val="F5EED9"/>
          </a:solidFill>
          <a:ln w="31750">
            <a:solidFill>
              <a:srgbClr val="2E28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ounded Rectangle 3"/>
          <p:cNvSpPr/>
          <p:nvPr/>
        </p:nvSpPr>
        <p:spPr>
          <a:xfrm>
            <a:off x="2651760" y="914400"/>
            <a:ext cx="3840480" cy="658368"/>
          </a:xfrm>
          <a:prstGeom prst="roundRect">
            <a:avLst>
              <a:gd name="adj" fmla="val 40000"/>
            </a:avLst>
          </a:prstGeom>
          <a:solidFill>
            <a:srgbClr val="E0A93B"/>
          </a:solidFill>
          <a:ln w="25400">
            <a:solidFill>
              <a:srgbClr val="2E2820"/>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800" b="1">
                <a:solidFill>
                  <a:srgbClr val="2E2820"/>
                </a:solidFill>
                <a:latin typeface="Arial"/>
              </a:rPr>
              <a:t>WRONG ON PURPOSE!</a:t>
            </a:r>
          </a:p>
        </p:txBody>
      </p:sp>
      <p:sp>
        <p:nvSpPr>
          <p:cNvPr id="5" name="TextBox 4"/>
          <p:cNvSpPr txBox="1"/>
          <p:nvPr/>
        </p:nvSpPr>
        <p:spPr>
          <a:xfrm>
            <a:off x="1463040" y="1965960"/>
            <a:ext cx="5120640" cy="914400"/>
          </a:xfrm>
          <a:prstGeom prst="rect">
            <a:avLst/>
          </a:prstGeom>
          <a:noFill/>
        </p:spPr>
        <p:txBody>
          <a:bodyPr wrap="square" anchor="ctr">
            <a:spAutoFit/>
          </a:bodyPr>
          <a:lstStyle/>
          <a:p>
            <a:pPr algn="ctr"/>
            <a:r>
              <a:rPr sz="3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ba</a:t>
            </a:r>
            <a:r>
              <a:rPr sz="46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3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na</a:t>
            </a:r>
            <a:r>
              <a:rPr sz="46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62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NA</a:t>
            </a:r>
          </a:p>
        </p:txBody>
      </p:sp>
      <p:sp>
        <p:nvSpPr>
          <p:cNvPr id="6" name="TextBox 5"/>
          <p:cNvSpPr txBox="1"/>
          <p:nvPr/>
        </p:nvSpPr>
        <p:spPr>
          <a:xfrm>
            <a:off x="6126480" y="1965960"/>
            <a:ext cx="1463040" cy="914400"/>
          </a:xfrm>
          <a:prstGeom prst="rect">
            <a:avLst/>
          </a:prstGeom>
          <a:noFill/>
        </p:spPr>
        <p:txBody>
          <a:bodyPr wrap="square" anchor="ctr">
            <a:spAutoFit/>
          </a:bodyPr>
          <a:lstStyle/>
          <a:p>
            <a:pPr algn="ctr"/>
            <a:r>
              <a:rPr sz="4400" b="1">
                <a:solidFill>
                  <a:srgbClr val="2E2820"/>
                </a:solidFill>
              </a:rPr>
              <a:t>❌</a:t>
            </a:r>
          </a:p>
        </p:txBody>
      </p:sp>
      <p:sp>
        <p:nvSpPr>
          <p:cNvPr id="7" name="TextBox 6"/>
          <p:cNvSpPr txBox="1"/>
          <p:nvPr/>
        </p:nvSpPr>
        <p:spPr>
          <a:xfrm>
            <a:off x="1463040" y="2834640"/>
            <a:ext cx="5120640" cy="914400"/>
          </a:xfrm>
          <a:prstGeom prst="rect">
            <a:avLst/>
          </a:prstGeom>
          <a:noFill/>
        </p:spPr>
        <p:txBody>
          <a:bodyPr wrap="square" anchor="ctr">
            <a:spAutoFit/>
          </a:bodyPr>
          <a:lstStyle/>
          <a:p>
            <a:pPr algn="ctr"/>
            <a:r>
              <a:rPr sz="3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ba</a:t>
            </a:r>
            <a:r>
              <a:rPr sz="46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62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NAN</a:t>
            </a:r>
            <a:r>
              <a:rPr sz="46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3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a:t>
            </a:r>
          </a:p>
        </p:txBody>
      </p:sp>
      <p:sp>
        <p:nvSpPr>
          <p:cNvPr id="8" name="TextBox 7"/>
          <p:cNvSpPr txBox="1"/>
          <p:nvPr/>
        </p:nvSpPr>
        <p:spPr>
          <a:xfrm>
            <a:off x="6126480" y="2834640"/>
            <a:ext cx="1463040" cy="914400"/>
          </a:xfrm>
          <a:prstGeom prst="rect">
            <a:avLst/>
          </a:prstGeom>
          <a:noFill/>
        </p:spPr>
        <p:txBody>
          <a:bodyPr wrap="square" anchor="ctr">
            <a:spAutoFit/>
          </a:bodyPr>
          <a:lstStyle/>
          <a:p>
            <a:pPr algn="ctr"/>
            <a:r>
              <a:rPr sz="4400" b="1">
                <a:solidFill>
                  <a:srgbClr val="2E2820"/>
                </a:solidFill>
              </a:rPr>
              <a:t>✅</a:t>
            </a:r>
          </a:p>
        </p:txBody>
      </p:sp>
      <p:sp>
        <p:nvSpPr>
          <p:cNvPr id="9" name="TextBox 8"/>
          <p:cNvSpPr txBox="1"/>
          <p:nvPr/>
        </p:nvSpPr>
        <p:spPr>
          <a:xfrm>
            <a:off x="1371600" y="3703320"/>
            <a:ext cx="6400800" cy="365760"/>
          </a:xfrm>
          <a:prstGeom prst="rect">
            <a:avLst/>
          </a:prstGeom>
          <a:noFill/>
        </p:spPr>
        <p:txBody>
          <a:bodyPr wrap="square" anchor="ctr">
            <a:spAutoFit/>
          </a:bodyPr>
          <a:lstStyle/>
          <a:p>
            <a:pPr algn="ctr"/>
            <a:r>
              <a:rPr sz="2000" b="1">
                <a:solidFill>
                  <a:srgbClr val="2E2820"/>
                </a:solidFill>
                <a:latin typeface="Arial"/>
              </a:rPr>
              <a:t>The top in the wrong place sounds funny!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anana_scream_b.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amily2.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rnbg.png"/>
          <p:cNvPicPr>
            <a:picLocks noChangeAspect="1"/>
          </p:cNvPicPr>
          <p:nvPr/>
        </p:nvPicPr>
        <p:blipFill>
          <a:blip r:embed="rId3"/>
          <a:stretch>
            <a:fillRect/>
          </a:stretch>
        </p:blipFill>
        <p:spPr>
          <a:xfrm>
            <a:off x="0" y="0"/>
            <a:ext cx="9144000" cy="5143500"/>
          </a:xfrm>
          <a:prstGeom prst="rect">
            <a:avLst/>
          </a:prstGeom>
        </p:spPr>
      </p:pic>
      <p:sp>
        <p:nvSpPr>
          <p:cNvPr id="3" name="Rounded Rectangle 2"/>
          <p:cNvSpPr/>
          <p:nvPr/>
        </p:nvSpPr>
        <p:spPr>
          <a:xfrm>
            <a:off x="1188720" y="1554480"/>
            <a:ext cx="6766560" cy="2560320"/>
          </a:xfrm>
          <a:prstGeom prst="roundRect">
            <a:avLst>
              <a:gd name="adj" fmla="val 6000"/>
            </a:avLst>
          </a:prstGeom>
          <a:solidFill>
            <a:srgbClr val="F5EED9"/>
          </a:solidFill>
          <a:ln w="31750">
            <a:solidFill>
              <a:srgbClr val="2E28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ounded Rectangle 3"/>
          <p:cNvSpPr/>
          <p:nvPr/>
        </p:nvSpPr>
        <p:spPr>
          <a:xfrm>
            <a:off x="2377440" y="914400"/>
            <a:ext cx="4389120" cy="658368"/>
          </a:xfrm>
          <a:prstGeom prst="roundRect">
            <a:avLst>
              <a:gd name="adj" fmla="val 40000"/>
            </a:avLst>
          </a:prstGeom>
          <a:solidFill>
            <a:srgbClr val="E0A93B"/>
          </a:solidFill>
          <a:ln w="25400">
            <a:solidFill>
              <a:srgbClr val="2E2820"/>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400" b="1">
                <a:solidFill>
                  <a:srgbClr val="2E2820"/>
                </a:solidFill>
                <a:latin typeface="Arial"/>
              </a:rPr>
              <a:t>JUST ONE BEAT IS THE STRONG SYLLABLE</a:t>
            </a:r>
          </a:p>
        </p:txBody>
      </p:sp>
      <p:sp>
        <p:nvSpPr>
          <p:cNvPr id="5" name="TextBox 4"/>
          <p:cNvSpPr txBox="1"/>
          <p:nvPr/>
        </p:nvSpPr>
        <p:spPr>
          <a:xfrm>
            <a:off x="1280160" y="2011680"/>
            <a:ext cx="3108960" cy="914400"/>
          </a:xfrm>
          <a:prstGeom prst="rect">
            <a:avLst/>
          </a:prstGeom>
          <a:noFill/>
        </p:spPr>
        <p:txBody>
          <a:bodyPr wrap="square" anchor="ctr">
            <a:spAutoFit/>
          </a:bodyPr>
          <a:lstStyle/>
          <a:p>
            <a:pPr algn="ctr"/>
            <a:r>
              <a:rPr sz="32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ba</a:t>
            </a:r>
            <a:r>
              <a:rPr sz="42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56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NAN</a:t>
            </a:r>
            <a:r>
              <a:rPr sz="42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32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a:t>
            </a:r>
          </a:p>
        </p:txBody>
      </p:sp>
      <p:sp>
        <p:nvSpPr>
          <p:cNvPr id="6" name="TextBox 5"/>
          <p:cNvSpPr txBox="1"/>
          <p:nvPr/>
        </p:nvSpPr>
        <p:spPr>
          <a:xfrm>
            <a:off x="1280160" y="3063240"/>
            <a:ext cx="3108960" cy="411480"/>
          </a:xfrm>
          <a:prstGeom prst="rect">
            <a:avLst/>
          </a:prstGeom>
          <a:noFill/>
        </p:spPr>
        <p:txBody>
          <a:bodyPr wrap="square" anchor="ctr">
            <a:spAutoFit/>
          </a:bodyPr>
          <a:lstStyle/>
          <a:p>
            <a:pPr algn="ctr"/>
            <a:r>
              <a:rPr sz="2200" b="1">
                <a:solidFill>
                  <a:srgbClr val="1E7A34"/>
                </a:solidFill>
                <a:latin typeface="Arial"/>
              </a:rPr>
              <a:t>top in the MIDDLE</a:t>
            </a:r>
          </a:p>
        </p:txBody>
      </p:sp>
      <p:sp>
        <p:nvSpPr>
          <p:cNvPr id="7" name="TextBox 6"/>
          <p:cNvSpPr txBox="1"/>
          <p:nvPr/>
        </p:nvSpPr>
        <p:spPr>
          <a:xfrm>
            <a:off x="4754880" y="2011680"/>
            <a:ext cx="3108960" cy="914400"/>
          </a:xfrm>
          <a:prstGeom prst="rect">
            <a:avLst/>
          </a:prstGeom>
          <a:noFill/>
        </p:spPr>
        <p:txBody>
          <a:bodyPr wrap="square" anchor="ctr">
            <a:spAutoFit/>
          </a:bodyPr>
          <a:lstStyle/>
          <a:p>
            <a:pPr algn="ctr"/>
            <a:r>
              <a:rPr sz="56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FAM</a:t>
            </a:r>
            <a:r>
              <a:rPr sz="42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32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i</a:t>
            </a:r>
            <a:r>
              <a:rPr sz="42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32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ly</a:t>
            </a:r>
          </a:p>
        </p:txBody>
      </p:sp>
      <p:sp>
        <p:nvSpPr>
          <p:cNvPr id="8" name="TextBox 7"/>
          <p:cNvSpPr txBox="1"/>
          <p:nvPr/>
        </p:nvSpPr>
        <p:spPr>
          <a:xfrm>
            <a:off x="4754880" y="3063240"/>
            <a:ext cx="3108960" cy="411480"/>
          </a:xfrm>
          <a:prstGeom prst="rect">
            <a:avLst/>
          </a:prstGeom>
          <a:noFill/>
        </p:spPr>
        <p:txBody>
          <a:bodyPr wrap="square" anchor="ctr">
            <a:spAutoFit/>
          </a:bodyPr>
          <a:lstStyle/>
          <a:p>
            <a:pPr algn="ctr"/>
            <a:r>
              <a:rPr sz="2200" b="1">
                <a:solidFill>
                  <a:srgbClr val="1E7A34"/>
                </a:solidFill>
                <a:latin typeface="Arial"/>
              </a:rPr>
              <a:t>top at the START</a:t>
            </a:r>
          </a:p>
        </p:txBody>
      </p:sp>
      <p:sp>
        <p:nvSpPr>
          <p:cNvPr id="9" name="TextBox 8"/>
          <p:cNvSpPr txBox="1"/>
          <p:nvPr/>
        </p:nvSpPr>
        <p:spPr>
          <a:xfrm>
            <a:off x="1280160" y="3657600"/>
            <a:ext cx="6583680" cy="411480"/>
          </a:xfrm>
          <a:prstGeom prst="rect">
            <a:avLst/>
          </a:prstGeom>
          <a:noFill/>
        </p:spPr>
        <p:txBody>
          <a:bodyPr wrap="square" anchor="ctr">
            <a:spAutoFit/>
          </a:bodyPr>
          <a:lstStyle/>
          <a:p>
            <a:pPr algn="ctr"/>
            <a:r>
              <a:rPr sz="2000" b="1">
                <a:solidFill>
                  <a:srgbClr val="2E2820"/>
                </a:solidFill>
                <a:latin typeface="Arial"/>
              </a:rPr>
              <a:t>Find the top. Hang the word 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rnbg.png"/>
          <p:cNvPicPr>
            <a:picLocks noChangeAspect="1"/>
          </p:cNvPicPr>
          <p:nvPr/>
        </p:nvPicPr>
        <p:blipFill>
          <a:blip r:embed="rId3"/>
          <a:stretch>
            <a:fillRect/>
          </a:stretch>
        </p:blipFill>
        <p:spPr>
          <a:xfrm>
            <a:off x="0" y="0"/>
            <a:ext cx="9144000" cy="5143500"/>
          </a:xfrm>
          <a:prstGeom prst="rect">
            <a:avLst/>
          </a:prstGeom>
        </p:spPr>
      </p:pic>
      <p:sp>
        <p:nvSpPr>
          <p:cNvPr id="3" name="Rounded Rectangle 2"/>
          <p:cNvSpPr/>
          <p:nvPr/>
        </p:nvSpPr>
        <p:spPr>
          <a:xfrm>
            <a:off x="1280160" y="1554480"/>
            <a:ext cx="6583680" cy="2560320"/>
          </a:xfrm>
          <a:prstGeom prst="roundRect">
            <a:avLst>
              <a:gd name="adj" fmla="val 6000"/>
            </a:avLst>
          </a:prstGeom>
          <a:solidFill>
            <a:srgbClr val="F5EED9"/>
          </a:solidFill>
          <a:ln w="31750">
            <a:solidFill>
              <a:srgbClr val="2E28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ounded Rectangle 3"/>
          <p:cNvSpPr/>
          <p:nvPr/>
        </p:nvSpPr>
        <p:spPr>
          <a:xfrm>
            <a:off x="2377440" y="914400"/>
            <a:ext cx="4389120" cy="658368"/>
          </a:xfrm>
          <a:prstGeom prst="roundRect">
            <a:avLst>
              <a:gd name="adj" fmla="val 40000"/>
            </a:avLst>
          </a:prstGeom>
          <a:solidFill>
            <a:srgbClr val="E0A93B"/>
          </a:solidFill>
          <a:ln w="25400">
            <a:solidFill>
              <a:srgbClr val="2E2820"/>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400" b="1">
                <a:solidFill>
                  <a:srgbClr val="2E2820"/>
                </a:solidFill>
                <a:latin typeface="Arial"/>
              </a:rPr>
              <a:t>THE SMALL BEATS GET LAZY</a:t>
            </a:r>
          </a:p>
        </p:txBody>
      </p:sp>
      <p:sp>
        <p:nvSpPr>
          <p:cNvPr id="5" name="TextBox 4"/>
          <p:cNvSpPr txBox="1"/>
          <p:nvPr/>
        </p:nvSpPr>
        <p:spPr>
          <a:xfrm>
            <a:off x="1371600" y="1965960"/>
            <a:ext cx="6400800" cy="914400"/>
          </a:xfrm>
          <a:prstGeom prst="rect">
            <a:avLst/>
          </a:prstGeom>
          <a:noFill/>
        </p:spPr>
        <p:txBody>
          <a:bodyPr wrap="square" anchor="ctr">
            <a:spAutoFit/>
          </a:bodyPr>
          <a:lstStyle/>
          <a:p>
            <a:pPr algn="ctr"/>
            <a:r>
              <a:rPr sz="3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ba</a:t>
            </a:r>
            <a:r>
              <a:rPr sz="4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58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NAN</a:t>
            </a:r>
            <a:r>
              <a:rPr sz="4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3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a:t>
            </a:r>
          </a:p>
        </p:txBody>
      </p:sp>
      <p:sp>
        <p:nvSpPr>
          <p:cNvPr id="6" name="TextBox 5"/>
          <p:cNvSpPr txBox="1"/>
          <p:nvPr/>
        </p:nvSpPr>
        <p:spPr>
          <a:xfrm>
            <a:off x="1371600" y="2788920"/>
            <a:ext cx="6400800" cy="640080"/>
          </a:xfrm>
          <a:prstGeom prst="rect">
            <a:avLst/>
          </a:prstGeom>
          <a:noFill/>
        </p:spPr>
        <p:txBody>
          <a:bodyPr wrap="square" anchor="ctr">
            <a:spAutoFit/>
          </a:bodyPr>
          <a:lstStyle/>
          <a:p>
            <a:pPr algn="ctr"/>
            <a:r>
              <a:rPr sz="4000" b="1">
                <a:solidFill>
                  <a:srgbClr val="2E2820"/>
                </a:solidFill>
              </a:rPr>
              <a:t>⬇️</a:t>
            </a:r>
          </a:p>
        </p:txBody>
      </p:sp>
      <p:sp>
        <p:nvSpPr>
          <p:cNvPr id="7" name="TextBox 6"/>
          <p:cNvSpPr txBox="1"/>
          <p:nvPr/>
        </p:nvSpPr>
        <p:spPr>
          <a:xfrm>
            <a:off x="1371600" y="3246120"/>
            <a:ext cx="6400800" cy="914400"/>
          </a:xfrm>
          <a:prstGeom prst="rect">
            <a:avLst/>
          </a:prstGeom>
          <a:noFill/>
        </p:spPr>
        <p:txBody>
          <a:bodyPr wrap="square" anchor="ctr">
            <a:spAutoFit/>
          </a:bodyPr>
          <a:lstStyle/>
          <a:p>
            <a:pPr algn="ctr"/>
            <a:r>
              <a:rPr sz="3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b’</a:t>
            </a:r>
            <a:r>
              <a:rPr sz="4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58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NAN</a:t>
            </a:r>
            <a:r>
              <a:rPr sz="4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a:t>
            </a:r>
            <a:r>
              <a:rPr sz="3400" b="1">
                <a:ln w="9525">
                  <a:solidFill>
                    <a:schemeClr val="bg1"/>
                  </a:solidFill>
                  <a:prstDash val="solid"/>
                </a:ln>
                <a:solidFill>
                  <a:srgbClr val="C00000"/>
                </a:solidFill>
                <a:effectLst>
                  <a:outerShdw blurRad="12700" dist="38100" dir="2700000" algn="tl" rotWithShape="0">
                    <a:schemeClr val="bg1">
                      <a:lumMod val="50000"/>
                    </a:schemeClr>
                  </a:outerShdw>
                </a:effectLst>
                <a:latin typeface="Arial"/>
              </a:rPr>
              <a:t>uh</a:t>
            </a:r>
          </a:p>
        </p:txBody>
      </p:sp>
      <p:sp>
        <p:nvSpPr>
          <p:cNvPr id="8" name="TextBox 7"/>
          <p:cNvSpPr txBox="1"/>
          <p:nvPr/>
        </p:nvSpPr>
        <p:spPr>
          <a:xfrm>
            <a:off x="1371600" y="3977639"/>
            <a:ext cx="6400800" cy="365760"/>
          </a:xfrm>
          <a:prstGeom prst="rect">
            <a:avLst/>
          </a:prstGeom>
          <a:noFill/>
        </p:spPr>
        <p:txBody>
          <a:bodyPr wrap="square" anchor="ctr">
            <a:spAutoFit/>
          </a:bodyPr>
          <a:lstStyle/>
          <a:p>
            <a:pPr algn="ctr"/>
            <a:r>
              <a:rPr sz="2000" b="1">
                <a:solidFill>
                  <a:srgbClr val="2E2820"/>
                </a:solidFill>
                <a:latin typeface="Arial"/>
              </a:rPr>
              <a:t>Not the top? It goes soft — “uh”.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rnbg.png"/>
          <p:cNvPicPr>
            <a:picLocks noChangeAspect="1"/>
          </p:cNvPicPr>
          <p:nvPr/>
        </p:nvPicPr>
        <p:blipFill>
          <a:blip r:embed="rId3"/>
          <a:stretch>
            <a:fillRect/>
          </a:stretch>
        </p:blipFill>
        <p:spPr>
          <a:xfrm>
            <a:off x="0" y="0"/>
            <a:ext cx="9144000" cy="5143500"/>
          </a:xfrm>
          <a:prstGeom prst="rect">
            <a:avLst/>
          </a:prstGeom>
        </p:spPr>
      </p:pic>
      <p:sp>
        <p:nvSpPr>
          <p:cNvPr id="3" name="Rounded Rectangle 2"/>
          <p:cNvSpPr/>
          <p:nvPr/>
        </p:nvSpPr>
        <p:spPr>
          <a:xfrm>
            <a:off x="1188720" y="1554480"/>
            <a:ext cx="6766560" cy="2468880"/>
          </a:xfrm>
          <a:prstGeom prst="roundRect">
            <a:avLst>
              <a:gd name="adj" fmla="val 6000"/>
            </a:avLst>
          </a:prstGeom>
          <a:solidFill>
            <a:srgbClr val="F5EED9"/>
          </a:solidFill>
          <a:ln w="31750">
            <a:solidFill>
              <a:srgbClr val="2E28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280160" y="1828800"/>
            <a:ext cx="6583680" cy="822960"/>
          </a:xfrm>
          <a:prstGeom prst="rect">
            <a:avLst/>
          </a:prstGeom>
          <a:noFill/>
        </p:spPr>
        <p:txBody>
          <a:bodyPr wrap="square" anchor="ctr">
            <a:spAutoFit/>
          </a:bodyPr>
          <a:lstStyle/>
          <a:p>
            <a:pPr algn="ctr"/>
            <a:r>
              <a:rPr sz="6000" b="1" dirty="0">
                <a:solidFill>
                  <a:srgbClr val="C00000"/>
                </a:solidFill>
                <a:latin typeface="Arial"/>
              </a:rPr>
              <a:t>Find the top.</a:t>
            </a:r>
          </a:p>
        </p:txBody>
      </p:sp>
      <p:sp>
        <p:nvSpPr>
          <p:cNvPr id="6" name="TextBox 5"/>
          <p:cNvSpPr txBox="1"/>
          <p:nvPr/>
        </p:nvSpPr>
        <p:spPr>
          <a:xfrm>
            <a:off x="1371600" y="2994660"/>
            <a:ext cx="6583680" cy="822960"/>
          </a:xfrm>
          <a:prstGeom prst="rect">
            <a:avLst/>
          </a:prstGeom>
          <a:noFill/>
        </p:spPr>
        <p:txBody>
          <a:bodyPr wrap="square" anchor="ctr">
            <a:spAutoFit/>
          </a:bodyPr>
          <a:lstStyle/>
          <a:p>
            <a:pPr algn="ctr"/>
            <a:r>
              <a:rPr sz="4000" b="1" dirty="0">
                <a:solidFill>
                  <a:srgbClr val="1E7A34"/>
                </a:solidFill>
                <a:latin typeface="Arial"/>
              </a:rPr>
              <a:t>Build UP …  drop DOWN.</a:t>
            </a:r>
          </a:p>
        </p:txBody>
      </p:sp>
      <p:sp>
        <p:nvSpPr>
          <p:cNvPr id="7" name="TextBox 6"/>
          <p:cNvSpPr txBox="1"/>
          <p:nvPr/>
        </p:nvSpPr>
        <p:spPr>
          <a:xfrm>
            <a:off x="1280160" y="2583180"/>
            <a:ext cx="6583680" cy="457200"/>
          </a:xfrm>
          <a:prstGeom prst="rect">
            <a:avLst/>
          </a:prstGeom>
          <a:noFill/>
        </p:spPr>
        <p:txBody>
          <a:bodyPr wrap="square" anchor="ctr">
            <a:spAutoFit/>
          </a:bodyPr>
          <a:lstStyle/>
          <a:p>
            <a:pPr algn="ctr"/>
            <a:r>
              <a:rPr sz="2000" b="1" dirty="0">
                <a:solidFill>
                  <a:srgbClr val="2E2820"/>
                </a:solidFill>
                <a:latin typeface="Arial"/>
              </a:rPr>
              <a:t>Next: practice, a game, and move!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TotalTime>
  <Words>849</Words>
  <Application>Microsoft Macintosh PowerPoint</Application>
  <PresentationFormat>On-screen Show (16:9)</PresentationFormat>
  <Paragraphs>36</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Mary Beth Fielder</cp:lastModifiedBy>
  <cp:revision>3</cp:revision>
  <dcterms:created xsi:type="dcterms:W3CDTF">2013-01-27T09:14:16Z</dcterms:created>
  <dcterms:modified xsi:type="dcterms:W3CDTF">2026-06-29T19:39:36Z</dcterms:modified>
  <cp:category/>
</cp:coreProperties>
</file>