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  <p:sldId id="278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82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72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Welcome to the Strong Syllable Game. Here's how it works — you hear the word, you clap the beats, and you find the strong syllable. I'll say each word, you take a guess, and then I'll show you the answer. Say your guesses out loud — let's play!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Animal… animal. (pause) How many, which is strong?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Now a longer one. Emergency… emergency. (pause) How many beats, and which is the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And there it is — </a:t>
            </a:r>
            <a:r>
              <a:rPr dirty="0" err="1"/>
              <a:t>cal</a:t>
            </a:r>
            <a:r>
              <a:rPr dirty="0"/>
              <a:t>-</a:t>
            </a:r>
            <a:r>
              <a:rPr dirty="0" err="1"/>
              <a:t>i</a:t>
            </a:r>
            <a:r>
              <a:rPr dirty="0"/>
              <a:t>-FOR-</a:t>
            </a:r>
            <a:r>
              <a:rPr dirty="0" err="1"/>
              <a:t>nia</a:t>
            </a:r>
            <a:r>
              <a:rPr dirty="0"/>
              <a:t>. You live in a four-beat state! Great playing today. You're hearing the strong syllable like a pro. See you in the next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Here's the game. I say the word. You clap it and count the beats. Then you tell me two things: how many beats, and which beat is the strong syllable. Like banana — three beats, strong syllable is number two. So your answer is: three, two. Let's try the first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Listen. Banana… banana. (pause — clap and guess) How many beats, and which one is the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Next. Family… family. (pause) How many beats? Which is the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Computer… computer. (pause) Beats, and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Telephone… telephone. (pause) How many, and which is strong?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Surprise… surprise. (pause) Beats and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Umbrella… umbrella. (pause) How many beats, and which is the strong syllable? (pause) Three beats — um-BREL-la. The strong syllable is number two — BREL. Clap it with me. Good!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Our biggest word — four beats: cal-i-FOR-nia! Say it with me.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Tomato… tomato. (pause) Beats and strong syllable?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88315" y="4140337"/>
            <a:ext cx="51445" cy="51445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6033918" y="4591770"/>
            <a:ext cx="54012" cy="54012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84076" y="148417"/>
            <a:ext cx="33917" cy="33917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6910735" y="647591"/>
            <a:ext cx="44327" cy="44327"/>
          </a:xfrm>
          <a:prstGeom prst="ellipse">
            <a:avLst/>
          </a:prstGeom>
          <a:solidFill>
            <a:srgbClr val="FFFFFF">
              <a:alpha val="2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4252112" y="4100817"/>
            <a:ext cx="55410" cy="55410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5763623" y="4779924"/>
            <a:ext cx="59183" cy="59183"/>
          </a:xfrm>
          <a:prstGeom prst="ellipse">
            <a:avLst/>
          </a:prstGeom>
          <a:solidFill>
            <a:srgbClr val="FFFFFF">
              <a:alpha val="3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273217" y="326405"/>
            <a:ext cx="65507" cy="65507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8604038" y="680362"/>
            <a:ext cx="44166" cy="44166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8008800" y="4259306"/>
            <a:ext cx="72442" cy="72442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8615504" y="4731898"/>
            <a:ext cx="63279" cy="63279"/>
          </a:xfrm>
          <a:prstGeom prst="ellipse">
            <a:avLst/>
          </a:prstGeom>
          <a:solidFill>
            <a:srgbClr val="FFFFFF">
              <a:alpha val="6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2097672" y="142210"/>
            <a:ext cx="36028" cy="36028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451211" y="4204137"/>
            <a:ext cx="54379" cy="54379"/>
          </a:xfrm>
          <a:prstGeom prst="ellipse">
            <a:avLst/>
          </a:prstGeom>
          <a:solidFill>
            <a:srgbClr val="FFFFFF">
              <a:alpha val="6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58339" y="4742699"/>
            <a:ext cx="46955" cy="46955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7970371" y="346869"/>
            <a:ext cx="41790" cy="41790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1367258" y="4616136"/>
            <a:ext cx="69347" cy="69347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4797375" y="4257934"/>
            <a:ext cx="62456" cy="62456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3399721" y="625821"/>
            <a:ext cx="56667" cy="56667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7260105" y="107253"/>
            <a:ext cx="47765" cy="47765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2235965" y="374936"/>
            <a:ext cx="27478" cy="27478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" name="Shape 19"/>
          <p:cNvSpPr/>
          <p:nvPr/>
        </p:nvSpPr>
        <p:spPr>
          <a:xfrm>
            <a:off x="5770609" y="4623048"/>
            <a:ext cx="31028" cy="31028"/>
          </a:xfrm>
          <a:prstGeom prst="ellipse">
            <a:avLst/>
          </a:prstGeom>
          <a:solidFill>
            <a:srgbClr val="FFFFFF">
              <a:alpha val="7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Shape 20"/>
          <p:cNvSpPr/>
          <p:nvPr/>
        </p:nvSpPr>
        <p:spPr>
          <a:xfrm>
            <a:off x="7365360" y="548534"/>
            <a:ext cx="52215" cy="52215"/>
          </a:xfrm>
          <a:prstGeom prst="ellipse">
            <a:avLst/>
          </a:prstGeom>
          <a:solidFill>
            <a:srgbClr val="FFFFFF">
              <a:alpha val="3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5990426" y="4755590"/>
            <a:ext cx="34904" cy="34904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6912645" y="773315"/>
            <a:ext cx="36702" cy="36702"/>
          </a:xfrm>
          <a:prstGeom prst="ellipse">
            <a:avLst/>
          </a:prstGeom>
          <a:solidFill>
            <a:srgbClr val="FFFFFF">
              <a:alpha val="7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5731624" y="4170855"/>
            <a:ext cx="29697" cy="29697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Shape 24"/>
          <p:cNvSpPr/>
          <p:nvPr/>
        </p:nvSpPr>
        <p:spPr>
          <a:xfrm>
            <a:off x="8110827" y="4469046"/>
            <a:ext cx="61922" cy="61922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Shape 25"/>
          <p:cNvSpPr/>
          <p:nvPr/>
        </p:nvSpPr>
        <p:spPr>
          <a:xfrm>
            <a:off x="4881064" y="4104394"/>
            <a:ext cx="51361" cy="51361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" name="Shape 26"/>
          <p:cNvSpPr/>
          <p:nvPr/>
        </p:nvSpPr>
        <p:spPr>
          <a:xfrm>
            <a:off x="5872692" y="4145926"/>
            <a:ext cx="46464" cy="46464"/>
          </a:xfrm>
          <a:prstGeom prst="ellipse">
            <a:avLst/>
          </a:prstGeom>
          <a:solidFill>
            <a:srgbClr val="FFFFFF">
              <a:alpha val="5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6250617" y="460621"/>
            <a:ext cx="61865" cy="61865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0" name="Shape 28"/>
          <p:cNvSpPr/>
          <p:nvPr/>
        </p:nvSpPr>
        <p:spPr>
          <a:xfrm>
            <a:off x="7726342" y="366052"/>
            <a:ext cx="27534" cy="27534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Shape 29"/>
          <p:cNvSpPr/>
          <p:nvPr/>
        </p:nvSpPr>
        <p:spPr>
          <a:xfrm>
            <a:off x="3102676" y="303626"/>
            <a:ext cx="65310" cy="65310"/>
          </a:xfrm>
          <a:prstGeom prst="ellipse">
            <a:avLst/>
          </a:prstGeom>
          <a:solidFill>
            <a:srgbClr val="FFFFFF">
              <a:alpha val="6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2" name="Shape 30"/>
          <p:cNvSpPr/>
          <p:nvPr/>
        </p:nvSpPr>
        <p:spPr>
          <a:xfrm>
            <a:off x="2021104" y="4115098"/>
            <a:ext cx="66213" cy="66213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" name="Shape 31"/>
          <p:cNvSpPr/>
          <p:nvPr/>
        </p:nvSpPr>
        <p:spPr>
          <a:xfrm>
            <a:off x="7187612" y="480539"/>
            <a:ext cx="41453" cy="41453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" name="Shape 32"/>
          <p:cNvSpPr/>
          <p:nvPr/>
        </p:nvSpPr>
        <p:spPr>
          <a:xfrm>
            <a:off x="1453543" y="534098"/>
            <a:ext cx="46584" cy="46584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" name="Shape 33"/>
          <p:cNvSpPr/>
          <p:nvPr/>
        </p:nvSpPr>
        <p:spPr>
          <a:xfrm>
            <a:off x="182178" y="694702"/>
            <a:ext cx="44771" cy="44771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" name="Shape 34"/>
          <p:cNvSpPr/>
          <p:nvPr/>
        </p:nvSpPr>
        <p:spPr>
          <a:xfrm>
            <a:off x="6969620" y="4241487"/>
            <a:ext cx="61868" cy="61868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" name="Shape 35"/>
          <p:cNvSpPr/>
          <p:nvPr/>
        </p:nvSpPr>
        <p:spPr>
          <a:xfrm>
            <a:off x="484439" y="4471801"/>
            <a:ext cx="29175" cy="29175"/>
          </a:xfrm>
          <a:prstGeom prst="ellipse">
            <a:avLst/>
          </a:prstGeom>
          <a:solidFill>
            <a:srgbClr val="FFFFFF">
              <a:alpha val="6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" name="Shape 36"/>
          <p:cNvSpPr/>
          <p:nvPr/>
        </p:nvSpPr>
        <p:spPr>
          <a:xfrm>
            <a:off x="7649966" y="4596369"/>
            <a:ext cx="42327" cy="42327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" name="Shape 37"/>
          <p:cNvSpPr/>
          <p:nvPr/>
        </p:nvSpPr>
        <p:spPr>
          <a:xfrm>
            <a:off x="4820010" y="4128485"/>
            <a:ext cx="69184" cy="69184"/>
          </a:xfrm>
          <a:prstGeom prst="ellipse">
            <a:avLst/>
          </a:prstGeom>
          <a:solidFill>
            <a:srgbClr val="FFFFFF">
              <a:alpha val="5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" name="Shape 38"/>
          <p:cNvSpPr/>
          <p:nvPr/>
        </p:nvSpPr>
        <p:spPr>
          <a:xfrm>
            <a:off x="5140384" y="4513944"/>
            <a:ext cx="38802" cy="3880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1" name="Shape 39"/>
          <p:cNvSpPr/>
          <p:nvPr/>
        </p:nvSpPr>
        <p:spPr>
          <a:xfrm>
            <a:off x="7594492" y="649019"/>
            <a:ext cx="31832" cy="31832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Strong Syllable Game! 👑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Hear it · clap it · say the strong syllable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🦁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animal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#1! AN·i·mal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🚨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emergency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4 beats — strong syllable is #2! e·MER·gen·cy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pic>
        <p:nvPicPr>
          <p:cNvPr id="3" name="Picture 2" descr="flag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1325880"/>
            <a:ext cx="2657798" cy="1783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California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114800"/>
            <a:ext cx="84124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5D5D"/>
                </a:solidFill>
                <a:latin typeface="Arial Rounded MT Bold"/>
              </a:rPr>
              <a:t>👂 How many beats? Which one is strong?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pic>
        <p:nvPicPr>
          <p:cNvPr id="3" name="Picture 2" descr="flag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1325880"/>
            <a:ext cx="2657798" cy="1783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cal-i-</a:t>
            </a:r>
            <a:r>
              <a:rPr sz="4600" b="1">
                <a:solidFill>
                  <a:srgbClr val="C00000"/>
                </a:solidFill>
                <a:latin typeface="Arial Rounded MT Bold"/>
              </a:rPr>
              <a:t>FOR</a:t>
            </a:r>
            <a:r>
              <a:rPr sz="4600" b="1">
                <a:solidFill>
                  <a:srgbClr val="161339"/>
                </a:solidFill>
                <a:latin typeface="Arial Rounded MT Bold"/>
              </a:rPr>
              <a:t>-nia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4023360"/>
            <a:ext cx="8046720" cy="84124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4023360"/>
            <a:ext cx="8046720" cy="841248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no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✅ 4 beats — the strong beat is #3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helicopter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114800"/>
            <a:ext cx="84124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5D5D"/>
                </a:solidFill>
                <a:latin typeface="Arial Rounded MT Bold"/>
              </a:rPr>
              <a:t>👂 How many beats? Which one is strong?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helicopter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4023360"/>
            <a:ext cx="841248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4023360"/>
            <a:ext cx="8412480" cy="82296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no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✅ 4 beats · top #1 · HEL·i·cop·ter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🇺🇸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America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114800"/>
            <a:ext cx="84124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5D5D"/>
                </a:solidFill>
                <a:latin typeface="Arial Rounded MT Bold"/>
              </a:rPr>
              <a:t>👂 How many beats? Which one is strong?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🇺🇸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America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4023360"/>
            <a:ext cx="841248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4023360"/>
            <a:ext cx="8412480" cy="82296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no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✅ 4 beats · top #2 · a·MER·i·ca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avocado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114800"/>
            <a:ext cx="84124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5D5D"/>
                </a:solidFill>
                <a:latin typeface="Arial Rounded MT Bold"/>
              </a:rPr>
              <a:t>👂 How many beats? Which one is strong?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161339"/>
                </a:solidFill>
                <a:latin typeface="Arial Rounded MT Bold"/>
              </a:rPr>
              <a:t>🏆 The grand finale — find the top!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15000" b="1">
                <a:solidFill>
                  <a:srgbClr val="161339"/>
                </a:solidFill>
                <a:latin typeface="Arial Rounded MT Bold"/>
              </a:rPr>
              <a:t>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avocado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4023360"/>
            <a:ext cx="841248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4023360"/>
            <a:ext cx="8412480" cy="82296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no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✅ 4 beats · top #3 · a·vo·CA·do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How to play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097280" y="17373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1371600" y="17373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I say the word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1097280" y="26517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371600" y="26517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You clap it — count the beats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097280" y="3566160"/>
            <a:ext cx="6949440" cy="777240"/>
          </a:xfrm>
          <a:prstGeom prst="roundRect">
            <a:avLst>
              <a:gd name="adj" fmla="val 17647"/>
            </a:avLst>
          </a:prstGeom>
          <a:solidFill>
            <a:srgbClr val="241F4E"/>
          </a:solidFill>
          <a:ln w="12700">
            <a:solidFill>
              <a:srgbClr val="9B8C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1371600" y="35661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(banana → 3, 2)</a:t>
            </a:r>
            <a:endParaRPr lang="en-US" sz="2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31" y="338839"/>
            <a:ext cx="50213" cy="50213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6338548" y="4596426"/>
            <a:ext cx="29806" cy="29806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697232" y="4249089"/>
            <a:ext cx="55658" cy="55658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5824571" y="4466318"/>
            <a:ext cx="45077" cy="45077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4881943" y="4178693"/>
            <a:ext cx="44344" cy="44344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8285970" y="4799971"/>
            <a:ext cx="44702" cy="44702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8547819" y="92831"/>
            <a:ext cx="57770" cy="57770"/>
          </a:xfrm>
          <a:prstGeom prst="ellipse">
            <a:avLst/>
          </a:prstGeom>
          <a:solidFill>
            <a:srgbClr val="FFFFFF">
              <a:alpha val="6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3728422" y="4840329"/>
            <a:ext cx="51356" cy="51356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7221367" y="4080535"/>
            <a:ext cx="37755" cy="37755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6211876" y="4333323"/>
            <a:ext cx="58005" cy="58005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7830977" y="640583"/>
            <a:ext cx="44985" cy="44985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1581670" y="349322"/>
            <a:ext cx="33283" cy="33283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2186287" y="4461841"/>
            <a:ext cx="40074" cy="40074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3398294" y="2036"/>
            <a:ext cx="62918" cy="62918"/>
          </a:xfrm>
          <a:prstGeom prst="ellipse">
            <a:avLst/>
          </a:prstGeom>
          <a:solidFill>
            <a:srgbClr val="FFFFFF">
              <a:alpha val="7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5136073" y="4230009"/>
            <a:ext cx="64011" cy="64011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4297610" y="4401156"/>
            <a:ext cx="71841" cy="71841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387146" y="4699271"/>
            <a:ext cx="44379" cy="44379"/>
          </a:xfrm>
          <a:prstGeom prst="ellipse">
            <a:avLst/>
          </a:prstGeom>
          <a:solidFill>
            <a:srgbClr val="FFFFFF">
              <a:alpha val="4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4820203" y="4242244"/>
            <a:ext cx="34581" cy="34581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4483162" y="4659922"/>
            <a:ext cx="33930" cy="33930"/>
          </a:xfrm>
          <a:prstGeom prst="ellipse">
            <a:avLst/>
          </a:prstGeom>
          <a:solidFill>
            <a:srgbClr val="FFFFFF">
              <a:alpha val="5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" name="Shape 19"/>
          <p:cNvSpPr/>
          <p:nvPr/>
        </p:nvSpPr>
        <p:spPr>
          <a:xfrm>
            <a:off x="6264216" y="634278"/>
            <a:ext cx="55776" cy="55776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Shape 20"/>
          <p:cNvSpPr/>
          <p:nvPr/>
        </p:nvSpPr>
        <p:spPr>
          <a:xfrm>
            <a:off x="2762620" y="654126"/>
            <a:ext cx="48572" cy="48572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6307707" y="4310244"/>
            <a:ext cx="37158" cy="37158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899702" y="4399305"/>
            <a:ext cx="69567" cy="69567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6148693" y="4831138"/>
            <a:ext cx="35801" cy="35801"/>
          </a:xfrm>
          <a:prstGeom prst="ellipse">
            <a:avLst/>
          </a:prstGeom>
          <a:solidFill>
            <a:srgbClr val="FFFFFF">
              <a:alpha val="2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Shape 24"/>
          <p:cNvSpPr/>
          <p:nvPr/>
        </p:nvSpPr>
        <p:spPr>
          <a:xfrm>
            <a:off x="6661283" y="379432"/>
            <a:ext cx="67336" cy="67336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Shape 25"/>
          <p:cNvSpPr/>
          <p:nvPr/>
        </p:nvSpPr>
        <p:spPr>
          <a:xfrm>
            <a:off x="8198555" y="507642"/>
            <a:ext cx="72296" cy="72296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" name="Shape 26"/>
          <p:cNvSpPr/>
          <p:nvPr/>
        </p:nvSpPr>
        <p:spPr>
          <a:xfrm>
            <a:off x="1950765" y="4491341"/>
            <a:ext cx="65129" cy="65129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34921" y="4245106"/>
            <a:ext cx="43026" cy="43026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0" name="Shape 28"/>
          <p:cNvSpPr/>
          <p:nvPr/>
        </p:nvSpPr>
        <p:spPr>
          <a:xfrm>
            <a:off x="7209700" y="4155697"/>
            <a:ext cx="60911" cy="60911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Shape 29"/>
          <p:cNvSpPr/>
          <p:nvPr/>
        </p:nvSpPr>
        <p:spPr>
          <a:xfrm>
            <a:off x="1536631" y="332280"/>
            <a:ext cx="58708" cy="5870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2" name="Text 30"/>
          <p:cNvSpPr/>
          <p:nvPr/>
        </p:nvSpPr>
        <p:spPr>
          <a:xfrm>
            <a:off x="0" y="20116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🏆 You found the strong syllable every time!</a:t>
            </a:r>
            <a:endParaRPr lang="en-US" sz="3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🍌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banana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ba·NAN·a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👨‍👩‍👧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family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#1! FAM·i·ly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💻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computer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com·PUT·er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📱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telephone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#1! TEL·e·phone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🎁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surprise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2 beats — strong syllable is #2! sur·PRISE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☂️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umbrella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um·BREL·la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6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beats + strong syllable (like 3, 2)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0" y="1554480"/>
            <a:ext cx="9144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200" dirty="0">
                <a:solidFill>
                  <a:srgbClr val="000000"/>
                </a:solidFill>
              </a:rPr>
              <a:t>🍅</a:t>
            </a:r>
            <a:endParaRPr lang="en-US" sz="12500" dirty="0"/>
          </a:p>
        </p:txBody>
      </p:sp>
      <p:sp>
        <p:nvSpPr>
          <p:cNvPr id="9" name="Text 7"/>
          <p:cNvSpPr/>
          <p:nvPr/>
        </p:nvSpPr>
        <p:spPr>
          <a:xfrm>
            <a:off x="0" y="36118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tomato</a:t>
            </a:r>
            <a:endParaRPr lang="en-US" sz="5000"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3 beats — strong syllable is #2! to·MA·to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950</Words>
  <Application>Microsoft Macintosh PowerPoint</Application>
  <PresentationFormat>On-screen Show (16:9)</PresentationFormat>
  <Paragraphs>144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Murray Cohen</dc:creator>
  <cp:lastModifiedBy>Mary Beth Fielder</cp:lastModifiedBy>
  <cp:revision>2</cp:revision>
  <dcterms:created xsi:type="dcterms:W3CDTF">2026-06-13T00:06:44Z</dcterms:created>
  <dcterms:modified xsi:type="dcterms:W3CDTF">2026-07-01T17:56:46Z</dcterms:modified>
</cp:coreProperties>
</file>