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9144000" cy="51435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'The strong beat is the STRONG. And the strong syllable can MOVE! Watch what happens when a small word grows.'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Celebrate. 'How MUCH is it? Where's the BATHroom?' The two most useful questions in English — say them like a native today!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'PHO·to·graph — strong at the front. Now the long word: pho·TOG·ra·phy — the strong syllable JUMPED to the middle!' Clap both, punch the strong beat. Class echoes both words.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'ED·u·cate → ed·u·CA·tion. The strong syllable jumped — CA!' Rule beat: -tion words put the strong syllable right before -tion. Echo both, punch the strong syllable.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'in·FORM → in·for·MA·tion.' The strong syllable before -tion again! Echo both, punch MA.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'com·MU·ni·cate → com·mu·ni·CA·tion.' Long word, easy beats — the strong syllable sits before -tion. Clap it together.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'CEL·e·brate → cel·e·BRA·tion.' Echo both, punch the strong syllable. Circle: 'Where is the strong syllable? BRA — right before -tion!'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'IM·mi·grate → im·mi·GRA·tion.' You know this word! The strong syllable before -tion. Circle: 'Where is the strong syllable? GRA!'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Sentences have a strong too! 'How MUCH is it?' — MUCH is the strong syllable. Loud on the big word, quiet on the little words. Echo with a punch on MUCH.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Game: which word wins? 'What's your NAME?' — NAME wins. 'Where's the BATH·room?' — BATH wins. Say both together, punch the winner. Answers: NAME, BATH.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🚀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400" b="1">
                <a:solidFill>
                  <a:srgbClr val="FF5D5D"/>
                </a:solidFill>
                <a:latin typeface="Arial Rounded MT Bold"/>
              </a:rPr>
              <a:t>Push Further!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15468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The strong beat can MOVE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55264" y="3886200"/>
            <a:ext cx="2633472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600" b="1">
                <a:solidFill>
                  <a:srgbClr val="241F4E"/>
                </a:solidFill>
                <a:latin typeface="Arial Rounded MT Bold"/>
              </a:rPr>
              <a:t>Extra challenge!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914400"/>
            <a:ext cx="91440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>
                <a:solidFill>
                  <a:srgbClr val="241F4E"/>
                </a:solidFill>
                <a:latin typeface="Arial Rounded MT Bold"/>
              </a:rPr>
              <a:t>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2148840"/>
            <a:ext cx="91440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FF5D5D"/>
                </a:solidFill>
                <a:latin typeface="Arial Rounded MT Bold"/>
              </a:rPr>
              <a:t>Say it like a native!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301752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00" b="1">
                <a:solidFill>
                  <a:srgbClr val="241F4E"/>
                </a:solidFill>
                <a:latin typeface="Arial Rounded MT Bold"/>
              </a:rPr>
              <a:t>How MUCH is it?  ·  Where’s the BATH·room?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200400" y="3886200"/>
            <a:ext cx="274320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Use it today! 🎉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84124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Say it  🗣️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7280" y="120700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41732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5D5D"/>
                </a:solidFill>
                <a:latin typeface="Arial Rounded MT Bold"/>
              </a:rPr>
              <a:t>PHO</a:t>
            </a:r>
            <a:r>
              <a:rPr sz="3600" b="1">
                <a:solidFill>
                  <a:srgbClr val="241F4E"/>
                </a:solidFill>
                <a:latin typeface="Arial Rounded MT Bold"/>
              </a:rPr>
              <a:t>·to·graph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48716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Now the BIG word — listen!  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0" y="285292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306324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241F4E"/>
                </a:solidFill>
                <a:latin typeface="Arial Rounded MT Bold"/>
              </a:rPr>
              <a:t>pho·</a:t>
            </a:r>
            <a:r>
              <a:rPr sz="3600" b="1">
                <a:solidFill>
                  <a:srgbClr val="FF5D5D"/>
                </a:solidFill>
                <a:latin typeface="Arial Rounded MT Bold"/>
              </a:rPr>
              <a:t>TOG</a:t>
            </a:r>
            <a:r>
              <a:rPr sz="3600" b="1">
                <a:solidFill>
                  <a:srgbClr val="241F4E"/>
                </a:solidFill>
                <a:latin typeface="Arial Rounded MT Bold"/>
              </a:rPr>
              <a:t>·ra·phy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628900" y="4160520"/>
            <a:ext cx="388620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the strong syllable jumped to the middle!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84124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Say it  🗣️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7280" y="120700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41732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5D5D"/>
                </a:solidFill>
                <a:latin typeface="Arial Rounded MT Bold"/>
              </a:rPr>
              <a:t>ED</a:t>
            </a:r>
            <a:r>
              <a:rPr sz="3600" b="1">
                <a:solidFill>
                  <a:srgbClr val="241F4E"/>
                </a:solidFill>
                <a:latin typeface="Arial Rounded MT Bold"/>
              </a:rPr>
              <a:t>·u·cate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48716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Now the BIG word — listen!  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0" y="285292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306324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241F4E"/>
                </a:solidFill>
                <a:latin typeface="Arial Rounded MT Bold"/>
              </a:rPr>
              <a:t>ed·u·</a:t>
            </a:r>
            <a:r>
              <a:rPr sz="3600" b="1">
                <a:solidFill>
                  <a:srgbClr val="FF5D5D"/>
                </a:solidFill>
                <a:latin typeface="Arial Rounded MT Bold"/>
              </a:rPr>
              <a:t>CA</a:t>
            </a:r>
            <a:r>
              <a:rPr sz="3600" b="1">
                <a:solidFill>
                  <a:srgbClr val="241F4E"/>
                </a:solidFill>
                <a:latin typeface="Arial Rounded MT Bold"/>
              </a:rPr>
              <a:t>·tion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786634" y="4160520"/>
            <a:ext cx="3570732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the strong syllable jumped to the end!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84124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Say it  🗣️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7280" y="120700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41732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241F4E"/>
                </a:solidFill>
                <a:latin typeface="Arial Rounded MT Bold"/>
              </a:rPr>
              <a:t>in·</a:t>
            </a:r>
            <a:r>
              <a:rPr sz="3600" b="1">
                <a:solidFill>
                  <a:srgbClr val="FF5D5D"/>
                </a:solidFill>
                <a:latin typeface="Arial Rounded MT Bold"/>
              </a:rPr>
              <a:t>FORM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48716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Now the BIG word — listen!  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0" y="285292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306324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241F4E"/>
                </a:solidFill>
                <a:latin typeface="Arial Rounded MT Bold"/>
              </a:rPr>
              <a:t>in·for·</a:t>
            </a:r>
            <a:r>
              <a:rPr sz="3600" b="1">
                <a:solidFill>
                  <a:srgbClr val="FF5D5D"/>
                </a:solidFill>
                <a:latin typeface="Arial Rounded MT Bold"/>
              </a:rPr>
              <a:t>MA</a:t>
            </a:r>
            <a:r>
              <a:rPr sz="3600" b="1">
                <a:solidFill>
                  <a:srgbClr val="241F4E"/>
                </a:solidFill>
                <a:latin typeface="Arial Rounded MT Bold"/>
              </a:rPr>
              <a:t>·tion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4160520"/>
            <a:ext cx="256032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the strong syllable moved!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84124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Say it  🗣️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7280" y="120700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41732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241F4E"/>
                </a:solidFill>
                <a:latin typeface="Arial Rounded MT Bold"/>
              </a:rPr>
              <a:t>com·</a:t>
            </a:r>
            <a:r>
              <a:rPr sz="3600" b="1">
                <a:solidFill>
                  <a:srgbClr val="FF5D5D"/>
                </a:solidFill>
                <a:latin typeface="Arial Rounded MT Bold"/>
              </a:rPr>
              <a:t>MU</a:t>
            </a:r>
            <a:r>
              <a:rPr sz="3600" b="1">
                <a:solidFill>
                  <a:srgbClr val="241F4E"/>
                </a:solidFill>
                <a:latin typeface="Arial Rounded MT Bold"/>
              </a:rPr>
              <a:t>·ni·cate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48716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Now the BIG word — listen!  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0" y="285292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306324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241F4E"/>
                </a:solidFill>
                <a:latin typeface="Arial Rounded MT Bold"/>
              </a:rPr>
              <a:t>com·mu·ni·</a:t>
            </a:r>
            <a:r>
              <a:rPr sz="3600" b="1">
                <a:solidFill>
                  <a:srgbClr val="FF5D5D"/>
                </a:solidFill>
                <a:latin typeface="Arial Rounded MT Bold"/>
              </a:rPr>
              <a:t>CA</a:t>
            </a:r>
            <a:r>
              <a:rPr sz="3600" b="1">
                <a:solidFill>
                  <a:srgbClr val="241F4E"/>
                </a:solidFill>
                <a:latin typeface="Arial Rounded MT Bold"/>
              </a:rPr>
              <a:t>·tion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4160520"/>
            <a:ext cx="256032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the strong syllable moved!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84124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Say it  🗣️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7280" y="120700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41732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5D5D"/>
                </a:solidFill>
                <a:latin typeface="Arial Rounded MT Bold"/>
              </a:rPr>
              <a:t>CEL</a:t>
            </a:r>
            <a:r>
              <a:rPr sz="3600" b="1">
                <a:solidFill>
                  <a:srgbClr val="241F4E"/>
                </a:solidFill>
                <a:latin typeface="Arial Rounded MT Bold"/>
              </a:rPr>
              <a:t>·e·brate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48716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Now the BIG word — listen!  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0" y="285292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306324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241F4E"/>
                </a:solidFill>
                <a:latin typeface="Arial Rounded MT Bold"/>
              </a:rPr>
              <a:t>cel·e·</a:t>
            </a:r>
            <a:r>
              <a:rPr sz="3600" b="1">
                <a:solidFill>
                  <a:srgbClr val="FF5D5D"/>
                </a:solidFill>
                <a:latin typeface="Arial Rounded MT Bold"/>
              </a:rPr>
              <a:t>BRA</a:t>
            </a:r>
            <a:r>
              <a:rPr sz="3600" b="1">
                <a:solidFill>
                  <a:srgbClr val="241F4E"/>
                </a:solidFill>
                <a:latin typeface="Arial Rounded MT Bold"/>
              </a:rPr>
              <a:t>·tion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4160520"/>
            <a:ext cx="256032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the strong syllable moved!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97280" y="84124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Say it  🗣️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097280" y="120700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41732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FF5D5D"/>
                </a:solidFill>
                <a:latin typeface="Arial Rounded MT Bold"/>
              </a:rPr>
              <a:t>IM</a:t>
            </a:r>
            <a:r>
              <a:rPr sz="3600" b="1">
                <a:solidFill>
                  <a:srgbClr val="241F4E"/>
                </a:solidFill>
                <a:latin typeface="Arial Rounded MT Bold"/>
              </a:rPr>
              <a:t>·mi·grate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487168"/>
            <a:ext cx="694944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500" b="1">
                <a:solidFill>
                  <a:srgbClr val="5A548A"/>
                </a:solidFill>
                <a:latin typeface="Arial Rounded MT Bold"/>
              </a:rPr>
              <a:t>Now the BIG word — listen!  👂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097280" y="2852928"/>
            <a:ext cx="6949440" cy="1097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97280" y="3063240"/>
            <a:ext cx="69494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600" b="1">
                <a:solidFill>
                  <a:srgbClr val="241F4E"/>
                </a:solidFill>
                <a:latin typeface="Arial Rounded MT Bold"/>
              </a:rPr>
              <a:t>im·mi·</a:t>
            </a:r>
            <a:r>
              <a:rPr sz="3600" b="1">
                <a:solidFill>
                  <a:srgbClr val="FF5D5D"/>
                </a:solidFill>
                <a:latin typeface="Arial Rounded MT Bold"/>
              </a:rPr>
              <a:t>GRA</a:t>
            </a:r>
            <a:r>
              <a:rPr sz="3600" b="1">
                <a:solidFill>
                  <a:srgbClr val="241F4E"/>
                </a:solidFill>
                <a:latin typeface="Arial Rounded MT Bold"/>
              </a:rPr>
              <a:t>·tion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291840" y="4160520"/>
            <a:ext cx="256032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the strong syllable moved!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97280" y="1280160"/>
            <a:ext cx="6949440" cy="12801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97280" y="1554480"/>
            <a:ext cx="6949440" cy="777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>
                <a:solidFill>
                  <a:srgbClr val="241F4E"/>
                </a:solidFill>
                <a:latin typeface="Arial Rounded MT Bold"/>
              </a:rPr>
              <a:t>How </a:t>
            </a:r>
            <a:r>
              <a:rPr sz="3800" b="1">
                <a:solidFill>
                  <a:srgbClr val="FF5D5D"/>
                </a:solidFill>
                <a:latin typeface="Arial Rounded MT Bold"/>
              </a:rPr>
              <a:t>MUCH</a:t>
            </a:r>
            <a:r>
              <a:rPr sz="3800" b="1">
                <a:solidFill>
                  <a:srgbClr val="241F4E"/>
                </a:solidFill>
                <a:latin typeface="Arial Rounded MT Bold"/>
              </a:rPr>
              <a:t> is it?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2834640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Four little words — </a:t>
            </a:r>
            <a:r>
              <a:rPr sz="2000" b="1">
                <a:solidFill>
                  <a:srgbClr val="FF5D5D"/>
                </a:solidFill>
                <a:latin typeface="Arial Rounded MT Bold"/>
              </a:rPr>
              <a:t>MUCH</a:t>
            </a:r>
            <a:r>
              <a:rPr sz="2000" b="1">
                <a:solidFill>
                  <a:srgbClr val="241F4E"/>
                </a:solidFill>
                <a:latin typeface="Arial Rounded MT Bold"/>
              </a:rPr>
              <a:t> is the strong syllable!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102102" y="4160520"/>
            <a:ext cx="2939796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Loud on the big word!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274320"/>
            <a:ext cx="1417320" cy="457200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500" b="1">
                <a:solidFill>
                  <a:srgbClr val="FFFFFF"/>
                </a:solidFill>
                <a:latin typeface="Arial Rounded MT Bold"/>
              </a:rPr>
              <a:t>DAY 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7086600" y="274320"/>
            <a:ext cx="1737360" cy="457200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PUSH FURTHER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841248"/>
            <a:ext cx="91440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Which word wins?  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554480"/>
            <a:ext cx="3749039" cy="2103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2331720"/>
            <a:ext cx="3749039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What's your </a:t>
            </a:r>
            <a:r>
              <a:rPr sz="2400" b="1">
                <a:solidFill>
                  <a:srgbClr val="FF5D5D"/>
                </a:solidFill>
                <a:latin typeface="Arial Rounded MT Bold"/>
              </a:rPr>
              <a:t>NAME</a:t>
            </a:r>
            <a:r>
              <a:rPr sz="2400" b="1">
                <a:solidFill>
                  <a:srgbClr val="241F4E"/>
                </a:solidFill>
                <a:latin typeface="Arial Rounded MT Bold"/>
              </a:rPr>
              <a:t>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54880" y="1554480"/>
            <a:ext cx="3749039" cy="21031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754880" y="2331720"/>
            <a:ext cx="3749039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Where's the </a:t>
            </a:r>
            <a:r>
              <a:rPr sz="2400" b="1">
                <a:solidFill>
                  <a:srgbClr val="FF5D5D"/>
                </a:solidFill>
                <a:latin typeface="Arial Rounded MT Bold"/>
              </a:rPr>
              <a:t>BATH</a:t>
            </a:r>
            <a:r>
              <a:rPr sz="2400" b="1">
                <a:solidFill>
                  <a:srgbClr val="241F4E"/>
                </a:solidFill>
                <a:latin typeface="Arial Rounded MT Bold"/>
              </a:rPr>
              <a:t>·room?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291840" y="4297680"/>
            <a:ext cx="2560320" cy="50292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/>
            <a:r>
              <a:rPr sz="1400" b="1">
                <a:solidFill>
                  <a:srgbClr val="241F4E"/>
                </a:solidFill>
                <a:latin typeface="Arial Rounded MT Bold"/>
              </a:rPr>
              <a:t>Say it with me!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