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66" r:id="rId2"/>
    <p:sldId id="333" r:id="rId44"/>
    <p:sldId id="334" r:id="rId45"/>
    <p:sldId id="267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2" r:id="rId35"/>
    <p:sldId id="330" r:id="rId36"/>
    <p:sldId id="331" r:id="rId37"/>
    <p:sldId id="298" r:id="rId3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4.xml"/><Relationship Id="rId4" Type="http://schemas.openxmlformats.org/officeDocument/2006/relationships/slide" Target="slides/slide5.xml"/><Relationship Id="rId5" Type="http://schemas.openxmlformats.org/officeDocument/2006/relationships/slide" Target="slides/slide6.xml"/><Relationship Id="rId6" Type="http://schemas.openxmlformats.org/officeDocument/2006/relationships/slide" Target="slides/slide7.xml"/><Relationship Id="rId7" Type="http://schemas.openxmlformats.org/officeDocument/2006/relationships/slide" Target="slides/slide8.xml"/><Relationship Id="rId8" Type="http://schemas.openxmlformats.org/officeDocument/2006/relationships/slide" Target="slides/slide9.xml"/><Relationship Id="rId9" Type="http://schemas.openxmlformats.org/officeDocument/2006/relationships/slide" Target="slides/slide10.xml"/><Relationship Id="rId10" Type="http://schemas.openxmlformats.org/officeDocument/2006/relationships/slide" Target="slides/slide11.xml"/><Relationship Id="rId11" Type="http://schemas.openxmlformats.org/officeDocument/2006/relationships/slide" Target="slides/slide12.xml"/><Relationship Id="rId12" Type="http://schemas.openxmlformats.org/officeDocument/2006/relationships/slide" Target="slides/slide13.xml"/><Relationship Id="rId13" Type="http://schemas.openxmlformats.org/officeDocument/2006/relationships/slide" Target="slides/slide14.xml"/><Relationship Id="rId14" Type="http://schemas.openxmlformats.org/officeDocument/2006/relationships/slide" Target="slides/slide15.xml"/><Relationship Id="rId15" Type="http://schemas.openxmlformats.org/officeDocument/2006/relationships/slide" Target="slides/slide16.xml"/><Relationship Id="rId16" Type="http://schemas.openxmlformats.org/officeDocument/2006/relationships/slide" Target="slides/slide17.xml"/><Relationship Id="rId17" Type="http://schemas.openxmlformats.org/officeDocument/2006/relationships/slide" Target="slides/slide18.xml"/><Relationship Id="rId18" Type="http://schemas.openxmlformats.org/officeDocument/2006/relationships/slide" Target="slides/slide19.xml"/><Relationship Id="rId19" Type="http://schemas.openxmlformats.org/officeDocument/2006/relationships/slide" Target="slides/slide20.xml"/><Relationship Id="rId20" Type="http://schemas.openxmlformats.org/officeDocument/2006/relationships/slide" Target="slides/slide21.xml"/><Relationship Id="rId21" Type="http://schemas.openxmlformats.org/officeDocument/2006/relationships/slide" Target="slides/slide22.xml"/><Relationship Id="rId22" Type="http://schemas.openxmlformats.org/officeDocument/2006/relationships/slide" Target="slides/slide23.xml"/><Relationship Id="rId23" Type="http://schemas.openxmlformats.org/officeDocument/2006/relationships/slide" Target="slides/slide24.xml"/><Relationship Id="rId24" Type="http://schemas.openxmlformats.org/officeDocument/2006/relationships/slide" Target="slides/slide25.xml"/><Relationship Id="rId25" Type="http://schemas.openxmlformats.org/officeDocument/2006/relationships/slide" Target="slides/slide26.xml"/><Relationship Id="rId26" Type="http://schemas.openxmlformats.org/officeDocument/2006/relationships/slide" Target="slides/slide27.xml"/><Relationship Id="rId27" Type="http://schemas.openxmlformats.org/officeDocument/2006/relationships/slide" Target="slides/slide28.xml"/><Relationship Id="rId28" Type="http://schemas.openxmlformats.org/officeDocument/2006/relationships/slide" Target="slides/slide29.xml"/><Relationship Id="rId29" Type="http://schemas.openxmlformats.org/officeDocument/2006/relationships/slide" Target="slides/slide30.xml"/><Relationship Id="rId30" Type="http://schemas.openxmlformats.org/officeDocument/2006/relationships/slide" Target="slides/slide31.xml"/><Relationship Id="rId31" Type="http://schemas.openxmlformats.org/officeDocument/2006/relationships/slide" Target="slides/slide32.xml"/><Relationship Id="rId32" Type="http://schemas.openxmlformats.org/officeDocument/2006/relationships/slide" Target="slides/slide33.xml"/><Relationship Id="rId33" Type="http://schemas.openxmlformats.org/officeDocument/2006/relationships/slide" Target="slides/slide34.xml"/><Relationship Id="rId34" Type="http://schemas.openxmlformats.org/officeDocument/2006/relationships/slide" Target="slides/slide35.xml"/><Relationship Id="rId35" Type="http://schemas.openxmlformats.org/officeDocument/2006/relationships/slide" Target="slides/slide36.xml"/><Relationship Id="rId36" Type="http://schemas.openxmlformats.org/officeDocument/2006/relationships/slide" Target="slides/slide37.xml"/><Relationship Id="rId37" Type="http://schemas.openxmlformats.org/officeDocument/2006/relationships/slide" Target="slides/slide38.xml"/><Relationship Id="rId38" Type="http://schemas.openxmlformats.org/officeDocument/2006/relationships/slide" Target="slides/slide39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Relationship Id="rId44" Type="http://schemas.openxmlformats.org/officeDocument/2006/relationships/slide" Target="slides/slide2.xml"/><Relationship Id="rId45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905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Good morning! Wake up your voices — clap every letter with me, A to Z. Ready? A, B, C…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Here's our week. Yesterday we found the strong beat in words. Today, word endings — the throat trick. If you missed a day — no problem. We're going to do ALL of yesterday again, fast, right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Beautiful — you found the strong syllable in every word. That was all of yesterday, and you've got it. Today: word endings — the throat trick. Let's go!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☀️ Good morning! Clap the alphabet!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Stand up! Big voice, big claps!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026664" y="3429000"/>
            <a:ext cx="3090672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3026664" y="3429000"/>
            <a:ext cx="3090672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Chant it with me! 👏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27" name="Picture 1" descr="family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29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030" name="Rounded Rectangle 2"/>
          <p:cNvSpPr/>
          <p:nvPr/>
        </p:nvSpPr>
        <p:spPr>
          <a:xfrm>
            <a:off x="1280160" y="1554480"/>
            <a:ext cx="6583680" cy="25603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31" name="Rounded Rectangle 3"/>
          <p:cNvSpPr/>
          <p:nvPr/>
        </p:nvSpPr>
        <p:spPr>
          <a:xfrm>
            <a:off x="2377440" y="914400"/>
            <a:ext cx="43891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THE SMALL BEATS GET LAZY</a:t>
            </a:r>
          </a:p>
        </p:txBody>
      </p:sp>
      <p:sp>
        <p:nvSpPr>
          <p:cNvPr id="20032" name="TextBox 4"/>
          <p:cNvSpPr txBox="1"/>
          <p:nvPr/>
        </p:nvSpPr>
        <p:spPr>
          <a:xfrm>
            <a:off x="1371600" y="1965960"/>
            <a:ext cx="64008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ba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5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NAN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</a:t>
            </a:r>
          </a:p>
        </p:txBody>
      </p:sp>
      <p:sp>
        <p:nvSpPr>
          <p:cNvPr id="20033" name="TextBox 5"/>
          <p:cNvSpPr txBox="1"/>
          <p:nvPr/>
        </p:nvSpPr>
        <p:spPr>
          <a:xfrm>
            <a:off x="1371600" y="2788920"/>
            <a:ext cx="6400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E2820"/>
                </a:solidFill>
              </a:rPr>
              <a:t>⬇️</a:t>
            </a:r>
          </a:p>
        </p:txBody>
      </p:sp>
      <p:sp>
        <p:nvSpPr>
          <p:cNvPr id="20034" name="TextBox 6"/>
          <p:cNvSpPr txBox="1"/>
          <p:nvPr/>
        </p:nvSpPr>
        <p:spPr>
          <a:xfrm>
            <a:off x="1371600" y="3246120"/>
            <a:ext cx="64008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b’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5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NAN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uh</a:t>
            </a:r>
          </a:p>
        </p:txBody>
      </p:sp>
      <p:sp>
        <p:nvSpPr>
          <p:cNvPr id="20035" name="TextBox 7"/>
          <p:cNvSpPr txBox="1"/>
          <p:nvPr/>
        </p:nvSpPr>
        <p:spPr>
          <a:xfrm>
            <a:off x="1371600" y="3977639"/>
            <a:ext cx="6400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Not the top? It goes soft — “uh”.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37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038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39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💧</a:t>
            </a:r>
          </a:p>
        </p:txBody>
      </p:sp>
      <p:sp>
        <p:nvSpPr>
          <p:cNvPr id="20040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💧</a:t>
            </a:r>
          </a:p>
        </p:txBody>
      </p:sp>
      <p:sp>
        <p:nvSpPr>
          <p:cNvPr id="20041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20042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WA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ter</a:t>
            </a:r>
          </a:p>
        </p:txBody>
      </p:sp>
      <p:sp>
        <p:nvSpPr>
          <p:cNvPr id="20043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WA   (the START)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45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046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47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☕</a:t>
            </a:r>
          </a:p>
        </p:txBody>
      </p:sp>
      <p:sp>
        <p:nvSpPr>
          <p:cNvPr id="20048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☕</a:t>
            </a:r>
          </a:p>
        </p:txBody>
      </p:sp>
      <p:sp>
        <p:nvSpPr>
          <p:cNvPr id="20049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20050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COF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fee</a:t>
            </a:r>
          </a:p>
        </p:txBody>
      </p:sp>
      <p:sp>
        <p:nvSpPr>
          <p:cNvPr id="20051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COF   (the START)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53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054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55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🍅</a:t>
            </a:r>
          </a:p>
        </p:txBody>
      </p:sp>
      <p:sp>
        <p:nvSpPr>
          <p:cNvPr id="20056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🍅</a:t>
            </a:r>
          </a:p>
        </p:txBody>
      </p:sp>
      <p:sp>
        <p:nvSpPr>
          <p:cNvPr id="20057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20058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to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to</a:t>
            </a:r>
          </a:p>
        </p:txBody>
      </p:sp>
      <p:sp>
        <p:nvSpPr>
          <p:cNvPr id="20059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MA   (the MIDDLE)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61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062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63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🏢</a:t>
            </a:r>
          </a:p>
        </p:txBody>
      </p:sp>
      <p:sp>
        <p:nvSpPr>
          <p:cNvPr id="20064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🏢</a:t>
            </a:r>
          </a:p>
        </p:txBody>
      </p:sp>
      <p:sp>
        <p:nvSpPr>
          <p:cNvPr id="20065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20066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PART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ment</a:t>
            </a:r>
          </a:p>
        </p:txBody>
      </p:sp>
      <p:sp>
        <p:nvSpPr>
          <p:cNvPr id="20067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PART   (the MIDDLE)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69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070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71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🏥</a:t>
            </a:r>
          </a:p>
        </p:txBody>
      </p:sp>
      <p:sp>
        <p:nvSpPr>
          <p:cNvPr id="20072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🏥</a:t>
            </a:r>
          </a:p>
        </p:txBody>
      </p:sp>
      <p:sp>
        <p:nvSpPr>
          <p:cNvPr id="20073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20074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HOS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pi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tal</a:t>
            </a:r>
          </a:p>
        </p:txBody>
      </p:sp>
      <p:sp>
        <p:nvSpPr>
          <p:cNvPr id="20075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HOS   (the START)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7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078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79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🐵</a:t>
            </a:r>
          </a:p>
        </p:txBody>
      </p:sp>
      <p:sp>
        <p:nvSpPr>
          <p:cNvPr id="20080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🐵</a:t>
            </a:r>
          </a:p>
        </p:txBody>
      </p:sp>
      <p:sp>
        <p:nvSpPr>
          <p:cNvPr id="20081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20082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MON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key</a:t>
            </a:r>
          </a:p>
        </p:txBody>
      </p:sp>
      <p:sp>
        <p:nvSpPr>
          <p:cNvPr id="20083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MON   (the START)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5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086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20087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088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20089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How to play</a:t>
            </a:r>
            <a:endParaRPr lang="en-US" sz="3000" dirty="0"/>
          </a:p>
        </p:txBody>
      </p:sp>
      <p:sp>
        <p:nvSpPr>
          <p:cNvPr id="20090" name="Shape 5"/>
          <p:cNvSpPr/>
          <p:nvPr/>
        </p:nvSpPr>
        <p:spPr>
          <a:xfrm>
            <a:off x="1097280" y="1737360"/>
            <a:ext cx="6949440" cy="77724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091" name="Text 6"/>
          <p:cNvSpPr/>
          <p:nvPr/>
        </p:nvSpPr>
        <p:spPr>
          <a:xfrm>
            <a:off x="1371600" y="17373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I say the word</a:t>
            </a:r>
            <a:endParaRPr lang="en-US" sz="2100" dirty="0"/>
          </a:p>
        </p:txBody>
      </p:sp>
      <p:sp>
        <p:nvSpPr>
          <p:cNvPr id="20092" name="Shape 7"/>
          <p:cNvSpPr/>
          <p:nvPr/>
        </p:nvSpPr>
        <p:spPr>
          <a:xfrm>
            <a:off x="1097280" y="2651760"/>
            <a:ext cx="6949440" cy="77724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093" name="Text 8"/>
          <p:cNvSpPr/>
          <p:nvPr/>
        </p:nvSpPr>
        <p:spPr>
          <a:xfrm>
            <a:off x="1371600" y="26517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You clap it — count the beats</a:t>
            </a:r>
            <a:endParaRPr lang="en-US" sz="2100" dirty="0"/>
          </a:p>
        </p:txBody>
      </p:sp>
      <p:sp>
        <p:nvSpPr>
          <p:cNvPr id="20094" name="Shape 9"/>
          <p:cNvSpPr/>
          <p:nvPr/>
        </p:nvSpPr>
        <p:spPr>
          <a:xfrm>
            <a:off x="1097280" y="3566160"/>
            <a:ext cx="6949440" cy="777240"/>
          </a:xfrm>
          <a:prstGeom prst="roundRect">
            <a:avLst>
              <a:gd name="adj" fmla="val 17647"/>
            </a:avLst>
          </a:prstGeom>
          <a:solidFill>
            <a:srgbClr val="241F4E"/>
          </a:solidFill>
          <a:ln w="12700">
            <a:solidFill>
              <a:srgbClr val="9B8C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095" name="Text 10"/>
          <p:cNvSpPr/>
          <p:nvPr/>
        </p:nvSpPr>
        <p:spPr>
          <a:xfrm>
            <a:off x="1371600" y="35661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(banana → 3, 2)</a:t>
            </a:r>
            <a:endParaRPr lang="en-US" sz="2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09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2009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0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20101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102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20103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🍌</a:t>
            </a:r>
            <a:endParaRPr lang="en-US" sz="12500" dirty="0"/>
          </a:p>
        </p:txBody>
      </p:sp>
      <p:sp>
        <p:nvSpPr>
          <p:cNvPr id="20104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banana</a:t>
            </a:r>
            <a:endParaRPr lang="en-US" sz="5000" dirty="0"/>
          </a:p>
        </p:txBody>
      </p:sp>
      <p:sp>
        <p:nvSpPr>
          <p:cNvPr id="20105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#2! ba·NAN·a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D23F"/>
                </a:solidFill>
                <a:latin typeface="Arial Rounded MT Bold"/>
              </a:rPr>
              <a:t>A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B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C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D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E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F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H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I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J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K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L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M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N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O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0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0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2010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1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20111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112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20113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👨‍👩‍👧</a:t>
            </a:r>
            <a:endParaRPr lang="en-US" sz="12500" dirty="0"/>
          </a:p>
        </p:txBody>
      </p:sp>
      <p:sp>
        <p:nvSpPr>
          <p:cNvPr id="20114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family</a:t>
            </a:r>
            <a:endParaRPr lang="en-US" sz="5000" dirty="0"/>
          </a:p>
        </p:txBody>
      </p:sp>
      <p:sp>
        <p:nvSpPr>
          <p:cNvPr id="20115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#1! FAM·i·ly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1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1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2011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2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20121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122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20123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💻</a:t>
            </a:r>
            <a:endParaRPr lang="en-US" sz="12500" dirty="0"/>
          </a:p>
        </p:txBody>
      </p:sp>
      <p:sp>
        <p:nvSpPr>
          <p:cNvPr id="20124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computer</a:t>
            </a:r>
            <a:endParaRPr lang="en-US" sz="5000" dirty="0"/>
          </a:p>
        </p:txBody>
      </p:sp>
      <p:sp>
        <p:nvSpPr>
          <p:cNvPr id="20125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#2! com·PUT·er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2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2012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3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20131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132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20133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🎁</a:t>
            </a:r>
            <a:endParaRPr lang="en-US" sz="12500" dirty="0"/>
          </a:p>
        </p:txBody>
      </p:sp>
      <p:sp>
        <p:nvSpPr>
          <p:cNvPr id="20134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surprise</a:t>
            </a:r>
            <a:endParaRPr lang="en-US" sz="5000" dirty="0"/>
          </a:p>
        </p:txBody>
      </p:sp>
      <p:sp>
        <p:nvSpPr>
          <p:cNvPr id="20135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2 beats — strong syllable is #2! sur·PRISE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3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3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2013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4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20141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142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20143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🍅</a:t>
            </a:r>
            <a:endParaRPr lang="en-US" sz="12500" dirty="0"/>
          </a:p>
        </p:txBody>
      </p:sp>
      <p:sp>
        <p:nvSpPr>
          <p:cNvPr id="20144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tomato</a:t>
            </a:r>
            <a:endParaRPr lang="en-US" sz="5000" dirty="0"/>
          </a:p>
        </p:txBody>
      </p:sp>
      <p:sp>
        <p:nvSpPr>
          <p:cNvPr id="20145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#2! to·MA·to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4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2014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5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20151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152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20153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🥔</a:t>
            </a:r>
            <a:endParaRPr lang="en-US" sz="12500" dirty="0"/>
          </a:p>
        </p:txBody>
      </p:sp>
      <p:sp>
        <p:nvSpPr>
          <p:cNvPr id="20154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potato</a:t>
            </a:r>
            <a:endParaRPr lang="en-US" sz="5000" dirty="0"/>
          </a:p>
        </p:txBody>
      </p:sp>
      <p:sp>
        <p:nvSpPr>
          <p:cNvPr id="20155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#2! po·TA·to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5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2015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6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20161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162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20163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📅</a:t>
            </a:r>
            <a:endParaRPr lang="en-US" sz="12500" dirty="0"/>
          </a:p>
        </p:txBody>
      </p:sp>
      <p:sp>
        <p:nvSpPr>
          <p:cNvPr id="20164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Saturday</a:t>
            </a:r>
            <a:endParaRPr lang="en-US" sz="5000" dirty="0"/>
          </a:p>
        </p:txBody>
      </p:sp>
      <p:sp>
        <p:nvSpPr>
          <p:cNvPr id="20165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#1! SAT·ur·day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6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2016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7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20171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172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20173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🌤️</a:t>
            </a:r>
            <a:endParaRPr lang="en-US" sz="12500" dirty="0"/>
          </a:p>
        </p:txBody>
      </p:sp>
      <p:sp>
        <p:nvSpPr>
          <p:cNvPr id="20174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afternoon</a:t>
            </a:r>
            <a:endParaRPr lang="en-US" sz="5000" dirty="0"/>
          </a:p>
        </p:txBody>
      </p:sp>
      <p:sp>
        <p:nvSpPr>
          <p:cNvPr id="20175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#3! af·ter·NOON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7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2017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18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20181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182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20183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⭐</a:t>
            </a:r>
            <a:endParaRPr lang="en-US" sz="12500" dirty="0"/>
          </a:p>
        </p:txBody>
      </p:sp>
      <p:sp>
        <p:nvSpPr>
          <p:cNvPr id="20184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important</a:t>
            </a:r>
            <a:endParaRPr lang="en-US" sz="5000" dirty="0"/>
          </a:p>
        </p:txBody>
      </p:sp>
      <p:sp>
        <p:nvSpPr>
          <p:cNvPr id="20185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#2! im·POR·tant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87" name="TextBox 1"/>
          <p:cNvSpPr txBox="1"/>
          <p:nvPr/>
        </p:nvSpPr>
        <p:spPr>
          <a:xfrm>
            <a:off x="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161339"/>
                </a:solidFill>
                <a:latin typeface="Arial Rounded MT Bold"/>
              </a:rPr>
              <a:t>🏆 The grand finale — find the top!</a:t>
            </a:r>
          </a:p>
        </p:txBody>
      </p:sp>
      <p:pic>
        <p:nvPicPr>
          <p:cNvPr id="20188" name="Picture 2" descr="flag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552" y="1325880"/>
            <a:ext cx="2657798" cy="1783080"/>
          </a:xfrm>
          <a:prstGeom prst="rect">
            <a:avLst/>
          </a:prstGeom>
        </p:spPr>
      </p:pic>
      <p:sp>
        <p:nvSpPr>
          <p:cNvPr id="20189" name="TextBox 3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California</a:t>
            </a:r>
          </a:p>
        </p:txBody>
      </p:sp>
      <p:sp>
        <p:nvSpPr>
          <p:cNvPr id="20190" name="TextBox 4"/>
          <p:cNvSpPr txBox="1"/>
          <p:nvPr/>
        </p:nvSpPr>
        <p:spPr>
          <a:xfrm>
            <a:off x="365760" y="4114800"/>
            <a:ext cx="84124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5D5D"/>
                </a:solidFill>
                <a:latin typeface="Arial Rounded MT Bold"/>
              </a:rPr>
              <a:t>👂 How many beats? Which one is strong?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2" name="TextBox 1"/>
          <p:cNvSpPr txBox="1"/>
          <p:nvPr/>
        </p:nvSpPr>
        <p:spPr>
          <a:xfrm>
            <a:off x="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161339"/>
                </a:solidFill>
                <a:latin typeface="Arial Rounded MT Bold"/>
              </a:rPr>
              <a:t>🏆 The grand finale — find the top!</a:t>
            </a:r>
          </a:p>
        </p:txBody>
      </p:sp>
      <p:pic>
        <p:nvPicPr>
          <p:cNvPr id="20193" name="Picture 2" descr="flag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552" y="1325880"/>
            <a:ext cx="2657798" cy="1783080"/>
          </a:xfrm>
          <a:prstGeom prst="rect">
            <a:avLst/>
          </a:prstGeom>
        </p:spPr>
      </p:pic>
      <p:sp>
        <p:nvSpPr>
          <p:cNvPr id="20194" name="TextBox 3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cal-i-</a:t>
            </a:r>
            <a:r>
              <a:rPr sz="4600" b="1">
                <a:solidFill>
                  <a:srgbClr val="C00000"/>
                </a:solidFill>
                <a:latin typeface="Arial Rounded MT Bold"/>
              </a:rPr>
              <a:t>FOR</a:t>
            </a:r>
            <a:r>
              <a:rPr sz="4600" b="1">
                <a:solidFill>
                  <a:srgbClr val="161339"/>
                </a:solidFill>
                <a:latin typeface="Arial Rounded MT Bold"/>
              </a:rPr>
              <a:t>-nia</a:t>
            </a:r>
          </a:p>
        </p:txBody>
      </p:sp>
      <p:sp>
        <p:nvSpPr>
          <p:cNvPr id="20195" name="Rounded Rectangle 4"/>
          <p:cNvSpPr/>
          <p:nvPr/>
        </p:nvSpPr>
        <p:spPr>
          <a:xfrm>
            <a:off x="548640" y="4023360"/>
            <a:ext cx="8046720" cy="841248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196" name="TextBox 5"/>
          <p:cNvSpPr txBox="1"/>
          <p:nvPr/>
        </p:nvSpPr>
        <p:spPr>
          <a:xfrm>
            <a:off x="548640" y="4023360"/>
            <a:ext cx="8046720" cy="841248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no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✅ 4 beats — the strong beat is #3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Q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R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S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T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U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W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X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Y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&amp;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Z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98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199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200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2E2820"/>
                </a:solidFill>
                <a:latin typeface="Arial"/>
              </a:rPr>
              <a:t>small clap = small beat</a:t>
            </a:r>
          </a:p>
        </p:txBody>
      </p:sp>
      <p:sp>
        <p:nvSpPr>
          <p:cNvPr id="20201" name="TextBox 4"/>
          <p:cNvSpPr txBox="1"/>
          <p:nvPr/>
        </p:nvSpPr>
        <p:spPr>
          <a:xfrm>
            <a:off x="1280160" y="269748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C00000"/>
                </a:solidFill>
                <a:latin typeface="Arial"/>
              </a:rPr>
              <a:t>BIG clap = strong beat (hand HIGH!)</a:t>
            </a:r>
          </a:p>
        </p:txBody>
      </p:sp>
      <p:sp>
        <p:nvSpPr>
          <p:cNvPr id="20202" name="TextBox 5"/>
          <p:cNvSpPr txBox="1"/>
          <p:nvPr/>
        </p:nvSpPr>
        <p:spPr>
          <a:xfrm>
            <a:off x="1280160" y="3611880"/>
            <a:ext cx="6583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Build UP to the top… drop DOWN.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04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205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206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🍌</a:t>
            </a:r>
          </a:p>
        </p:txBody>
      </p:sp>
      <p:sp>
        <p:nvSpPr>
          <p:cNvPr id="20207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🍌</a:t>
            </a:r>
          </a:p>
        </p:txBody>
      </p:sp>
      <p:sp>
        <p:nvSpPr>
          <p:cNvPr id="20208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20209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ba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NAN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</a:t>
            </a:r>
          </a:p>
        </p:txBody>
      </p:sp>
      <p:sp>
        <p:nvSpPr>
          <p:cNvPr id="20210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small — BIG — small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12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21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21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👨‍👩‍👧</a:t>
            </a:r>
          </a:p>
        </p:txBody>
      </p:sp>
      <p:sp>
        <p:nvSpPr>
          <p:cNvPr id="2021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👨‍👩‍👧</a:t>
            </a:r>
          </a:p>
        </p:txBody>
      </p:sp>
      <p:sp>
        <p:nvSpPr>
          <p:cNvPr id="2021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2021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FAM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i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ly</a:t>
            </a:r>
          </a:p>
        </p:txBody>
      </p:sp>
      <p:sp>
        <p:nvSpPr>
          <p:cNvPr id="2021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BIG — small — small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20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221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222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E2820"/>
                </a:solidFill>
                <a:latin typeface="Arial"/>
              </a:rPr>
              <a:t>CLAP YOUR COUNTRY! 🌎</a:t>
            </a:r>
          </a:p>
        </p:txBody>
      </p:sp>
      <p:sp>
        <p:nvSpPr>
          <p:cNvPr id="20223" name="TextBox 4"/>
          <p:cNvSpPr txBox="1"/>
          <p:nvPr/>
        </p:nvSpPr>
        <p:spPr>
          <a:xfrm>
            <a:off x="1280160" y="3611880"/>
            <a:ext cx="6583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Where is the top of YOUR country?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25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226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227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🇲🇽</a:t>
            </a:r>
          </a:p>
        </p:txBody>
      </p:sp>
      <p:sp>
        <p:nvSpPr>
          <p:cNvPr id="20228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🇲🇽</a:t>
            </a:r>
          </a:p>
        </p:txBody>
      </p:sp>
      <p:sp>
        <p:nvSpPr>
          <p:cNvPr id="20229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20230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MEX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i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co</a:t>
            </a:r>
          </a:p>
        </p:txBody>
      </p:sp>
      <p:sp>
        <p:nvSpPr>
          <p:cNvPr id="20231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MEX (the START)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33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234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235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🇬🇹</a:t>
            </a:r>
          </a:p>
        </p:txBody>
      </p:sp>
      <p:sp>
        <p:nvSpPr>
          <p:cNvPr id="20236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🇬🇹</a:t>
            </a:r>
          </a:p>
        </p:txBody>
      </p:sp>
      <p:sp>
        <p:nvSpPr>
          <p:cNvPr id="20237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20238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gua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te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5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MA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la</a:t>
            </a:r>
          </a:p>
        </p:txBody>
      </p:sp>
      <p:sp>
        <p:nvSpPr>
          <p:cNvPr id="20239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MA (the MIDDLE)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2A54C-C19A-BD5E-A814-2E5C72D8D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33" name="Picture 1" descr="carnbg.png">
            <a:extLst>
              <a:ext uri="{FF2B5EF4-FFF2-40B4-BE49-F238E27FC236}">
                <a16:creationId xmlns:a16="http://schemas.microsoft.com/office/drawing/2014/main" id="{F0844324-7992-F69D-5FA5-A37A4BA18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234" name="Rounded Rectangle 2">
            <a:extLst>
              <a:ext uri="{FF2B5EF4-FFF2-40B4-BE49-F238E27FC236}">
                <a16:creationId xmlns:a16="http://schemas.microsoft.com/office/drawing/2014/main" id="{5562120C-7AA0-1E0A-4230-30C875615E92}"/>
              </a:ext>
            </a:extLst>
          </p:cNvPr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235" name="TextBox 3">
            <a:extLst>
              <a:ext uri="{FF2B5EF4-FFF2-40B4-BE49-F238E27FC236}">
                <a16:creationId xmlns:a16="http://schemas.microsoft.com/office/drawing/2014/main" id="{4A314704-46AC-5B67-4B96-84FA1E041FFD}"/>
              </a:ext>
            </a:extLst>
          </p:cNvPr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🇦🇱</a:t>
            </a:r>
          </a:p>
        </p:txBody>
      </p:sp>
      <p:sp>
        <p:nvSpPr>
          <p:cNvPr id="20236" name="TextBox 4">
            <a:extLst>
              <a:ext uri="{FF2B5EF4-FFF2-40B4-BE49-F238E27FC236}">
                <a16:creationId xmlns:a16="http://schemas.microsoft.com/office/drawing/2014/main" id="{029E9665-1DCD-C7A4-53D0-74B8811D75B7}"/>
              </a:ext>
            </a:extLst>
          </p:cNvPr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🇦🇱</a:t>
            </a:r>
          </a:p>
        </p:txBody>
      </p:sp>
      <p:sp>
        <p:nvSpPr>
          <p:cNvPr id="20237" name="Rounded Rectangle 5">
            <a:extLst>
              <a:ext uri="{FF2B5EF4-FFF2-40B4-BE49-F238E27FC236}">
                <a16:creationId xmlns:a16="http://schemas.microsoft.com/office/drawing/2014/main" id="{605CCD00-A6B7-18F0-9249-1859A2F166CE}"/>
              </a:ext>
            </a:extLst>
          </p:cNvPr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20238" name="TextBox 6">
            <a:extLst>
              <a:ext uri="{FF2B5EF4-FFF2-40B4-BE49-F238E27FC236}">
                <a16:creationId xmlns:a16="http://schemas.microsoft.com/office/drawing/2014/main" id="{3D24E568-329D-1477-CE33-5A91C699FEF1}"/>
              </a:ext>
            </a:extLst>
          </p:cNvPr>
          <p:cNvSpPr txBox="1"/>
          <p:nvPr/>
        </p:nvSpPr>
        <p:spPr>
          <a:xfrm>
            <a:off x="1371600" y="2319337"/>
            <a:ext cx="6400800" cy="98488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al</a:t>
            </a:r>
            <a:r>
              <a:rPr sz="4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lang="en-US" sz="5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BAN</a:t>
            </a:r>
            <a:r>
              <a:rPr sz="4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ia</a:t>
            </a:r>
            <a:endParaRPr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"/>
            </a:endParaRPr>
          </a:p>
        </p:txBody>
      </p:sp>
      <p:sp>
        <p:nvSpPr>
          <p:cNvPr id="20239" name="TextBox 7">
            <a:extLst>
              <a:ext uri="{FF2B5EF4-FFF2-40B4-BE49-F238E27FC236}">
                <a16:creationId xmlns:a16="http://schemas.microsoft.com/office/drawing/2014/main" id="{1D719ABB-01B8-BC8C-7F58-608159AB2D21}"/>
              </a:ext>
            </a:extLst>
          </p:cNvPr>
          <p:cNvSpPr txBox="1"/>
          <p:nvPr/>
        </p:nvSpPr>
        <p:spPr>
          <a:xfrm>
            <a:off x="1371600" y="3506164"/>
            <a:ext cx="6400800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 dirty="0">
                <a:solidFill>
                  <a:srgbClr val="2E2820"/>
                </a:solidFill>
                <a:latin typeface="Arial"/>
              </a:rPr>
              <a:t>top = </a:t>
            </a:r>
            <a:r>
              <a:rPr lang="en-US" sz="2200" b="1" dirty="0">
                <a:solidFill>
                  <a:srgbClr val="2E2820"/>
                </a:solidFill>
                <a:latin typeface="Arial"/>
              </a:rPr>
              <a:t>BAN</a:t>
            </a:r>
            <a:r>
              <a:rPr sz="2200" b="1" dirty="0">
                <a:solidFill>
                  <a:srgbClr val="2E2820"/>
                </a:solidFill>
                <a:latin typeface="Arial"/>
              </a:rPr>
              <a:t> (the MIDDLE)</a:t>
            </a:r>
          </a:p>
        </p:txBody>
      </p:sp>
    </p:spTree>
    <p:extLst>
      <p:ext uri="{BB962C8B-B14F-4D97-AF65-F5344CB8AC3E}">
        <p14:creationId xmlns:p14="http://schemas.microsoft.com/office/powerpoint/2010/main" val="3909000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41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242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243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E2820"/>
                </a:solidFill>
                <a:latin typeface="Arial"/>
              </a:rPr>
              <a:t>CLAP A NAME! 🤝</a:t>
            </a:r>
          </a:p>
        </p:txBody>
      </p:sp>
      <p:sp>
        <p:nvSpPr>
          <p:cNvPr id="20244" name="TextBox 4"/>
          <p:cNvSpPr txBox="1"/>
          <p:nvPr/>
        </p:nvSpPr>
        <p:spPr>
          <a:xfrm>
            <a:off x="1280160" y="3611880"/>
            <a:ext cx="6583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Your name and your friends' names have a top too!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46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247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248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20249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20250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20251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RI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</a:t>
            </a:r>
          </a:p>
        </p:txBody>
      </p:sp>
      <p:sp>
        <p:nvSpPr>
          <p:cNvPr id="20252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RI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You've got the strong beat! 👑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Today: word endings — cap or cab? 🖐️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291840" y="3429000"/>
            <a:ext cx="256032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3291840" y="3429000"/>
            <a:ext cx="256032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go!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📍 Where we are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Yesterday: the STRONG beat 👑   →   Today: word endings — the throat trick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642615" y="3429000"/>
            <a:ext cx="3858768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2642615" y="3429000"/>
            <a:ext cx="3858768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Missed a day? Full replay!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01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002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03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2E2820"/>
                </a:solidFill>
                <a:latin typeface="Arial"/>
              </a:rPr>
              <a:t>SYLLABLE STRESS</a:t>
            </a:r>
          </a:p>
        </p:txBody>
      </p:sp>
      <p:sp>
        <p:nvSpPr>
          <p:cNvPr id="20004" name="TextBox 4"/>
          <p:cNvSpPr txBox="1"/>
          <p:nvPr/>
        </p:nvSpPr>
        <p:spPr>
          <a:xfrm>
            <a:off x="1280160" y="2926080"/>
            <a:ext cx="6583680" cy="9541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 dirty="0">
                <a:solidFill>
                  <a:srgbClr val="2E2820"/>
                </a:solidFill>
                <a:latin typeface="Arial"/>
              </a:rPr>
              <a:t>One beat is strong. </a:t>
            </a:r>
            <a:br>
              <a:rPr lang="en-US" sz="2800" b="1" dirty="0">
                <a:solidFill>
                  <a:srgbClr val="2E2820"/>
                </a:solidFill>
                <a:latin typeface="Arial"/>
              </a:rPr>
            </a:br>
            <a:r>
              <a:rPr sz="2800" b="1" dirty="0">
                <a:solidFill>
                  <a:srgbClr val="2E2820"/>
                </a:solidFill>
                <a:latin typeface="Arial"/>
              </a:rPr>
              <a:t>Find it and you can say the word!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06" name="Picture 1" descr="banana_scream_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08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009" name="TextBox 2"/>
          <p:cNvSpPr txBox="1"/>
          <p:nvPr/>
        </p:nvSpPr>
        <p:spPr>
          <a:xfrm>
            <a:off x="548640" y="91440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2E2820"/>
                </a:solidFill>
              </a:rPr>
              <a:t>🎵</a:t>
            </a:r>
          </a:p>
        </p:txBody>
      </p:sp>
      <p:sp>
        <p:nvSpPr>
          <p:cNvPr id="20010" name="TextBox 3"/>
          <p:cNvSpPr txBox="1"/>
          <p:nvPr/>
        </p:nvSpPr>
        <p:spPr>
          <a:xfrm>
            <a:off x="8138160" y="9601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2E2820"/>
                </a:solidFill>
              </a:rPr>
              <a:t>🎵</a:t>
            </a:r>
          </a:p>
        </p:txBody>
      </p:sp>
      <p:sp>
        <p:nvSpPr>
          <p:cNvPr id="20011" name="Rounded Rectangle 4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12" name="Rounded Rectangle 5"/>
          <p:cNvSpPr/>
          <p:nvPr/>
        </p:nvSpPr>
        <p:spPr>
          <a:xfrm>
            <a:off x="2834640" y="914400"/>
            <a:ext cx="34747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HUM THE TUNE</a:t>
            </a:r>
          </a:p>
        </p:txBody>
      </p:sp>
      <p:sp>
        <p:nvSpPr>
          <p:cNvPr id="20013" name="TextBox 6"/>
          <p:cNvSpPr txBox="1"/>
          <p:nvPr/>
        </p:nvSpPr>
        <p:spPr>
          <a:xfrm>
            <a:off x="1371600" y="2148840"/>
            <a:ext cx="6400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mm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MM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mm</a:t>
            </a:r>
          </a:p>
        </p:txBody>
      </p:sp>
      <p:sp>
        <p:nvSpPr>
          <p:cNvPr id="20014" name="TextBox 7"/>
          <p:cNvSpPr txBox="1"/>
          <p:nvPr/>
        </p:nvSpPr>
        <p:spPr>
          <a:xfrm>
            <a:off x="1371600" y="3456432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= banana — every word has a little song inside!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16" name="Picture 1" descr="carn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017" name="Rounded Rectangle 2"/>
          <p:cNvSpPr/>
          <p:nvPr/>
        </p:nvSpPr>
        <p:spPr>
          <a:xfrm>
            <a:off x="1280160" y="1554480"/>
            <a:ext cx="6583680" cy="25603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18" name="Rounded Rectangle 3"/>
          <p:cNvSpPr/>
          <p:nvPr/>
        </p:nvSpPr>
        <p:spPr>
          <a:xfrm>
            <a:off x="2651760" y="914400"/>
            <a:ext cx="384048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800" b="1">
                <a:solidFill>
                  <a:srgbClr val="2E2820"/>
                </a:solidFill>
                <a:latin typeface="Arial"/>
              </a:rPr>
              <a:t>WRONG ON PURPOSE!</a:t>
            </a:r>
          </a:p>
        </p:txBody>
      </p:sp>
      <p:sp>
        <p:nvSpPr>
          <p:cNvPr id="20019" name="TextBox 4"/>
          <p:cNvSpPr txBox="1"/>
          <p:nvPr/>
        </p:nvSpPr>
        <p:spPr>
          <a:xfrm>
            <a:off x="1463040" y="1965960"/>
            <a:ext cx="512064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ba</a:t>
            </a:r>
            <a:r>
              <a:rPr sz="46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na</a:t>
            </a:r>
            <a:r>
              <a:rPr sz="46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6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NA</a:t>
            </a:r>
          </a:p>
        </p:txBody>
      </p:sp>
      <p:sp>
        <p:nvSpPr>
          <p:cNvPr id="20020" name="TextBox 5"/>
          <p:cNvSpPr txBox="1"/>
          <p:nvPr/>
        </p:nvSpPr>
        <p:spPr>
          <a:xfrm>
            <a:off x="6126480" y="1965960"/>
            <a:ext cx="146304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2E2820"/>
                </a:solidFill>
              </a:rPr>
              <a:t>❌</a:t>
            </a:r>
          </a:p>
        </p:txBody>
      </p:sp>
      <p:sp>
        <p:nvSpPr>
          <p:cNvPr id="20021" name="TextBox 6"/>
          <p:cNvSpPr txBox="1"/>
          <p:nvPr/>
        </p:nvSpPr>
        <p:spPr>
          <a:xfrm>
            <a:off x="1463040" y="2834640"/>
            <a:ext cx="512064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ba</a:t>
            </a:r>
            <a:r>
              <a:rPr sz="46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6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NAN</a:t>
            </a:r>
            <a:r>
              <a:rPr sz="46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</a:t>
            </a:r>
          </a:p>
        </p:txBody>
      </p:sp>
      <p:sp>
        <p:nvSpPr>
          <p:cNvPr id="20022" name="TextBox 7"/>
          <p:cNvSpPr txBox="1"/>
          <p:nvPr/>
        </p:nvSpPr>
        <p:spPr>
          <a:xfrm>
            <a:off x="6126480" y="2834640"/>
            <a:ext cx="146304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2E2820"/>
                </a:solidFill>
              </a:rPr>
              <a:t>✅</a:t>
            </a:r>
          </a:p>
        </p:txBody>
      </p:sp>
      <p:sp>
        <p:nvSpPr>
          <p:cNvPr id="20023" name="TextBox 8"/>
          <p:cNvSpPr txBox="1"/>
          <p:nvPr/>
        </p:nvSpPr>
        <p:spPr>
          <a:xfrm>
            <a:off x="1371600" y="3703320"/>
            <a:ext cx="6400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The top in the wrong place sounds funny!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25" name="Picture 1" descr="banana_scream_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939</Words>
  <Application>Microsoft Macintosh PowerPoint</Application>
  <PresentationFormat>On-screen Show (16:9)</PresentationFormat>
  <Paragraphs>172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Arial Rounded MT Bold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3</cp:revision>
  <dcterms:created xsi:type="dcterms:W3CDTF">2013-01-27T09:14:16Z</dcterms:created>
  <dcterms:modified xsi:type="dcterms:W3CDTF">2026-07-02T16:15:47Z</dcterms:modified>
  <cp:category/>
</cp:coreProperties>
</file>