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2" r:id="rId7"/>
    <p:sldId id="263" r:id="rId8"/>
    <p:sldId id="265" r:id="rId9"/>
    <p:sldId id="266" r:id="rId10"/>
    <p:sldId id="269" r:id="rId11"/>
    <p:sldId id="270" r:id="rId12"/>
    <p:sldId id="271" r:id="rId13"/>
    <p:sldId id="272" r:id="rId14"/>
    <p:sldId id="268" r:id="rId1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70" d="100"/>
          <a:sy n="170" d="100"/>
        </p:scale>
        <p:origin x="5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4293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Hey everybody, welcome back! Today we listen to the END of the word. Three pairs of words sound almost the same — but the very last sound is different. Cap and cab. Bet and bed. Dock and dog. Many people drop that last sound. Today we're going to hear it. Ready? Let's listen.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Let's review. Six words, three pairs. Put your hand on your throat one more time and say them with me. Cap — quiet. Cab — buzzy. (pause) Bet — quiet. Bed — buzzy. (pause) Dock — quiet. Dog — buzzy. (pause) You can hear it with your ears, and feel it with your hand. Now let's play a game with these endings. See you in the next video. Great work today!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First, a new word. This is a cab. A cab is a taxi — a car you pay to ride in. You take a cab to the airport. Say it with me: cab. (pause) Good. Keep that word — we'll use it today.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Here's a wonderful trick — for when YOU say these words. Put your hand gently on your throat. Now say /b/… /b/. Feel that? It buzzes — your throat shakes. /b/, /d/, /g/ are all buzzy. (pause) Now say /p/… /p/. Quiet — nothing shakes. /p/, /t/, /k/ are all quiet. (pause) So when you say cab, you feel a buzz at the end. When you say cap, it's quiet. Keep that hand ready — we'll use it to check our answers.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Now, listen with your ears. Here are two words — a cap, that you wear on your head, and a cab, a taxi. Look at both pictures. I'm going to say ONE word. Which word did you hear? Point to the picture. Listen carefully… cab. (pause) (pause) Did you point to the cab? Let's check.</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It's cab! The taxi. Now say it with me, and put your hand on your throat — feel that buzzy ending: cab. (pause) Feel the /b/ shake? That's how you know. Cap would be quiet — cap. But I said cab. Nice listening!</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Next pair. This is bet — money on a game. And this is bed — where you sleep. Look at both pictures. Listen — which word did you hear? Point to the picture. Listen… bet. (pause) (pause) Got it? Let's check.</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It's bet! This time it's the QUIET one — bet, with a /t/. Say it with me, hand on your throat: bet. (pause) Quiet at the end, no buzz. Bed would buzz — bed. But I said bet. You're really listening now!</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Last pair. This is a dock — where boats park, by the water. And this is a dog — your pet. Look at both pictures. Which word did you hear? Point. Listen… dog. (pause) (pause) Ready? Let's check.</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It's dog! Say it with me, hand on your throat — feel the buzz: dog. (pause) The /g/ shakes. Dock would be quiet — dock. But I said dog. Beautiful work!</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1.xml"/><Relationship Id="rId3" Type="http://schemas.openxmlformats.org/officeDocument/2006/relationships/notesSlide" Target="../notesSlides/notesSlide9.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1773440" y="4091651"/>
            <a:ext cx="34099" cy="34099"/>
          </a:xfrm>
          <a:prstGeom prst="ellipse">
            <a:avLst/>
          </a:prstGeom>
          <a:solidFill>
            <a:srgbClr val="FFFFFF">
              <a:alpha val="48000"/>
            </a:srgbClr>
          </a:solidFill>
          <a:ln/>
        </p:spPr>
        <p:txBody>
          <a:bodyPr/>
          <a:lstStyle/>
          <a:p>
            <a:endParaRPr/>
          </a:p>
        </p:txBody>
      </p:sp>
      <p:sp>
        <p:nvSpPr>
          <p:cNvPr id="3" name="Shape 1"/>
          <p:cNvSpPr/>
          <p:nvPr/>
        </p:nvSpPr>
        <p:spPr>
          <a:xfrm>
            <a:off x="1609413" y="553301"/>
            <a:ext cx="70003" cy="70003"/>
          </a:xfrm>
          <a:prstGeom prst="ellipse">
            <a:avLst/>
          </a:prstGeom>
          <a:solidFill>
            <a:srgbClr val="FFFFFF">
              <a:alpha val="36000"/>
            </a:srgbClr>
          </a:solidFill>
          <a:ln/>
        </p:spPr>
        <p:txBody>
          <a:bodyPr/>
          <a:lstStyle/>
          <a:p>
            <a:endParaRPr/>
          </a:p>
        </p:txBody>
      </p:sp>
      <p:sp>
        <p:nvSpPr>
          <p:cNvPr id="4" name="Shape 2"/>
          <p:cNvSpPr/>
          <p:nvPr/>
        </p:nvSpPr>
        <p:spPr>
          <a:xfrm>
            <a:off x="4923429" y="4281534"/>
            <a:ext cx="57099" cy="57099"/>
          </a:xfrm>
          <a:prstGeom prst="ellipse">
            <a:avLst/>
          </a:prstGeom>
          <a:solidFill>
            <a:srgbClr val="FFFFFF">
              <a:alpha val="62000"/>
            </a:srgbClr>
          </a:solidFill>
          <a:ln/>
        </p:spPr>
        <p:txBody>
          <a:bodyPr/>
          <a:lstStyle/>
          <a:p>
            <a:endParaRPr/>
          </a:p>
        </p:txBody>
      </p:sp>
      <p:sp>
        <p:nvSpPr>
          <p:cNvPr id="5" name="Shape 3"/>
          <p:cNvSpPr/>
          <p:nvPr/>
        </p:nvSpPr>
        <p:spPr>
          <a:xfrm>
            <a:off x="5383020" y="4719113"/>
            <a:ext cx="65163" cy="65163"/>
          </a:xfrm>
          <a:prstGeom prst="ellipse">
            <a:avLst/>
          </a:prstGeom>
          <a:solidFill>
            <a:srgbClr val="FFFFFF">
              <a:alpha val="79000"/>
            </a:srgbClr>
          </a:solidFill>
          <a:ln/>
        </p:spPr>
        <p:txBody>
          <a:bodyPr/>
          <a:lstStyle/>
          <a:p>
            <a:endParaRPr/>
          </a:p>
        </p:txBody>
      </p:sp>
      <p:sp>
        <p:nvSpPr>
          <p:cNvPr id="6" name="Shape 4"/>
          <p:cNvSpPr/>
          <p:nvPr/>
        </p:nvSpPr>
        <p:spPr>
          <a:xfrm>
            <a:off x="6804928" y="4807519"/>
            <a:ext cx="43662" cy="43662"/>
          </a:xfrm>
          <a:prstGeom prst="ellipse">
            <a:avLst/>
          </a:prstGeom>
          <a:solidFill>
            <a:srgbClr val="FFFFFF">
              <a:alpha val="52000"/>
            </a:srgbClr>
          </a:solidFill>
          <a:ln/>
        </p:spPr>
        <p:txBody>
          <a:bodyPr/>
          <a:lstStyle/>
          <a:p>
            <a:endParaRPr/>
          </a:p>
        </p:txBody>
      </p:sp>
      <p:sp>
        <p:nvSpPr>
          <p:cNvPr id="7" name="Shape 5"/>
          <p:cNvSpPr/>
          <p:nvPr/>
        </p:nvSpPr>
        <p:spPr>
          <a:xfrm>
            <a:off x="8435876" y="429912"/>
            <a:ext cx="67347" cy="67347"/>
          </a:xfrm>
          <a:prstGeom prst="ellipse">
            <a:avLst/>
          </a:prstGeom>
          <a:solidFill>
            <a:srgbClr val="FFFFFF">
              <a:alpha val="57000"/>
            </a:srgbClr>
          </a:solidFill>
          <a:ln/>
        </p:spPr>
        <p:txBody>
          <a:bodyPr/>
          <a:lstStyle/>
          <a:p>
            <a:endParaRPr/>
          </a:p>
        </p:txBody>
      </p:sp>
      <p:sp>
        <p:nvSpPr>
          <p:cNvPr id="8" name="Shape 6"/>
          <p:cNvSpPr/>
          <p:nvPr/>
        </p:nvSpPr>
        <p:spPr>
          <a:xfrm>
            <a:off x="1625925" y="4213330"/>
            <a:ext cx="49110" cy="49110"/>
          </a:xfrm>
          <a:prstGeom prst="ellipse">
            <a:avLst/>
          </a:prstGeom>
          <a:solidFill>
            <a:srgbClr val="FFFFFF">
              <a:alpha val="57000"/>
            </a:srgbClr>
          </a:solidFill>
          <a:ln/>
        </p:spPr>
        <p:txBody>
          <a:bodyPr/>
          <a:lstStyle/>
          <a:p>
            <a:endParaRPr/>
          </a:p>
        </p:txBody>
      </p:sp>
      <p:sp>
        <p:nvSpPr>
          <p:cNvPr id="9" name="Shape 7"/>
          <p:cNvSpPr/>
          <p:nvPr/>
        </p:nvSpPr>
        <p:spPr>
          <a:xfrm>
            <a:off x="2036537" y="471680"/>
            <a:ext cx="27634" cy="27634"/>
          </a:xfrm>
          <a:prstGeom prst="ellipse">
            <a:avLst/>
          </a:prstGeom>
          <a:solidFill>
            <a:srgbClr val="FFFFFF">
              <a:alpha val="31000"/>
            </a:srgbClr>
          </a:solidFill>
          <a:ln/>
        </p:spPr>
        <p:txBody>
          <a:bodyPr/>
          <a:lstStyle/>
          <a:p>
            <a:endParaRPr/>
          </a:p>
        </p:txBody>
      </p:sp>
      <p:sp>
        <p:nvSpPr>
          <p:cNvPr id="10" name="Shape 8"/>
          <p:cNvSpPr/>
          <p:nvPr/>
        </p:nvSpPr>
        <p:spPr>
          <a:xfrm>
            <a:off x="3320204" y="4736039"/>
            <a:ext cx="46261" cy="46261"/>
          </a:xfrm>
          <a:prstGeom prst="ellipse">
            <a:avLst/>
          </a:prstGeom>
          <a:solidFill>
            <a:srgbClr val="FFFFFF">
              <a:alpha val="43000"/>
            </a:srgbClr>
          </a:solidFill>
          <a:ln/>
        </p:spPr>
        <p:txBody>
          <a:bodyPr/>
          <a:lstStyle/>
          <a:p>
            <a:endParaRPr/>
          </a:p>
        </p:txBody>
      </p:sp>
      <p:sp>
        <p:nvSpPr>
          <p:cNvPr id="11" name="Shape 9"/>
          <p:cNvSpPr/>
          <p:nvPr/>
        </p:nvSpPr>
        <p:spPr>
          <a:xfrm>
            <a:off x="7378768" y="366118"/>
            <a:ext cx="49371" cy="49371"/>
          </a:xfrm>
          <a:prstGeom prst="ellipse">
            <a:avLst/>
          </a:prstGeom>
          <a:solidFill>
            <a:srgbClr val="FFFFFF">
              <a:alpha val="48000"/>
            </a:srgbClr>
          </a:solidFill>
          <a:ln/>
        </p:spPr>
        <p:txBody>
          <a:bodyPr/>
          <a:lstStyle/>
          <a:p>
            <a:endParaRPr/>
          </a:p>
        </p:txBody>
      </p:sp>
      <p:sp>
        <p:nvSpPr>
          <p:cNvPr id="12" name="Shape 10"/>
          <p:cNvSpPr/>
          <p:nvPr/>
        </p:nvSpPr>
        <p:spPr>
          <a:xfrm>
            <a:off x="3790069" y="457556"/>
            <a:ext cx="67887" cy="67887"/>
          </a:xfrm>
          <a:prstGeom prst="ellipse">
            <a:avLst/>
          </a:prstGeom>
          <a:solidFill>
            <a:srgbClr val="FFFFFF">
              <a:alpha val="57000"/>
            </a:srgbClr>
          </a:solidFill>
          <a:ln/>
        </p:spPr>
        <p:txBody>
          <a:bodyPr/>
          <a:lstStyle/>
          <a:p>
            <a:endParaRPr/>
          </a:p>
        </p:txBody>
      </p:sp>
      <p:sp>
        <p:nvSpPr>
          <p:cNvPr id="13" name="Shape 11"/>
          <p:cNvSpPr/>
          <p:nvPr/>
        </p:nvSpPr>
        <p:spPr>
          <a:xfrm>
            <a:off x="365383" y="37235"/>
            <a:ext cx="30760" cy="30760"/>
          </a:xfrm>
          <a:prstGeom prst="ellipse">
            <a:avLst/>
          </a:prstGeom>
          <a:solidFill>
            <a:srgbClr val="FFFFFF">
              <a:alpha val="43000"/>
            </a:srgbClr>
          </a:solidFill>
          <a:ln/>
        </p:spPr>
        <p:txBody>
          <a:bodyPr/>
          <a:lstStyle/>
          <a:p>
            <a:endParaRPr/>
          </a:p>
        </p:txBody>
      </p:sp>
      <p:sp>
        <p:nvSpPr>
          <p:cNvPr id="14" name="Shape 12"/>
          <p:cNvSpPr/>
          <p:nvPr/>
        </p:nvSpPr>
        <p:spPr>
          <a:xfrm>
            <a:off x="8651550" y="347913"/>
            <a:ext cx="42249" cy="42249"/>
          </a:xfrm>
          <a:prstGeom prst="ellipse">
            <a:avLst/>
          </a:prstGeom>
          <a:solidFill>
            <a:srgbClr val="FFFFFF">
              <a:alpha val="53000"/>
            </a:srgbClr>
          </a:solidFill>
          <a:ln/>
        </p:spPr>
        <p:txBody>
          <a:bodyPr/>
          <a:lstStyle/>
          <a:p>
            <a:endParaRPr/>
          </a:p>
        </p:txBody>
      </p:sp>
      <p:sp>
        <p:nvSpPr>
          <p:cNvPr id="15" name="Shape 13"/>
          <p:cNvSpPr/>
          <p:nvPr/>
        </p:nvSpPr>
        <p:spPr>
          <a:xfrm>
            <a:off x="2027253" y="4604920"/>
            <a:ext cx="63356" cy="63356"/>
          </a:xfrm>
          <a:prstGeom prst="ellipse">
            <a:avLst/>
          </a:prstGeom>
          <a:solidFill>
            <a:srgbClr val="FFFFFF">
              <a:alpha val="72000"/>
            </a:srgbClr>
          </a:solidFill>
          <a:ln/>
        </p:spPr>
        <p:txBody>
          <a:bodyPr/>
          <a:lstStyle/>
          <a:p>
            <a:endParaRPr/>
          </a:p>
        </p:txBody>
      </p:sp>
      <p:sp>
        <p:nvSpPr>
          <p:cNvPr id="16" name="Shape 14"/>
          <p:cNvSpPr/>
          <p:nvPr/>
        </p:nvSpPr>
        <p:spPr>
          <a:xfrm>
            <a:off x="7667200" y="276230"/>
            <a:ext cx="38205" cy="38205"/>
          </a:xfrm>
          <a:prstGeom prst="ellipse">
            <a:avLst/>
          </a:prstGeom>
          <a:solidFill>
            <a:srgbClr val="FFFFFF">
              <a:alpha val="66000"/>
            </a:srgbClr>
          </a:solidFill>
          <a:ln/>
        </p:spPr>
        <p:txBody>
          <a:bodyPr/>
          <a:lstStyle/>
          <a:p>
            <a:endParaRPr/>
          </a:p>
        </p:txBody>
      </p:sp>
      <p:sp>
        <p:nvSpPr>
          <p:cNvPr id="17" name="Shape 15"/>
          <p:cNvSpPr/>
          <p:nvPr/>
        </p:nvSpPr>
        <p:spPr>
          <a:xfrm>
            <a:off x="7880786" y="668360"/>
            <a:ext cx="58974" cy="58974"/>
          </a:xfrm>
          <a:prstGeom prst="ellipse">
            <a:avLst/>
          </a:prstGeom>
          <a:solidFill>
            <a:srgbClr val="FFFFFF">
              <a:alpha val="50000"/>
            </a:srgbClr>
          </a:solidFill>
          <a:ln/>
        </p:spPr>
        <p:txBody>
          <a:bodyPr/>
          <a:lstStyle/>
          <a:p>
            <a:endParaRPr/>
          </a:p>
        </p:txBody>
      </p:sp>
      <p:sp>
        <p:nvSpPr>
          <p:cNvPr id="18" name="Shape 16"/>
          <p:cNvSpPr/>
          <p:nvPr/>
        </p:nvSpPr>
        <p:spPr>
          <a:xfrm>
            <a:off x="1264044" y="4436022"/>
            <a:ext cx="51975" cy="51975"/>
          </a:xfrm>
          <a:prstGeom prst="ellipse">
            <a:avLst/>
          </a:prstGeom>
          <a:solidFill>
            <a:srgbClr val="FFFFFF">
              <a:alpha val="35000"/>
            </a:srgbClr>
          </a:solidFill>
          <a:ln/>
        </p:spPr>
        <p:txBody>
          <a:bodyPr/>
          <a:lstStyle/>
          <a:p>
            <a:endParaRPr/>
          </a:p>
        </p:txBody>
      </p:sp>
      <p:sp>
        <p:nvSpPr>
          <p:cNvPr id="19" name="Shape 17"/>
          <p:cNvSpPr/>
          <p:nvPr/>
        </p:nvSpPr>
        <p:spPr>
          <a:xfrm>
            <a:off x="5722186" y="4631381"/>
            <a:ext cx="65988" cy="65988"/>
          </a:xfrm>
          <a:prstGeom prst="ellipse">
            <a:avLst/>
          </a:prstGeom>
          <a:solidFill>
            <a:srgbClr val="FFFFFF">
              <a:alpha val="70000"/>
            </a:srgbClr>
          </a:solidFill>
          <a:ln/>
        </p:spPr>
        <p:txBody>
          <a:bodyPr/>
          <a:lstStyle/>
          <a:p>
            <a:endParaRPr/>
          </a:p>
        </p:txBody>
      </p:sp>
      <p:sp>
        <p:nvSpPr>
          <p:cNvPr id="20" name="Shape 18"/>
          <p:cNvSpPr/>
          <p:nvPr/>
        </p:nvSpPr>
        <p:spPr>
          <a:xfrm>
            <a:off x="1131749" y="4204717"/>
            <a:ext cx="30823" cy="30823"/>
          </a:xfrm>
          <a:prstGeom prst="ellipse">
            <a:avLst/>
          </a:prstGeom>
          <a:solidFill>
            <a:srgbClr val="FFFFFF">
              <a:alpha val="48000"/>
            </a:srgbClr>
          </a:solidFill>
          <a:ln/>
        </p:spPr>
        <p:txBody>
          <a:bodyPr/>
          <a:lstStyle/>
          <a:p>
            <a:endParaRPr/>
          </a:p>
        </p:txBody>
      </p:sp>
      <p:sp>
        <p:nvSpPr>
          <p:cNvPr id="21" name="Shape 19"/>
          <p:cNvSpPr/>
          <p:nvPr/>
        </p:nvSpPr>
        <p:spPr>
          <a:xfrm>
            <a:off x="4131262" y="4790127"/>
            <a:ext cx="69359" cy="69359"/>
          </a:xfrm>
          <a:prstGeom prst="ellipse">
            <a:avLst/>
          </a:prstGeom>
          <a:solidFill>
            <a:srgbClr val="FFFFFF">
              <a:alpha val="25000"/>
            </a:srgbClr>
          </a:solidFill>
          <a:ln/>
        </p:spPr>
        <p:txBody>
          <a:bodyPr/>
          <a:lstStyle/>
          <a:p>
            <a:endParaRPr/>
          </a:p>
        </p:txBody>
      </p:sp>
      <p:sp>
        <p:nvSpPr>
          <p:cNvPr id="22" name="Shape 20"/>
          <p:cNvSpPr/>
          <p:nvPr/>
        </p:nvSpPr>
        <p:spPr>
          <a:xfrm>
            <a:off x="3491015" y="474376"/>
            <a:ext cx="45321" cy="45321"/>
          </a:xfrm>
          <a:prstGeom prst="ellipse">
            <a:avLst/>
          </a:prstGeom>
          <a:solidFill>
            <a:srgbClr val="FFFFFF">
              <a:alpha val="54000"/>
            </a:srgbClr>
          </a:solidFill>
          <a:ln/>
        </p:spPr>
        <p:txBody>
          <a:bodyPr/>
          <a:lstStyle/>
          <a:p>
            <a:endParaRPr/>
          </a:p>
        </p:txBody>
      </p:sp>
      <p:sp>
        <p:nvSpPr>
          <p:cNvPr id="23" name="Shape 21"/>
          <p:cNvSpPr/>
          <p:nvPr/>
        </p:nvSpPr>
        <p:spPr>
          <a:xfrm>
            <a:off x="4114458" y="4774799"/>
            <a:ext cx="63609" cy="63609"/>
          </a:xfrm>
          <a:prstGeom prst="ellipse">
            <a:avLst/>
          </a:prstGeom>
          <a:solidFill>
            <a:srgbClr val="FFFFFF">
              <a:alpha val="22000"/>
            </a:srgbClr>
          </a:solidFill>
          <a:ln/>
        </p:spPr>
        <p:txBody>
          <a:bodyPr/>
          <a:lstStyle/>
          <a:p>
            <a:endParaRPr/>
          </a:p>
        </p:txBody>
      </p:sp>
      <p:sp>
        <p:nvSpPr>
          <p:cNvPr id="24" name="Shape 22"/>
          <p:cNvSpPr/>
          <p:nvPr/>
        </p:nvSpPr>
        <p:spPr>
          <a:xfrm>
            <a:off x="6926139" y="4490866"/>
            <a:ext cx="52536" cy="52536"/>
          </a:xfrm>
          <a:prstGeom prst="ellipse">
            <a:avLst/>
          </a:prstGeom>
          <a:solidFill>
            <a:srgbClr val="FFFFFF">
              <a:alpha val="27000"/>
            </a:srgbClr>
          </a:solidFill>
          <a:ln/>
        </p:spPr>
        <p:txBody>
          <a:bodyPr/>
          <a:lstStyle/>
          <a:p>
            <a:endParaRPr/>
          </a:p>
        </p:txBody>
      </p:sp>
      <p:sp>
        <p:nvSpPr>
          <p:cNvPr id="25" name="Shape 23"/>
          <p:cNvSpPr/>
          <p:nvPr/>
        </p:nvSpPr>
        <p:spPr>
          <a:xfrm>
            <a:off x="3913711" y="606641"/>
            <a:ext cx="40721" cy="40721"/>
          </a:xfrm>
          <a:prstGeom prst="ellipse">
            <a:avLst/>
          </a:prstGeom>
          <a:solidFill>
            <a:srgbClr val="FFFFFF">
              <a:alpha val="40000"/>
            </a:srgbClr>
          </a:solidFill>
          <a:ln/>
        </p:spPr>
        <p:txBody>
          <a:bodyPr/>
          <a:lstStyle/>
          <a:p>
            <a:endParaRPr/>
          </a:p>
        </p:txBody>
      </p:sp>
      <p:sp>
        <p:nvSpPr>
          <p:cNvPr id="26" name="Shape 24"/>
          <p:cNvSpPr/>
          <p:nvPr/>
        </p:nvSpPr>
        <p:spPr>
          <a:xfrm>
            <a:off x="3698695" y="337821"/>
            <a:ext cx="27862" cy="27862"/>
          </a:xfrm>
          <a:prstGeom prst="ellipse">
            <a:avLst/>
          </a:prstGeom>
          <a:solidFill>
            <a:srgbClr val="FFFFFF">
              <a:alpha val="43000"/>
            </a:srgbClr>
          </a:solidFill>
          <a:ln/>
        </p:spPr>
        <p:txBody>
          <a:bodyPr/>
          <a:lstStyle/>
          <a:p>
            <a:endParaRPr/>
          </a:p>
        </p:txBody>
      </p:sp>
      <p:sp>
        <p:nvSpPr>
          <p:cNvPr id="27" name="Shape 25"/>
          <p:cNvSpPr/>
          <p:nvPr/>
        </p:nvSpPr>
        <p:spPr>
          <a:xfrm>
            <a:off x="1157863" y="4284549"/>
            <a:ext cx="45118" cy="45118"/>
          </a:xfrm>
          <a:prstGeom prst="ellipse">
            <a:avLst/>
          </a:prstGeom>
          <a:solidFill>
            <a:srgbClr val="FFFFFF">
              <a:alpha val="47000"/>
            </a:srgbClr>
          </a:solidFill>
          <a:ln/>
        </p:spPr>
        <p:txBody>
          <a:bodyPr/>
          <a:lstStyle/>
          <a:p>
            <a:endParaRPr/>
          </a:p>
        </p:txBody>
      </p:sp>
      <p:sp>
        <p:nvSpPr>
          <p:cNvPr id="28" name="Shape 26"/>
          <p:cNvSpPr/>
          <p:nvPr/>
        </p:nvSpPr>
        <p:spPr>
          <a:xfrm>
            <a:off x="2051384" y="610424"/>
            <a:ext cx="28046" cy="28046"/>
          </a:xfrm>
          <a:prstGeom prst="ellipse">
            <a:avLst/>
          </a:prstGeom>
          <a:solidFill>
            <a:srgbClr val="FFFFFF">
              <a:alpha val="44000"/>
            </a:srgbClr>
          </a:solidFill>
          <a:ln/>
        </p:spPr>
        <p:txBody>
          <a:bodyPr/>
          <a:lstStyle/>
          <a:p>
            <a:endParaRPr/>
          </a:p>
        </p:txBody>
      </p:sp>
      <p:sp>
        <p:nvSpPr>
          <p:cNvPr id="29" name="Shape 27"/>
          <p:cNvSpPr/>
          <p:nvPr/>
        </p:nvSpPr>
        <p:spPr>
          <a:xfrm>
            <a:off x="8385306" y="100987"/>
            <a:ext cx="41063" cy="41063"/>
          </a:xfrm>
          <a:prstGeom prst="ellipse">
            <a:avLst/>
          </a:prstGeom>
          <a:solidFill>
            <a:srgbClr val="FFFFFF">
              <a:alpha val="71000"/>
            </a:srgbClr>
          </a:solidFill>
          <a:ln/>
        </p:spPr>
        <p:txBody>
          <a:bodyPr/>
          <a:lstStyle/>
          <a:p>
            <a:endParaRPr/>
          </a:p>
        </p:txBody>
      </p:sp>
      <p:sp>
        <p:nvSpPr>
          <p:cNvPr id="30" name="Shape 28"/>
          <p:cNvSpPr/>
          <p:nvPr/>
        </p:nvSpPr>
        <p:spPr>
          <a:xfrm>
            <a:off x="7453755" y="4576506"/>
            <a:ext cx="37658" cy="37658"/>
          </a:xfrm>
          <a:prstGeom prst="ellipse">
            <a:avLst/>
          </a:prstGeom>
          <a:solidFill>
            <a:srgbClr val="FFFFFF">
              <a:alpha val="72000"/>
            </a:srgbClr>
          </a:solidFill>
          <a:ln/>
        </p:spPr>
        <p:txBody>
          <a:bodyPr/>
          <a:lstStyle/>
          <a:p>
            <a:endParaRPr/>
          </a:p>
        </p:txBody>
      </p:sp>
      <p:sp>
        <p:nvSpPr>
          <p:cNvPr id="31" name="Shape 29"/>
          <p:cNvSpPr/>
          <p:nvPr/>
        </p:nvSpPr>
        <p:spPr>
          <a:xfrm>
            <a:off x="3644873" y="385647"/>
            <a:ext cx="52111" cy="52111"/>
          </a:xfrm>
          <a:prstGeom prst="ellipse">
            <a:avLst/>
          </a:prstGeom>
          <a:solidFill>
            <a:srgbClr val="FFFFFF">
              <a:alpha val="66000"/>
            </a:srgbClr>
          </a:solidFill>
          <a:ln/>
        </p:spPr>
        <p:txBody>
          <a:bodyPr/>
          <a:lstStyle/>
          <a:p>
            <a:endParaRPr/>
          </a:p>
        </p:txBody>
      </p:sp>
      <p:sp>
        <p:nvSpPr>
          <p:cNvPr id="32" name="Shape 30"/>
          <p:cNvSpPr/>
          <p:nvPr/>
        </p:nvSpPr>
        <p:spPr>
          <a:xfrm>
            <a:off x="6572946" y="4534577"/>
            <a:ext cx="62867" cy="62867"/>
          </a:xfrm>
          <a:prstGeom prst="ellipse">
            <a:avLst/>
          </a:prstGeom>
          <a:solidFill>
            <a:srgbClr val="FFFFFF">
              <a:alpha val="36000"/>
            </a:srgbClr>
          </a:solidFill>
          <a:ln/>
        </p:spPr>
        <p:txBody>
          <a:bodyPr/>
          <a:lstStyle/>
          <a:p>
            <a:endParaRPr/>
          </a:p>
        </p:txBody>
      </p:sp>
      <p:sp>
        <p:nvSpPr>
          <p:cNvPr id="33" name="Shape 31"/>
          <p:cNvSpPr/>
          <p:nvPr/>
        </p:nvSpPr>
        <p:spPr>
          <a:xfrm>
            <a:off x="6490262" y="4397106"/>
            <a:ext cx="28772" cy="28772"/>
          </a:xfrm>
          <a:prstGeom prst="ellipse">
            <a:avLst/>
          </a:prstGeom>
          <a:solidFill>
            <a:srgbClr val="FFFFFF">
              <a:alpha val="61000"/>
            </a:srgbClr>
          </a:solidFill>
          <a:ln/>
        </p:spPr>
        <p:txBody>
          <a:bodyPr/>
          <a:lstStyle/>
          <a:p>
            <a:endParaRPr/>
          </a:p>
        </p:txBody>
      </p:sp>
      <p:sp>
        <p:nvSpPr>
          <p:cNvPr id="34" name="Shape 32"/>
          <p:cNvSpPr/>
          <p:nvPr/>
        </p:nvSpPr>
        <p:spPr>
          <a:xfrm>
            <a:off x="6931828" y="318472"/>
            <a:ext cx="68206" cy="68206"/>
          </a:xfrm>
          <a:prstGeom prst="ellipse">
            <a:avLst/>
          </a:prstGeom>
          <a:solidFill>
            <a:srgbClr val="FFFFFF">
              <a:alpha val="34000"/>
            </a:srgbClr>
          </a:solidFill>
          <a:ln/>
        </p:spPr>
        <p:txBody>
          <a:bodyPr/>
          <a:lstStyle/>
          <a:p>
            <a:endParaRPr/>
          </a:p>
        </p:txBody>
      </p:sp>
      <p:sp>
        <p:nvSpPr>
          <p:cNvPr id="35" name="Shape 33"/>
          <p:cNvSpPr/>
          <p:nvPr/>
        </p:nvSpPr>
        <p:spPr>
          <a:xfrm>
            <a:off x="2398013" y="4308762"/>
            <a:ext cx="32547" cy="32547"/>
          </a:xfrm>
          <a:prstGeom prst="ellipse">
            <a:avLst/>
          </a:prstGeom>
          <a:solidFill>
            <a:srgbClr val="FFFFFF">
              <a:alpha val="22000"/>
            </a:srgbClr>
          </a:solidFill>
          <a:ln/>
        </p:spPr>
        <p:txBody>
          <a:bodyPr/>
          <a:lstStyle/>
          <a:p>
            <a:endParaRPr/>
          </a:p>
        </p:txBody>
      </p:sp>
      <p:sp>
        <p:nvSpPr>
          <p:cNvPr id="36" name="Shape 34"/>
          <p:cNvSpPr/>
          <p:nvPr/>
        </p:nvSpPr>
        <p:spPr>
          <a:xfrm>
            <a:off x="6263933" y="210392"/>
            <a:ext cx="55529" cy="55529"/>
          </a:xfrm>
          <a:prstGeom prst="ellipse">
            <a:avLst/>
          </a:prstGeom>
          <a:solidFill>
            <a:srgbClr val="FFFFFF">
              <a:alpha val="68000"/>
            </a:srgbClr>
          </a:solidFill>
          <a:ln/>
        </p:spPr>
        <p:txBody>
          <a:bodyPr/>
          <a:lstStyle/>
          <a:p>
            <a:endParaRPr/>
          </a:p>
        </p:txBody>
      </p:sp>
      <p:sp>
        <p:nvSpPr>
          <p:cNvPr id="37" name="Shape 35"/>
          <p:cNvSpPr/>
          <p:nvPr/>
        </p:nvSpPr>
        <p:spPr>
          <a:xfrm>
            <a:off x="5905148" y="369417"/>
            <a:ext cx="59755" cy="59755"/>
          </a:xfrm>
          <a:prstGeom prst="ellipse">
            <a:avLst/>
          </a:prstGeom>
          <a:solidFill>
            <a:srgbClr val="FFFFFF">
              <a:alpha val="39000"/>
            </a:srgbClr>
          </a:solidFill>
          <a:ln/>
        </p:spPr>
        <p:txBody>
          <a:bodyPr/>
          <a:lstStyle/>
          <a:p>
            <a:endParaRPr/>
          </a:p>
        </p:txBody>
      </p:sp>
      <p:sp>
        <p:nvSpPr>
          <p:cNvPr id="38" name="Shape 36"/>
          <p:cNvSpPr/>
          <p:nvPr/>
        </p:nvSpPr>
        <p:spPr>
          <a:xfrm>
            <a:off x="8533351" y="653409"/>
            <a:ext cx="39825" cy="39825"/>
          </a:xfrm>
          <a:prstGeom prst="ellipse">
            <a:avLst/>
          </a:prstGeom>
          <a:solidFill>
            <a:srgbClr val="FFFFFF">
              <a:alpha val="67000"/>
            </a:srgbClr>
          </a:solidFill>
          <a:ln/>
        </p:spPr>
        <p:txBody>
          <a:bodyPr/>
          <a:lstStyle/>
          <a:p>
            <a:endParaRPr/>
          </a:p>
        </p:txBody>
      </p:sp>
      <p:sp>
        <p:nvSpPr>
          <p:cNvPr id="39" name="Shape 37"/>
          <p:cNvSpPr/>
          <p:nvPr/>
        </p:nvSpPr>
        <p:spPr>
          <a:xfrm>
            <a:off x="973118" y="117410"/>
            <a:ext cx="65850" cy="65850"/>
          </a:xfrm>
          <a:prstGeom prst="ellipse">
            <a:avLst/>
          </a:prstGeom>
          <a:solidFill>
            <a:srgbClr val="FFFFFF">
              <a:alpha val="52000"/>
            </a:srgbClr>
          </a:solidFill>
          <a:ln/>
        </p:spPr>
        <p:txBody>
          <a:bodyPr/>
          <a:lstStyle/>
          <a:p>
            <a:endParaRPr/>
          </a:p>
        </p:txBody>
      </p:sp>
      <p:sp>
        <p:nvSpPr>
          <p:cNvPr id="40" name="Shape 38"/>
          <p:cNvSpPr/>
          <p:nvPr/>
        </p:nvSpPr>
        <p:spPr>
          <a:xfrm>
            <a:off x="8690699" y="4801090"/>
            <a:ext cx="29090" cy="29090"/>
          </a:xfrm>
          <a:prstGeom prst="ellipse">
            <a:avLst/>
          </a:prstGeom>
          <a:solidFill>
            <a:srgbClr val="FFFFFF">
              <a:alpha val="46000"/>
            </a:srgbClr>
          </a:solidFill>
          <a:ln/>
        </p:spPr>
        <p:txBody>
          <a:bodyPr/>
          <a:lstStyle/>
          <a:p>
            <a:endParaRPr/>
          </a:p>
        </p:txBody>
      </p:sp>
      <p:sp>
        <p:nvSpPr>
          <p:cNvPr id="41" name="Shape 39"/>
          <p:cNvSpPr/>
          <p:nvPr/>
        </p:nvSpPr>
        <p:spPr>
          <a:xfrm>
            <a:off x="6337645" y="4126157"/>
            <a:ext cx="35012" cy="35012"/>
          </a:xfrm>
          <a:prstGeom prst="ellipse">
            <a:avLst/>
          </a:prstGeom>
          <a:solidFill>
            <a:srgbClr val="FFFFFF">
              <a:alpha val="37000"/>
            </a:srgbClr>
          </a:solidFill>
          <a:ln/>
        </p:spPr>
        <p:txBody>
          <a:bodyPr/>
          <a:lstStyle/>
          <a:p>
            <a:endParaRPr/>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4600" dirty="0">
                <a:solidFill>
                  <a:srgbClr val="FFFFFF"/>
                </a:solidFill>
                <a:latin typeface="Arial Rounded MT Bold" pitchFamily="34" charset="0"/>
                <a:ea typeface="Arial Rounded MT Bold" pitchFamily="34" charset="-122"/>
                <a:cs typeface="Arial Rounded MT Bold" pitchFamily="34" charset="-120"/>
              </a:rPr>
              <a:t>Listen to the END!</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cap/cab · bed/bet · dog/dock</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7</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GUESS</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 Which word did you hear?</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blurRad="127000" dist="50800" dir="5400000" algn="bl" rotWithShape="0">
              <a:srgbClr val="000000">
                <a:alpha val="20000"/>
              </a:srgbClr>
            </a:outerShdw>
          </a:effectLst>
        </p:spPr>
        <p:txBody>
          <a:bodyPr/>
          <a:lstStyle/>
          <a:p>
            <a:endParaRPr/>
          </a:p>
        </p:txBody>
      </p:sp>
      <p:sp>
        <p:nvSpPr>
          <p:cNvPr id="8" name="Text 6"/>
          <p:cNvSpPr/>
          <p:nvPr/>
        </p:nvSpPr>
        <p:spPr>
          <a:xfrm>
            <a:off x="6400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marL="0" indent="0" algn="ctr">
              <a:buNone/>
            </a:pPr>
            <a:r>
              <a:rPr lang="en-US" sz="4200" dirty="0">
                <a:solidFill>
                  <a:srgbClr val="FFFFFF"/>
                </a:solidFill>
                <a:latin typeface="Arial Rounded MT Bold" pitchFamily="34" charset="0"/>
                <a:ea typeface="Arial Rounded MT Bold" pitchFamily="34" charset="-122"/>
                <a:cs typeface="Arial Rounded MT Bold" pitchFamily="34" charset="-120"/>
              </a:rPr>
              <a:t>bus</a:t>
            </a:r>
            <a:endParaRPr lang="en-US" sz="4200" dirty="0"/>
          </a:p>
        </p:txBody>
      </p:sp>
      <p:sp>
        <p:nvSpPr>
          <p:cNvPr id="10" name="Text 8"/>
          <p:cNvSpPr/>
          <p:nvPr/>
        </p:nvSpPr>
        <p:spPr>
          <a:xfrm>
            <a:off x="640080" y="4114800"/>
            <a:ext cx="3749040" cy="256032"/>
          </a:xfrm>
          <a:prstGeom prst="rect">
            <a:avLst/>
          </a:prstGeom>
          <a:noFill/>
          <a:ln/>
        </p:spPr>
        <p:txBody>
          <a:bodyPr wrap="square" rtlCol="0" anchor="ctr"/>
          <a:lstStyle/>
          <a:p>
            <a:pPr marL="0" indent="0" algn="ctr">
              <a:buNone/>
            </a:pPr>
            <a:r>
              <a:rPr lang="en-US" sz="3200" b="1" dirty="0">
                <a:solidFill>
                  <a:srgbClr val="FFFFFF"/>
                </a:solidFill>
                <a:latin typeface="Helvetica Neue" pitchFamily="34" charset="0"/>
                <a:ea typeface="Helvetica Neue" pitchFamily="34" charset="-122"/>
                <a:cs typeface="Helvetica Neue" pitchFamily="34" charset="-120"/>
              </a:rPr>
              <a:t/>
            </a:r>
            <a:endParaRPr lang="en-US" sz="1400" dirty="0"/>
          </a:p>
        </p:txBody>
      </p:sp>
      <p:sp>
        <p:nvSpPr>
          <p:cNvPr id="11" name="Shape 9"/>
          <p:cNvSpPr/>
          <p:nvPr/>
        </p:nvSpPr>
        <p:spPr>
          <a:xfrm>
            <a:off x="4754880" y="1965960"/>
            <a:ext cx="3749040" cy="2395728"/>
          </a:xfrm>
          <a:prstGeom prst="roundRect">
            <a:avLst>
              <a:gd name="adj" fmla="val 6870"/>
            </a:avLst>
          </a:prstGeom>
          <a:solidFill>
            <a:srgbClr val="3EE0CF"/>
          </a:solidFill>
          <a:ln/>
          <a:effectLst>
            <a:outerShdw blurRad="127000" dist="50800" dir="5400000" algn="bl" rotWithShape="0">
              <a:srgbClr val="000000">
                <a:alpha val="20000"/>
              </a:srgbClr>
            </a:outerShdw>
          </a:effectLst>
        </p:spPr>
        <p:txBody>
          <a:bodyPr/>
          <a:lstStyle/>
          <a:p>
            <a:endParaRPr/>
          </a:p>
        </p:txBody>
      </p:sp>
      <p:sp>
        <p:nvSpPr>
          <p:cNvPr id="12" name="Text 10"/>
          <p:cNvSpPr/>
          <p:nvPr/>
        </p:nvSpPr>
        <p:spPr>
          <a:xfrm>
            <a:off x="47548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13" name="Text 11"/>
          <p:cNvSpPr/>
          <p:nvPr/>
        </p:nvSpPr>
        <p:spPr>
          <a:xfrm>
            <a:off x="4754880" y="3611880"/>
            <a:ext cx="3749040" cy="548640"/>
          </a:xfrm>
          <a:prstGeom prst="rect">
            <a:avLst/>
          </a:prstGeom>
          <a:noFill/>
          <a:ln/>
        </p:spPr>
        <p:txBody>
          <a:bodyPr wrap="square" rtlCol="0" anchor="ctr"/>
          <a:lstStyle/>
          <a:p>
            <a:pPr marL="0" indent="0" algn="ctr">
              <a:buNone/>
            </a:pPr>
            <a:r>
              <a:rPr lang="en-US" sz="4200" dirty="0">
                <a:solidFill>
                  <a:srgbClr val="241F4E"/>
                </a:solidFill>
                <a:latin typeface="Arial Rounded MT Bold" pitchFamily="34" charset="0"/>
                <a:ea typeface="Arial Rounded MT Bold" pitchFamily="34" charset="-122"/>
                <a:cs typeface="Arial Rounded MT Bold" pitchFamily="34" charset="-120"/>
              </a:rPr>
              <a:t>buzz</a:t>
            </a:r>
            <a:endParaRPr lang="en-US" sz="4200" dirty="0"/>
          </a:p>
        </p:txBody>
      </p:sp>
      <p:sp>
        <p:nvSpPr>
          <p:cNvPr id="14" name="Text 12"/>
          <p:cNvSpPr/>
          <p:nvPr/>
        </p:nvSpPr>
        <p:spPr>
          <a:xfrm>
            <a:off x="4754880" y="4114800"/>
            <a:ext cx="3749040" cy="256032"/>
          </a:xfrm>
          <a:prstGeom prst="rect">
            <a:avLst/>
          </a:prstGeom>
          <a:noFill/>
          <a:ln/>
        </p:spPr>
        <p:txBody>
          <a:bodyPr wrap="square" rtlCol="0" anchor="ctr"/>
          <a:lstStyle/>
          <a:p>
            <a:pPr marL="0" indent="0" algn="ctr">
              <a:buNone/>
            </a:pPr>
            <a:r>
              <a:rPr lang="en-US" sz="3200" b="1" dirty="0">
                <a:solidFill>
                  <a:srgbClr val="241F4E"/>
                </a:solidFill>
                <a:latin typeface="Helvetica Neue" pitchFamily="34" charset="0"/>
                <a:ea typeface="Helvetica Neue" pitchFamily="34" charset="-122"/>
                <a:cs typeface="Helvetica Neue" pitchFamily="34" charset="-120"/>
              </a:rPr>
              <a:t/>
            </a:r>
            <a:endParaRPr lang="en-US" sz="1400" dirty="0"/>
          </a:p>
        </p:txBody>
      </p:sp>
      <p:sp>
        <p:nvSpPr>
          <p:cNvPr id="15" name="TextBox 14"/>
          <p:cNvSpPr txBox="1"/>
          <p:nvPr/>
        </p:nvSpPr>
        <p:spPr>
          <a:xfrm>
            <a:off x="777240" y="2011680"/>
            <a:ext cx="731520" cy="548640"/>
          </a:xfrm>
          <a:prstGeom prst="rect">
            <a:avLst/>
          </a:prstGeom>
          <a:noFill/>
        </p:spPr>
        <p:txBody>
          <a:bodyPr wrap="none">
            <a:spAutoFit/>
          </a:bodyPr>
          <a:lstStyle/>
          <a:p>
            <a:r>
              <a:rPr sz="3200" b="1">
                <a:solidFill>
                  <a:srgbClr val="FFFFFF"/>
                </a:solidFill>
                <a:latin typeface="Helvetica Neue"/>
              </a:rPr>
              <a:t>1</a:t>
            </a:r>
          </a:p>
        </p:txBody>
      </p:sp>
      <p:sp>
        <p:nvSpPr>
          <p:cNvPr id="16" name="TextBox 15"/>
          <p:cNvSpPr txBox="1"/>
          <p:nvPr/>
        </p:nvSpPr>
        <p:spPr>
          <a:xfrm>
            <a:off x="4892040" y="2011680"/>
            <a:ext cx="731520" cy="548640"/>
          </a:xfrm>
          <a:prstGeom prst="rect">
            <a:avLst/>
          </a:prstGeom>
          <a:noFill/>
        </p:spPr>
        <p:txBody>
          <a:bodyPr wrap="none">
            <a:spAutoFit/>
          </a:bodyPr>
          <a:lstStyle/>
          <a:p>
            <a:r>
              <a:rPr sz="3200" b="1">
                <a:solidFill>
                  <a:srgbClr val="241F4E"/>
                </a:solidFill>
                <a:latin typeface="Helvetica Neue"/>
              </a:rPr>
              <a:t>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ANSWER</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the answer</a:t>
            </a:r>
            <a:endParaRPr lang="en-US" sz="3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blurRad="101600" dist="38100" dir="5400000" algn="bl" rotWithShape="0">
              <a:srgbClr val="000000">
                <a:alpha val="15000"/>
              </a:srgbClr>
            </a:outerShdw>
          </a:effectLst>
        </p:spPr>
        <p:txBody>
          <a:bodyPr/>
          <a:lstStyle/>
          <a:p>
            <a:endParaRPr/>
          </a:p>
        </p:txBody>
      </p:sp>
      <p:sp>
        <p:nvSpPr>
          <p:cNvPr id="10" name="Text 8"/>
          <p:cNvSpPr/>
          <p:nvPr/>
        </p:nvSpPr>
        <p:spPr>
          <a:xfrm>
            <a:off x="1051560" y="2560320"/>
            <a:ext cx="731520" cy="548640"/>
          </a:xfrm>
          <a:prstGeom prst="rect">
            <a:avLst/>
          </a:prstGeom>
          <a:noFill/>
          <a:ln/>
        </p:spPr>
        <p:txBody>
          <a:bodyPr wrap="square" lIns="0" tIns="0" rIns="0" bIns="0" rtlCol="0" anchor="ctr"/>
          <a:lstStyle/>
          <a:p>
            <a:pPr marL="0" indent="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bus</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blurRad="101600" dist="38100" dir="5400000" algn="bl" rotWithShape="0">
              <a:srgbClr val="000000">
                <a:alpha val="15000"/>
              </a:srgbClr>
            </a:outerShdw>
          </a:effectLst>
        </p:spPr>
        <p:txBody>
          <a:bodyPr/>
          <a:lstStyle/>
          <a:p>
            <a:endParaRPr/>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marL="0" indent="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buzz</a:t>
            </a:r>
            <a:endParaRPr lang="en-US" sz="3600" dirty="0"/>
          </a:p>
        </p:txBody>
      </p:sp>
      <p:sp>
        <p:nvSpPr>
          <p:cNvPr id="18" name="Rounded Rectangle 17"/>
          <p:cNvSpPr/>
          <p:nvPr/>
        </p:nvSpPr>
        <p:spPr>
          <a:xfrm>
            <a:off x="1828800" y="3886200"/>
            <a:ext cx="5486400" cy="86868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700" b="1">
                <a:solidFill>
                  <a:srgbClr val="161339"/>
                </a:solidFill>
                <a:latin typeface="Arial Rounded MT Bold"/>
              </a:rPr>
              <a:t>✅ It's BUZZ!</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GUESS</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 Which word did you hear?</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blurRad="127000" dist="50800" dir="5400000" algn="bl" rotWithShape="0">
              <a:srgbClr val="000000">
                <a:alpha val="20000"/>
              </a:srgbClr>
            </a:outerShdw>
          </a:effectLst>
        </p:spPr>
        <p:txBody>
          <a:bodyPr/>
          <a:lstStyle/>
          <a:p>
            <a:endParaRPr/>
          </a:p>
        </p:txBody>
      </p:sp>
      <p:sp>
        <p:nvSpPr>
          <p:cNvPr id="8" name="Text 6"/>
          <p:cNvSpPr/>
          <p:nvPr/>
        </p:nvSpPr>
        <p:spPr>
          <a:xfrm>
            <a:off x="640080" y="1627632"/>
            <a:ext cx="3749040" cy="1965960"/>
          </a:xfrm>
          <a:prstGeom prst="rect">
            <a:avLst/>
          </a:prstGeom>
          <a:noFill/>
          <a:ln/>
        </p:spPr>
        <p:txBody>
          <a:bodyPr wrap="square" rtlCol="0" anchor="t"/>
          <a:lstStyle/>
          <a:p>
            <a:pPr marL="0" indent="0" algn="ctr">
              <a:buNone/>
            </a:pPr>
            <a:r>
              <a:rPr lang="en-US" sz="15000" dirty="0">
                <a:solidFill>
                  <a:srgbClr val="000000"/>
                </a:solidFill>
              </a:rPr>
              <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marL="0" indent="0" algn="ctr">
              <a:buNone/>
            </a:pPr>
            <a:r>
              <a:rPr lang="en-US" sz="4200" dirty="0">
                <a:solidFill>
                  <a:srgbClr val="FFFFFF"/>
                </a:solidFill>
                <a:latin typeface="Arial Rounded MT Bold" pitchFamily="34" charset="0"/>
                <a:ea typeface="Arial Rounded MT Bold" pitchFamily="34" charset="-122"/>
                <a:cs typeface="Arial Rounded MT Bold" pitchFamily="34" charset="-120"/>
              </a:rPr>
              <a:t>rope</a:t>
            </a:r>
            <a:endParaRPr lang="en-US" sz="4200" dirty="0"/>
          </a:p>
        </p:txBody>
      </p:sp>
      <p:sp>
        <p:nvSpPr>
          <p:cNvPr id="10" name="Text 8"/>
          <p:cNvSpPr/>
          <p:nvPr/>
        </p:nvSpPr>
        <p:spPr>
          <a:xfrm>
            <a:off x="640080" y="4114800"/>
            <a:ext cx="3749040" cy="256032"/>
          </a:xfrm>
          <a:prstGeom prst="rect">
            <a:avLst/>
          </a:prstGeom>
          <a:noFill/>
          <a:ln/>
        </p:spPr>
        <p:txBody>
          <a:bodyPr wrap="square" rtlCol="0" anchor="ctr"/>
          <a:lstStyle/>
          <a:p>
            <a:pPr marL="0" indent="0" algn="ctr">
              <a:buNone/>
            </a:pPr>
            <a:r>
              <a:rPr lang="en-US" sz="3200" b="1" dirty="0">
                <a:solidFill>
                  <a:srgbClr val="FFFFFF"/>
                </a:solidFill>
                <a:latin typeface="Helvetica Neue" pitchFamily="34" charset="0"/>
                <a:ea typeface="Helvetica Neue" pitchFamily="34" charset="-122"/>
                <a:cs typeface="Helvetica Neue" pitchFamily="34" charset="-120"/>
              </a:rPr>
              <a:t/>
            </a:r>
            <a:endParaRPr lang="en-US" sz="1400" dirty="0"/>
          </a:p>
        </p:txBody>
      </p:sp>
      <p:sp>
        <p:nvSpPr>
          <p:cNvPr id="11" name="Shape 9"/>
          <p:cNvSpPr/>
          <p:nvPr/>
        </p:nvSpPr>
        <p:spPr>
          <a:xfrm>
            <a:off x="4754880" y="1965960"/>
            <a:ext cx="3749040" cy="2395728"/>
          </a:xfrm>
          <a:prstGeom prst="roundRect">
            <a:avLst>
              <a:gd name="adj" fmla="val 6870"/>
            </a:avLst>
          </a:prstGeom>
          <a:solidFill>
            <a:srgbClr val="3EE0CF"/>
          </a:solidFill>
          <a:ln/>
          <a:effectLst>
            <a:outerShdw blurRad="127000" dist="50800" dir="5400000" algn="bl" rotWithShape="0">
              <a:srgbClr val="000000">
                <a:alpha val="20000"/>
              </a:srgbClr>
            </a:outerShdw>
          </a:effectLst>
        </p:spPr>
        <p:txBody>
          <a:bodyPr/>
          <a:lstStyle/>
          <a:p>
            <a:endParaRPr/>
          </a:p>
        </p:txBody>
      </p:sp>
      <p:sp>
        <p:nvSpPr>
          <p:cNvPr id="12" name="Text 10"/>
          <p:cNvSpPr/>
          <p:nvPr/>
        </p:nvSpPr>
        <p:spPr>
          <a:xfrm>
            <a:off x="4754880" y="1627632"/>
            <a:ext cx="3749040" cy="1965960"/>
          </a:xfrm>
          <a:prstGeom prst="rect">
            <a:avLst/>
          </a:prstGeom>
          <a:noFill/>
          <a:ln/>
        </p:spPr>
        <p:txBody>
          <a:bodyPr wrap="square" rtlCol="0" anchor="t"/>
          <a:lstStyle/>
          <a:p>
            <a:pPr marL="0" indent="0" algn="ctr">
              <a:buNone/>
            </a:pPr>
            <a:r>
              <a:rPr lang="en-US" sz="15000" dirty="0">
                <a:solidFill>
                  <a:srgbClr val="000000"/>
                </a:solidFill>
              </a:rPr>
              <a:t/>
            </a:r>
            <a:endParaRPr lang="en-US" sz="15000" dirty="0"/>
          </a:p>
        </p:txBody>
      </p:sp>
      <p:sp>
        <p:nvSpPr>
          <p:cNvPr id="13" name="Text 11"/>
          <p:cNvSpPr/>
          <p:nvPr/>
        </p:nvSpPr>
        <p:spPr>
          <a:xfrm>
            <a:off x="4754880" y="3611880"/>
            <a:ext cx="3749040" cy="548640"/>
          </a:xfrm>
          <a:prstGeom prst="rect">
            <a:avLst/>
          </a:prstGeom>
          <a:noFill/>
          <a:ln/>
        </p:spPr>
        <p:txBody>
          <a:bodyPr wrap="square" rtlCol="0" anchor="ctr"/>
          <a:lstStyle/>
          <a:p>
            <a:pPr marL="0" indent="0" algn="ctr">
              <a:buNone/>
            </a:pPr>
            <a:r>
              <a:rPr lang="en-US" sz="4200" dirty="0">
                <a:solidFill>
                  <a:srgbClr val="241F4E"/>
                </a:solidFill>
                <a:latin typeface="Arial Rounded MT Bold" pitchFamily="34" charset="0"/>
                <a:ea typeface="Arial Rounded MT Bold" pitchFamily="34" charset="-122"/>
                <a:cs typeface="Arial Rounded MT Bold" pitchFamily="34" charset="-120"/>
              </a:rPr>
              <a:t>robe</a:t>
            </a:r>
            <a:endParaRPr lang="en-US" sz="4200" dirty="0"/>
          </a:p>
        </p:txBody>
      </p:sp>
      <p:sp>
        <p:nvSpPr>
          <p:cNvPr id="14" name="Text 12"/>
          <p:cNvSpPr/>
          <p:nvPr/>
        </p:nvSpPr>
        <p:spPr>
          <a:xfrm>
            <a:off x="4754880" y="4114800"/>
            <a:ext cx="3749040" cy="256032"/>
          </a:xfrm>
          <a:prstGeom prst="rect">
            <a:avLst/>
          </a:prstGeom>
          <a:noFill/>
          <a:ln/>
        </p:spPr>
        <p:txBody>
          <a:bodyPr wrap="square" rtlCol="0" anchor="ctr"/>
          <a:lstStyle/>
          <a:p>
            <a:pPr marL="0" indent="0" algn="ctr">
              <a:buNone/>
            </a:pPr>
            <a:r>
              <a:rPr lang="en-US" sz="3200" b="1" dirty="0">
                <a:solidFill>
                  <a:srgbClr val="241F4E"/>
                </a:solidFill>
                <a:latin typeface="Helvetica Neue" pitchFamily="34" charset="0"/>
                <a:ea typeface="Helvetica Neue" pitchFamily="34" charset="-122"/>
                <a:cs typeface="Helvetica Neue" pitchFamily="34" charset="-120"/>
              </a:rPr>
              <a:t/>
            </a:r>
            <a:endParaRPr lang="en-US" sz="1400" dirty="0"/>
          </a:p>
        </p:txBody>
      </p:sp>
      <p:pic>
        <p:nvPicPr>
          <p:cNvPr id="16" name="Picture 15" descr="robe-final.png"/>
          <p:cNvPicPr>
            <a:picLocks noChangeAspect="1"/>
          </p:cNvPicPr>
          <p:nvPr/>
        </p:nvPicPr>
        <p:blipFill>
          <a:blip r:embed="rId4"/>
          <a:stretch>
            <a:fillRect/>
          </a:stretch>
        </p:blipFill>
        <p:spPr>
          <a:xfrm>
            <a:off x="5749214" y="1647292"/>
            <a:ext cx="1760371" cy="1926640"/>
          </a:xfrm>
          <a:prstGeom prst="rect">
            <a:avLst/>
          </a:prstGeom>
        </p:spPr>
      </p:pic>
      <p:sp>
        <p:nvSpPr>
          <p:cNvPr id="17" name="TextBox 16"/>
          <p:cNvSpPr txBox="1"/>
          <p:nvPr/>
        </p:nvSpPr>
        <p:spPr>
          <a:xfrm>
            <a:off x="777240" y="2011680"/>
            <a:ext cx="731520" cy="548640"/>
          </a:xfrm>
          <a:prstGeom prst="rect">
            <a:avLst/>
          </a:prstGeom>
          <a:noFill/>
        </p:spPr>
        <p:txBody>
          <a:bodyPr wrap="none">
            <a:spAutoFit/>
          </a:bodyPr>
          <a:lstStyle/>
          <a:p>
            <a:r>
              <a:rPr sz="3200" b="1">
                <a:solidFill>
                  <a:srgbClr val="FFFFFF"/>
                </a:solidFill>
                <a:latin typeface="Helvetica Neue"/>
              </a:rPr>
              <a:t>1</a:t>
            </a:r>
          </a:p>
        </p:txBody>
      </p:sp>
      <p:sp>
        <p:nvSpPr>
          <p:cNvPr id="18" name="TextBox 17"/>
          <p:cNvSpPr txBox="1"/>
          <p:nvPr/>
        </p:nvSpPr>
        <p:spPr>
          <a:xfrm>
            <a:off x="4892040" y="2011680"/>
            <a:ext cx="731520" cy="548640"/>
          </a:xfrm>
          <a:prstGeom prst="rect">
            <a:avLst/>
          </a:prstGeom>
          <a:noFill/>
        </p:spPr>
        <p:txBody>
          <a:bodyPr wrap="none">
            <a:spAutoFit/>
          </a:bodyPr>
          <a:lstStyle/>
          <a:p>
            <a:r>
              <a:rPr sz="3200" b="1">
                <a:solidFill>
                  <a:srgbClr val="241F4E"/>
                </a:solidFill>
                <a:latin typeface="Helvetica Neue"/>
              </a:rPr>
              <a:t>2</a:t>
            </a:r>
          </a:p>
        </p:txBody>
      </p:sp>
      <p:pic>
        <p:nvPicPr>
          <p:cNvPr id="19" name="Picture 18" descr="rope-final.png"/>
          <p:cNvPicPr>
            <a:picLocks noChangeAspect="1"/>
          </p:cNvPicPr>
          <p:nvPr/>
        </p:nvPicPr>
        <p:blipFill>
          <a:blip r:embed="rId5"/>
          <a:stretch>
            <a:fillRect/>
          </a:stretch>
        </p:blipFill>
        <p:spPr>
          <a:xfrm>
            <a:off x="1541777" y="1647292"/>
            <a:ext cx="1945645" cy="19266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ANSWER</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the answer</a:t>
            </a:r>
            <a:endParaRPr lang="en-US" sz="3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blurRad="101600" dist="38100" dir="5400000" algn="bl" rotWithShape="0">
              <a:srgbClr val="000000">
                <a:alpha val="15000"/>
              </a:srgbClr>
            </a:outerShdw>
          </a:effectLst>
        </p:spPr>
        <p:txBody>
          <a:bodyPr/>
          <a:lstStyle/>
          <a:p>
            <a:endParaRPr/>
          </a:p>
        </p:txBody>
      </p:sp>
      <p:sp>
        <p:nvSpPr>
          <p:cNvPr id="10" name="Text 8"/>
          <p:cNvSpPr/>
          <p:nvPr/>
        </p:nvSpPr>
        <p:spPr>
          <a:xfrm>
            <a:off x="1051560" y="2560320"/>
            <a:ext cx="731520" cy="548640"/>
          </a:xfrm>
          <a:prstGeom prst="rect">
            <a:avLst/>
          </a:prstGeom>
          <a:noFill/>
          <a:ln/>
        </p:spPr>
        <p:txBody>
          <a:bodyPr wrap="square" lIns="0" tIns="0" rIns="0" bIns="0" rtlCol="0" anchor="ctr"/>
          <a:lstStyle/>
          <a:p>
            <a:pPr marL="0" indent="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marL="0" indent="0" algn="ctr">
              <a:buNone/>
            </a:pPr>
            <a:r>
              <a:rPr lang="en-US" sz="10300" dirty="0">
                <a:solidFill>
                  <a:srgbClr val="000000"/>
                </a:solidFill>
              </a:rPr>
              <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rope</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blurRad="101600" dist="38100" dir="5400000" algn="bl" rotWithShape="0">
              <a:srgbClr val="000000">
                <a:alpha val="15000"/>
              </a:srgbClr>
            </a:outerShdw>
          </a:effectLst>
        </p:spPr>
        <p:txBody>
          <a:bodyPr/>
          <a:lstStyle/>
          <a:p>
            <a:endParaRPr/>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marL="0" indent="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marL="0" indent="0" algn="ctr">
              <a:buNone/>
            </a:pPr>
            <a:r>
              <a:rPr lang="en-US" sz="10300" dirty="0">
                <a:solidFill>
                  <a:srgbClr val="000000"/>
                </a:solidFill>
              </a:rPr>
              <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robe</a:t>
            </a:r>
            <a:endParaRPr lang="en-US" sz="3600" dirty="0"/>
          </a:p>
        </p:txBody>
      </p:sp>
      <p:sp>
        <p:nvSpPr>
          <p:cNvPr id="18" name="Rounded Rectangle 17"/>
          <p:cNvSpPr/>
          <p:nvPr/>
        </p:nvSpPr>
        <p:spPr>
          <a:xfrm>
            <a:off x="1828800" y="3886200"/>
            <a:ext cx="5486400" cy="86868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700" b="1">
                <a:solidFill>
                  <a:srgbClr val="161339"/>
                </a:solidFill>
                <a:latin typeface="Arial Rounded MT Bold"/>
              </a:rPr>
              <a:t>✅ It's ROBE!</a:t>
            </a:r>
          </a:p>
        </p:txBody>
      </p:sp>
      <p:pic>
        <p:nvPicPr>
          <p:cNvPr id="20" name="Picture 19" descr="robe-final.png"/>
          <p:cNvPicPr>
            <a:picLocks noChangeAspect="1"/>
          </p:cNvPicPr>
          <p:nvPr/>
        </p:nvPicPr>
        <p:blipFill>
          <a:blip r:embed="rId4"/>
          <a:stretch>
            <a:fillRect/>
          </a:stretch>
        </p:blipFill>
        <p:spPr>
          <a:xfrm>
            <a:off x="5923877" y="2281428"/>
            <a:ext cx="1228166" cy="1344168"/>
          </a:xfrm>
          <a:prstGeom prst="rect">
            <a:avLst/>
          </a:prstGeom>
        </p:spPr>
      </p:pic>
      <p:pic>
        <p:nvPicPr>
          <p:cNvPr id="21" name="Picture 20" descr="rope-final.png"/>
          <p:cNvPicPr>
            <a:picLocks noChangeAspect="1"/>
          </p:cNvPicPr>
          <p:nvPr/>
        </p:nvPicPr>
        <p:blipFill>
          <a:blip r:embed="rId5"/>
          <a:stretch>
            <a:fillRect/>
          </a:stretch>
        </p:blipFill>
        <p:spPr>
          <a:xfrm>
            <a:off x="1927326" y="2281428"/>
            <a:ext cx="1357427" cy="134416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REVIEW</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Ten words — listen to the END!</a:t>
            </a:r>
            <a:endParaRPr lang="en-US" sz="3000" dirty="0"/>
          </a:p>
        </p:txBody>
      </p:sp>
      <p:sp>
        <p:nvSpPr>
          <p:cNvPr id="7" name="Shape 5"/>
          <p:cNvSpPr/>
          <p:nvPr/>
        </p:nvSpPr>
        <p:spPr>
          <a:xfrm>
            <a:off x="502920" y="1828800"/>
            <a:ext cx="2606040" cy="1143000"/>
          </a:xfrm>
          <a:prstGeom prst="roundRect">
            <a:avLst>
              <a:gd name="adj" fmla="val 12000"/>
            </a:avLst>
          </a:prstGeom>
          <a:solidFill>
            <a:srgbClr val="FF5D5D"/>
          </a:solidFill>
          <a:ln/>
        </p:spPr>
        <p:txBody>
          <a:bodyPr/>
          <a:lstStyle/>
          <a:p>
            <a:endParaRPr/>
          </a:p>
        </p:txBody>
      </p:sp>
      <p:sp>
        <p:nvSpPr>
          <p:cNvPr id="8" name="Text 6"/>
          <p:cNvSpPr/>
          <p:nvPr/>
        </p:nvSpPr>
        <p:spPr>
          <a:xfrm>
            <a:off x="502920" y="1828800"/>
            <a:ext cx="2606040" cy="1143000"/>
          </a:xfrm>
          <a:prstGeom prst="rect">
            <a:avLst/>
          </a:prstGeom>
          <a:noFill/>
          <a:ln/>
        </p:spPr>
        <p:txBody>
          <a:bodyPr wrap="square" rtlCol="0" anchor="ctr"/>
          <a:lstStyle/>
          <a:p>
            <a:pPr marL="0" indent="0" algn="ctr">
              <a:buNone/>
            </a:pPr>
            <a:r>
              <a:rPr lang="en-US" sz="2800" dirty="0">
                <a:solidFill>
                  <a:srgbClr val="FFFFFF"/>
                </a:solidFill>
                <a:latin typeface="Arial Rounded MT Bold" pitchFamily="34" charset="0"/>
                <a:ea typeface="Arial Rounded MT Bold" pitchFamily="34" charset="-122"/>
                <a:cs typeface="Arial Rounded MT Bold" pitchFamily="34" charset="-120"/>
              </a:rPr>
              <a:t>🧢 cap</a:t>
            </a:r>
            <a:endParaRPr lang="en-US" sz="2800" dirty="0"/>
          </a:p>
        </p:txBody>
      </p:sp>
      <p:sp>
        <p:nvSpPr>
          <p:cNvPr id="9" name="Shape 7"/>
          <p:cNvSpPr/>
          <p:nvPr/>
        </p:nvSpPr>
        <p:spPr>
          <a:xfrm>
            <a:off x="502920" y="3154680"/>
            <a:ext cx="2606040" cy="1143000"/>
          </a:xfrm>
          <a:prstGeom prst="roundRect">
            <a:avLst>
              <a:gd name="adj" fmla="val 12000"/>
            </a:avLst>
          </a:prstGeom>
          <a:solidFill>
            <a:srgbClr val="3EE0CF"/>
          </a:solidFill>
          <a:ln/>
        </p:spPr>
        <p:txBody>
          <a:bodyPr/>
          <a:lstStyle/>
          <a:p>
            <a:endParaRPr/>
          </a:p>
        </p:txBody>
      </p:sp>
      <p:sp>
        <p:nvSpPr>
          <p:cNvPr id="10" name="Text 8"/>
          <p:cNvSpPr/>
          <p:nvPr/>
        </p:nvSpPr>
        <p:spPr>
          <a:xfrm>
            <a:off x="502920" y="3154680"/>
            <a:ext cx="2606040" cy="114300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cab</a:t>
            </a:r>
            <a:endParaRPr lang="en-US" sz="2800" dirty="0"/>
          </a:p>
        </p:txBody>
      </p:sp>
      <p:sp>
        <p:nvSpPr>
          <p:cNvPr id="11" name="Shape 9"/>
          <p:cNvSpPr/>
          <p:nvPr/>
        </p:nvSpPr>
        <p:spPr>
          <a:xfrm>
            <a:off x="3383280" y="1828800"/>
            <a:ext cx="2606040" cy="1143000"/>
          </a:xfrm>
          <a:prstGeom prst="roundRect">
            <a:avLst>
              <a:gd name="adj" fmla="val 12000"/>
            </a:avLst>
          </a:prstGeom>
          <a:solidFill>
            <a:srgbClr val="FF5D5D"/>
          </a:solidFill>
          <a:ln/>
        </p:spPr>
        <p:txBody>
          <a:bodyPr/>
          <a:lstStyle/>
          <a:p>
            <a:endParaRPr/>
          </a:p>
        </p:txBody>
      </p:sp>
      <p:sp>
        <p:nvSpPr>
          <p:cNvPr id="12" name="Text 10"/>
          <p:cNvSpPr/>
          <p:nvPr/>
        </p:nvSpPr>
        <p:spPr>
          <a:xfrm>
            <a:off x="3383280" y="1828800"/>
            <a:ext cx="2606040" cy="1143000"/>
          </a:xfrm>
          <a:prstGeom prst="rect">
            <a:avLst/>
          </a:prstGeom>
          <a:noFill/>
          <a:ln/>
        </p:spPr>
        <p:txBody>
          <a:bodyPr wrap="square" rtlCol="0" anchor="ctr"/>
          <a:lstStyle/>
          <a:p>
            <a:pPr marL="0" indent="0" algn="ctr">
              <a:buNone/>
            </a:pPr>
            <a:r>
              <a:rPr lang="en-US" sz="2800" dirty="0">
                <a:solidFill>
                  <a:srgbClr val="FFFFFF"/>
                </a:solidFill>
                <a:latin typeface="Arial Rounded MT Bold" pitchFamily="34" charset="0"/>
                <a:ea typeface="Arial Rounded MT Bold" pitchFamily="34" charset="-122"/>
                <a:cs typeface="Arial Rounded MT Bold" pitchFamily="34" charset="-120"/>
              </a:rPr>
              <a:t>🎲 bet</a:t>
            </a:r>
            <a:endParaRPr lang="en-US" sz="2800" dirty="0"/>
          </a:p>
        </p:txBody>
      </p:sp>
      <p:sp>
        <p:nvSpPr>
          <p:cNvPr id="13" name="Shape 11"/>
          <p:cNvSpPr/>
          <p:nvPr/>
        </p:nvSpPr>
        <p:spPr>
          <a:xfrm>
            <a:off x="3383280" y="3154680"/>
            <a:ext cx="2606040" cy="1143000"/>
          </a:xfrm>
          <a:prstGeom prst="roundRect">
            <a:avLst>
              <a:gd name="adj" fmla="val 12000"/>
            </a:avLst>
          </a:prstGeom>
          <a:solidFill>
            <a:srgbClr val="3EE0CF"/>
          </a:solidFill>
          <a:ln/>
        </p:spPr>
        <p:txBody>
          <a:bodyPr/>
          <a:lstStyle/>
          <a:p>
            <a:endParaRPr/>
          </a:p>
        </p:txBody>
      </p:sp>
      <p:sp>
        <p:nvSpPr>
          <p:cNvPr id="14" name="Text 12"/>
          <p:cNvSpPr/>
          <p:nvPr/>
        </p:nvSpPr>
        <p:spPr>
          <a:xfrm>
            <a:off x="3383280" y="3154680"/>
            <a:ext cx="2606040" cy="114300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bed</a:t>
            </a:r>
            <a:endParaRPr lang="en-US" sz="2800" dirty="0"/>
          </a:p>
        </p:txBody>
      </p:sp>
      <p:sp>
        <p:nvSpPr>
          <p:cNvPr id="15" name="Shape 13"/>
          <p:cNvSpPr/>
          <p:nvPr/>
        </p:nvSpPr>
        <p:spPr>
          <a:xfrm>
            <a:off x="6263640" y="1828800"/>
            <a:ext cx="2606040" cy="1143000"/>
          </a:xfrm>
          <a:prstGeom prst="roundRect">
            <a:avLst>
              <a:gd name="adj" fmla="val 12000"/>
            </a:avLst>
          </a:prstGeom>
          <a:solidFill>
            <a:srgbClr val="FF5D5D"/>
          </a:solidFill>
          <a:ln/>
        </p:spPr>
        <p:txBody>
          <a:bodyPr/>
          <a:lstStyle/>
          <a:p>
            <a:endParaRPr/>
          </a:p>
        </p:txBody>
      </p:sp>
      <p:sp>
        <p:nvSpPr>
          <p:cNvPr id="16" name="Text 14"/>
          <p:cNvSpPr/>
          <p:nvPr/>
        </p:nvSpPr>
        <p:spPr>
          <a:xfrm>
            <a:off x="6263640" y="1828800"/>
            <a:ext cx="2606040" cy="1143000"/>
          </a:xfrm>
          <a:prstGeom prst="rect">
            <a:avLst/>
          </a:prstGeom>
          <a:noFill/>
          <a:ln/>
        </p:spPr>
        <p:txBody>
          <a:bodyPr wrap="square" rtlCol="0" anchor="ctr"/>
          <a:lstStyle/>
          <a:p>
            <a:pPr marL="0" indent="0" algn="ctr">
              <a:buNone/>
            </a:pPr>
            <a:r>
              <a:rPr lang="en-US" sz="2800" dirty="0">
                <a:solidFill>
                  <a:srgbClr val="FFFFFF"/>
                </a:solidFill>
                <a:latin typeface="Arial Rounded MT Bold" pitchFamily="34" charset="0"/>
                <a:ea typeface="Arial Rounded MT Bold" pitchFamily="34" charset="-122"/>
                <a:cs typeface="Arial Rounded MT Bold" pitchFamily="34" charset="-120"/>
              </a:rPr>
              <a:t>⚓ dock</a:t>
            </a:r>
            <a:endParaRPr lang="en-US" sz="2800" dirty="0"/>
          </a:p>
        </p:txBody>
      </p:sp>
      <p:sp>
        <p:nvSpPr>
          <p:cNvPr id="17" name="Shape 15"/>
          <p:cNvSpPr/>
          <p:nvPr/>
        </p:nvSpPr>
        <p:spPr>
          <a:xfrm>
            <a:off x="6263640" y="3154680"/>
            <a:ext cx="2606040" cy="1143000"/>
          </a:xfrm>
          <a:prstGeom prst="roundRect">
            <a:avLst>
              <a:gd name="adj" fmla="val 12000"/>
            </a:avLst>
          </a:prstGeom>
          <a:solidFill>
            <a:srgbClr val="3EE0CF"/>
          </a:solidFill>
          <a:ln/>
        </p:spPr>
        <p:txBody>
          <a:bodyPr/>
          <a:lstStyle/>
          <a:p>
            <a:endParaRPr/>
          </a:p>
        </p:txBody>
      </p:sp>
      <p:sp>
        <p:nvSpPr>
          <p:cNvPr id="18" name="Text 16"/>
          <p:cNvSpPr/>
          <p:nvPr/>
        </p:nvSpPr>
        <p:spPr>
          <a:xfrm>
            <a:off x="6263640" y="3154680"/>
            <a:ext cx="2606040" cy="114300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 dog</a:t>
            </a:r>
            <a:endParaRPr lang="en-US" sz="2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WORD</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A new word!</a:t>
            </a:r>
            <a:endParaRPr lang="en-US" sz="3000" dirty="0"/>
          </a:p>
        </p:txBody>
      </p:sp>
      <p:sp>
        <p:nvSpPr>
          <p:cNvPr id="7" name="Shape 5"/>
          <p:cNvSpPr/>
          <p:nvPr/>
        </p:nvSpPr>
        <p:spPr>
          <a:xfrm>
            <a:off x="2377440" y="1965960"/>
            <a:ext cx="4389120" cy="2395728"/>
          </a:xfrm>
          <a:prstGeom prst="roundRect">
            <a:avLst>
              <a:gd name="adj" fmla="val 7634"/>
            </a:avLst>
          </a:prstGeom>
          <a:solidFill>
            <a:srgbClr val="FFD23F"/>
          </a:solidFill>
          <a:ln/>
          <a:effectLst>
            <a:outerShdw blurRad="127000" dist="50800" dir="5400000" algn="bl" rotWithShape="0">
              <a:srgbClr val="000000">
                <a:alpha val="20000"/>
              </a:srgbClr>
            </a:outerShdw>
          </a:effectLst>
        </p:spPr>
        <p:txBody>
          <a:bodyPr/>
          <a:lstStyle/>
          <a:p>
            <a:endParaRPr/>
          </a:p>
        </p:txBody>
      </p:sp>
      <p:sp>
        <p:nvSpPr>
          <p:cNvPr id="8" name="Text 6"/>
          <p:cNvSpPr/>
          <p:nvPr/>
        </p:nvSpPr>
        <p:spPr>
          <a:xfrm>
            <a:off x="2377440" y="1627632"/>
            <a:ext cx="438912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2377440" y="3611880"/>
            <a:ext cx="4389120" cy="548640"/>
          </a:xfrm>
          <a:prstGeom prst="rect">
            <a:avLst/>
          </a:prstGeom>
          <a:noFill/>
          <a:ln/>
        </p:spPr>
        <p:txBody>
          <a:bodyPr wrap="square" rtlCol="0" anchor="ctr"/>
          <a:lstStyle/>
          <a:p>
            <a:pPr marL="0" indent="0" algn="ctr">
              <a:buNone/>
            </a:pPr>
            <a:r>
              <a:rPr lang="en-US" sz="4400" dirty="0">
                <a:solidFill>
                  <a:srgbClr val="241F4E"/>
                </a:solidFill>
                <a:latin typeface="Arial Rounded MT Bold" pitchFamily="34" charset="0"/>
                <a:ea typeface="Arial Rounded MT Bold" pitchFamily="34" charset="-122"/>
                <a:cs typeface="Arial Rounded MT Bold" pitchFamily="34" charset="-120"/>
              </a:rPr>
              <a:t>cab</a:t>
            </a:r>
            <a:endParaRPr lang="en-US" sz="4400" dirty="0"/>
          </a:p>
        </p:txBody>
      </p:sp>
      <p:sp>
        <p:nvSpPr>
          <p:cNvPr id="10" name="Text 8"/>
          <p:cNvSpPr/>
          <p:nvPr/>
        </p:nvSpPr>
        <p:spPr>
          <a:xfrm>
            <a:off x="0" y="4526280"/>
            <a:ext cx="9144000" cy="36576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cab = taxi 🚖 You take a cab to the airport.</a:t>
            </a:r>
            <a:endParaRPr lang="en-US" sz="1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TRICK</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the throat trick</a:t>
            </a:r>
            <a:endParaRPr lang="en-US" sz="3000" dirty="0"/>
          </a:p>
        </p:txBody>
      </p:sp>
      <p:sp>
        <p:nvSpPr>
          <p:cNvPr id="7" name="Shape 5"/>
          <p:cNvSpPr/>
          <p:nvPr/>
        </p:nvSpPr>
        <p:spPr>
          <a:xfrm>
            <a:off x="640080" y="1783080"/>
            <a:ext cx="3749040" cy="2468880"/>
          </a:xfrm>
          <a:prstGeom prst="roundRect">
            <a:avLst>
              <a:gd name="adj" fmla="val 6667"/>
            </a:avLst>
          </a:prstGeom>
          <a:solidFill>
            <a:srgbClr val="FFFFFF"/>
          </a:solidFill>
          <a:ln w="50800">
            <a:solidFill>
              <a:srgbClr val="0E9488"/>
            </a:solidFill>
            <a:prstDash val="solid"/>
          </a:ln>
        </p:spPr>
        <p:txBody>
          <a:bodyPr/>
          <a:lstStyle/>
          <a:p>
            <a:endParaRPr/>
          </a:p>
        </p:txBody>
      </p:sp>
      <p:sp>
        <p:nvSpPr>
          <p:cNvPr id="8" name="Text 6"/>
          <p:cNvSpPr/>
          <p:nvPr/>
        </p:nvSpPr>
        <p:spPr>
          <a:xfrm>
            <a:off x="640080" y="1965960"/>
            <a:ext cx="3749040" cy="731520"/>
          </a:xfrm>
          <a:prstGeom prst="rect">
            <a:avLst/>
          </a:prstGeom>
          <a:noFill/>
          <a:ln/>
        </p:spPr>
        <p:txBody>
          <a:bodyPr wrap="square" rtlCol="0" anchor="ctr"/>
          <a:lstStyle/>
          <a:p>
            <a:pPr marL="0" indent="0" algn="ctr">
              <a:buNone/>
            </a:pPr>
            <a:r>
              <a:rPr lang="en-US" sz="4000" dirty="0">
                <a:solidFill>
                  <a:srgbClr val="0E9488"/>
                </a:solidFill>
                <a:latin typeface="Arial Rounded MT Bold" pitchFamily="34" charset="0"/>
                <a:ea typeface="Arial Rounded MT Bold" pitchFamily="34" charset="-122"/>
                <a:cs typeface="Arial Rounded MT Bold" pitchFamily="34" charset="-120"/>
              </a:rPr>
              <a:t>b · d · g</a:t>
            </a:r>
            <a:endParaRPr lang="en-US" sz="4000" dirty="0"/>
          </a:p>
        </p:txBody>
      </p:sp>
      <p:sp>
        <p:nvSpPr>
          <p:cNvPr id="9" name="Text 7"/>
          <p:cNvSpPr/>
          <p:nvPr/>
        </p:nvSpPr>
        <p:spPr>
          <a:xfrm>
            <a:off x="640080" y="2834640"/>
            <a:ext cx="3749040" cy="548640"/>
          </a:xfrm>
          <a:prstGeom prst="rect">
            <a:avLst/>
          </a:prstGeom>
          <a:noFill/>
          <a:ln/>
        </p:spPr>
        <p:txBody>
          <a:bodyPr wrap="square"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 BUZZ!</a:t>
            </a:r>
            <a:endParaRPr lang="en-US" sz="2600" dirty="0"/>
          </a:p>
        </p:txBody>
      </p:sp>
      <p:sp>
        <p:nvSpPr>
          <p:cNvPr id="10" name="Text 8"/>
          <p:cNvSpPr/>
          <p:nvPr/>
        </p:nvSpPr>
        <p:spPr>
          <a:xfrm>
            <a:off x="640080" y="3474720"/>
            <a:ext cx="3749040" cy="45720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hand on throat — it shakes</a:t>
            </a:r>
            <a:endParaRPr lang="en-US" sz="1600" dirty="0"/>
          </a:p>
        </p:txBody>
      </p:sp>
      <p:sp>
        <p:nvSpPr>
          <p:cNvPr id="11" name="Shape 9"/>
          <p:cNvSpPr/>
          <p:nvPr/>
        </p:nvSpPr>
        <p:spPr>
          <a:xfrm>
            <a:off x="4754880" y="1783080"/>
            <a:ext cx="3749040" cy="2468880"/>
          </a:xfrm>
          <a:prstGeom prst="roundRect">
            <a:avLst>
              <a:gd name="adj" fmla="val 6667"/>
            </a:avLst>
          </a:prstGeom>
          <a:solidFill>
            <a:srgbClr val="FFFFFF"/>
          </a:solidFill>
          <a:ln w="50800">
            <a:solidFill>
              <a:srgbClr val="FF5D5D"/>
            </a:solidFill>
            <a:prstDash val="solid"/>
          </a:ln>
        </p:spPr>
        <p:txBody>
          <a:bodyPr/>
          <a:lstStyle/>
          <a:p>
            <a:endParaRPr/>
          </a:p>
        </p:txBody>
      </p:sp>
      <p:sp>
        <p:nvSpPr>
          <p:cNvPr id="12" name="Text 10"/>
          <p:cNvSpPr/>
          <p:nvPr/>
        </p:nvSpPr>
        <p:spPr>
          <a:xfrm>
            <a:off x="4754880" y="1965960"/>
            <a:ext cx="3749040" cy="731520"/>
          </a:xfrm>
          <a:prstGeom prst="rect">
            <a:avLst/>
          </a:prstGeom>
          <a:noFill/>
          <a:ln/>
        </p:spPr>
        <p:txBody>
          <a:bodyPr wrap="square" rtlCol="0" anchor="ctr"/>
          <a:lstStyle/>
          <a:p>
            <a:pPr marL="0" indent="0" algn="ctr">
              <a:buNone/>
            </a:pPr>
            <a:r>
              <a:rPr lang="en-US" sz="4000" dirty="0">
                <a:solidFill>
                  <a:srgbClr val="FF5D5D"/>
                </a:solidFill>
                <a:latin typeface="Arial Rounded MT Bold" pitchFamily="34" charset="0"/>
                <a:ea typeface="Arial Rounded MT Bold" pitchFamily="34" charset="-122"/>
                <a:cs typeface="Arial Rounded MT Bold" pitchFamily="34" charset="-120"/>
              </a:rPr>
              <a:t>p · t · k</a:t>
            </a:r>
            <a:endParaRPr lang="en-US" sz="4000" dirty="0"/>
          </a:p>
        </p:txBody>
      </p:sp>
      <p:sp>
        <p:nvSpPr>
          <p:cNvPr id="13" name="Text 11"/>
          <p:cNvSpPr/>
          <p:nvPr/>
        </p:nvSpPr>
        <p:spPr>
          <a:xfrm>
            <a:off x="4754880" y="2834640"/>
            <a:ext cx="3749040" cy="548640"/>
          </a:xfrm>
          <a:prstGeom prst="rect">
            <a:avLst/>
          </a:prstGeom>
          <a:noFill/>
          <a:ln/>
        </p:spPr>
        <p:txBody>
          <a:bodyPr wrap="square"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 QUIET!</a:t>
            </a:r>
            <a:endParaRPr lang="en-US" sz="2600" dirty="0"/>
          </a:p>
        </p:txBody>
      </p:sp>
      <p:sp>
        <p:nvSpPr>
          <p:cNvPr id="14" name="Text 12"/>
          <p:cNvSpPr/>
          <p:nvPr/>
        </p:nvSpPr>
        <p:spPr>
          <a:xfrm>
            <a:off x="4754880" y="3474720"/>
            <a:ext cx="3749040" cy="457200"/>
          </a:xfrm>
          <a:prstGeom prst="rect">
            <a:avLst/>
          </a:prstGeom>
          <a:noFill/>
          <a:ln/>
        </p:spPr>
        <p:txBody>
          <a:bodyPr wrap="square" rtlCol="0" anchor="ctr"/>
          <a:lstStyle/>
          <a:p>
            <a:pPr marL="0" indent="0" algn="ctr">
              <a:buNone/>
            </a:pPr>
            <a:r>
              <a:rPr lang="en-US" sz="1600" dirty="0">
                <a:solidFill>
                  <a:srgbClr val="5A548A"/>
                </a:solidFill>
                <a:latin typeface="Helvetica Neue" pitchFamily="34" charset="0"/>
                <a:ea typeface="Helvetica Neue" pitchFamily="34" charset="-122"/>
                <a:cs typeface="Helvetica Neue" pitchFamily="34" charset="-120"/>
              </a:rPr>
              <a:t>hand on throat — nothing</a:t>
            </a:r>
            <a:endParaRPr lang="en-US" sz="1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GUESS</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 Which word did you hear?</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blurRad="127000" dist="50800" dir="5400000" algn="bl" rotWithShape="0">
              <a:srgbClr val="000000">
                <a:alpha val="20000"/>
              </a:srgbClr>
            </a:outerShdw>
          </a:effectLst>
        </p:spPr>
        <p:txBody>
          <a:bodyPr/>
          <a:lstStyle/>
          <a:p>
            <a:endParaRPr/>
          </a:p>
        </p:txBody>
      </p:sp>
      <p:sp>
        <p:nvSpPr>
          <p:cNvPr id="8" name="Text 6"/>
          <p:cNvSpPr/>
          <p:nvPr/>
        </p:nvSpPr>
        <p:spPr>
          <a:xfrm>
            <a:off x="6400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marL="0" indent="0" algn="ctr">
              <a:buNone/>
            </a:pPr>
            <a:r>
              <a:rPr lang="en-US" sz="4200" dirty="0">
                <a:solidFill>
                  <a:srgbClr val="FFFFFF"/>
                </a:solidFill>
                <a:latin typeface="Arial Rounded MT Bold" pitchFamily="34" charset="0"/>
                <a:ea typeface="Arial Rounded MT Bold" pitchFamily="34" charset="-122"/>
                <a:cs typeface="Arial Rounded MT Bold" pitchFamily="34" charset="-120"/>
              </a:rPr>
              <a:t>cap</a:t>
            </a:r>
            <a:endParaRPr lang="en-US" sz="4200" dirty="0"/>
          </a:p>
        </p:txBody>
      </p:sp>
      <p:sp>
        <p:nvSpPr>
          <p:cNvPr id="10" name="Text 8"/>
          <p:cNvSpPr/>
          <p:nvPr/>
        </p:nvSpPr>
        <p:spPr>
          <a:xfrm>
            <a:off x="640080" y="4114800"/>
            <a:ext cx="3749040" cy="256032"/>
          </a:xfrm>
          <a:prstGeom prst="rect">
            <a:avLst/>
          </a:prstGeom>
          <a:noFill/>
          <a:ln/>
        </p:spPr>
        <p:txBody>
          <a:bodyPr wrap="square" rtlCol="0" anchor="ctr"/>
          <a:lstStyle/>
          <a:p>
            <a:pPr marL="0" indent="0" algn="ctr">
              <a:buNone/>
            </a:pPr>
            <a:r>
              <a:rPr lang="en-US" sz="3200" b="1" dirty="0">
                <a:solidFill>
                  <a:srgbClr val="FFFFFF"/>
                </a:solidFill>
                <a:latin typeface="Helvetica Neue" pitchFamily="34" charset="0"/>
                <a:ea typeface="Helvetica Neue" pitchFamily="34" charset="-122"/>
                <a:cs typeface="Helvetica Neue" pitchFamily="34" charset="-120"/>
              </a:rPr>
              <a:t/>
            </a:r>
            <a:endParaRPr lang="en-US" sz="1400" dirty="0"/>
          </a:p>
        </p:txBody>
      </p:sp>
      <p:sp>
        <p:nvSpPr>
          <p:cNvPr id="11" name="Shape 9"/>
          <p:cNvSpPr/>
          <p:nvPr/>
        </p:nvSpPr>
        <p:spPr>
          <a:xfrm>
            <a:off x="4754880" y="1965960"/>
            <a:ext cx="3749040" cy="2395728"/>
          </a:xfrm>
          <a:prstGeom prst="roundRect">
            <a:avLst>
              <a:gd name="adj" fmla="val 6870"/>
            </a:avLst>
          </a:prstGeom>
          <a:solidFill>
            <a:srgbClr val="3EE0CF"/>
          </a:solidFill>
          <a:ln/>
          <a:effectLst>
            <a:outerShdw blurRad="127000" dist="50800" dir="5400000" algn="bl" rotWithShape="0">
              <a:srgbClr val="000000">
                <a:alpha val="20000"/>
              </a:srgbClr>
            </a:outerShdw>
          </a:effectLst>
        </p:spPr>
        <p:txBody>
          <a:bodyPr/>
          <a:lstStyle/>
          <a:p>
            <a:endParaRPr/>
          </a:p>
        </p:txBody>
      </p:sp>
      <p:sp>
        <p:nvSpPr>
          <p:cNvPr id="12" name="Text 10"/>
          <p:cNvSpPr/>
          <p:nvPr/>
        </p:nvSpPr>
        <p:spPr>
          <a:xfrm>
            <a:off x="47548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13" name="Text 11"/>
          <p:cNvSpPr/>
          <p:nvPr/>
        </p:nvSpPr>
        <p:spPr>
          <a:xfrm>
            <a:off x="4754880" y="3611880"/>
            <a:ext cx="3749040" cy="548640"/>
          </a:xfrm>
          <a:prstGeom prst="rect">
            <a:avLst/>
          </a:prstGeom>
          <a:noFill/>
          <a:ln/>
        </p:spPr>
        <p:txBody>
          <a:bodyPr wrap="square" rtlCol="0" anchor="ctr"/>
          <a:lstStyle/>
          <a:p>
            <a:pPr marL="0" indent="0" algn="ctr">
              <a:buNone/>
            </a:pPr>
            <a:r>
              <a:rPr lang="en-US" sz="4200" dirty="0">
                <a:solidFill>
                  <a:srgbClr val="241F4E"/>
                </a:solidFill>
                <a:latin typeface="Arial Rounded MT Bold" pitchFamily="34" charset="0"/>
                <a:ea typeface="Arial Rounded MT Bold" pitchFamily="34" charset="-122"/>
                <a:cs typeface="Arial Rounded MT Bold" pitchFamily="34" charset="-120"/>
              </a:rPr>
              <a:t>cab</a:t>
            </a:r>
            <a:endParaRPr lang="en-US" sz="4200" dirty="0"/>
          </a:p>
        </p:txBody>
      </p:sp>
      <p:sp>
        <p:nvSpPr>
          <p:cNvPr id="14" name="Text 12"/>
          <p:cNvSpPr/>
          <p:nvPr/>
        </p:nvSpPr>
        <p:spPr>
          <a:xfrm>
            <a:off x="4754880" y="4114800"/>
            <a:ext cx="3749040" cy="256032"/>
          </a:xfrm>
          <a:prstGeom prst="rect">
            <a:avLst/>
          </a:prstGeom>
          <a:noFill/>
          <a:ln/>
        </p:spPr>
        <p:txBody>
          <a:bodyPr wrap="square" rtlCol="0" anchor="ctr"/>
          <a:lstStyle/>
          <a:p>
            <a:pPr marL="0" indent="0" algn="ctr">
              <a:buNone/>
            </a:pPr>
            <a:r>
              <a:rPr lang="en-US" sz="3200" b="1" dirty="0">
                <a:solidFill>
                  <a:srgbClr val="241F4E"/>
                </a:solidFill>
                <a:latin typeface="Helvetica Neue" pitchFamily="34" charset="0"/>
                <a:ea typeface="Helvetica Neue" pitchFamily="34" charset="-122"/>
                <a:cs typeface="Helvetica Neue" pitchFamily="34" charset="-120"/>
              </a:rPr>
              <a:t/>
            </a:r>
            <a:endParaRPr lang="en-US" sz="1400" dirty="0"/>
          </a:p>
        </p:txBody>
      </p:sp>
      <p:sp>
        <p:nvSpPr>
          <p:cNvPr id="15" name="TextBox 14"/>
          <p:cNvSpPr txBox="1"/>
          <p:nvPr/>
        </p:nvSpPr>
        <p:spPr>
          <a:xfrm>
            <a:off x="777240" y="2011680"/>
            <a:ext cx="731520" cy="548640"/>
          </a:xfrm>
          <a:prstGeom prst="rect">
            <a:avLst/>
          </a:prstGeom>
          <a:noFill/>
        </p:spPr>
        <p:txBody>
          <a:bodyPr wrap="none">
            <a:spAutoFit/>
          </a:bodyPr>
          <a:lstStyle/>
          <a:p>
            <a:r>
              <a:rPr sz="3200" b="1">
                <a:solidFill>
                  <a:srgbClr val="FFFFFF"/>
                </a:solidFill>
                <a:latin typeface="Helvetica Neue"/>
              </a:rPr>
              <a:t>1</a:t>
            </a:r>
          </a:p>
        </p:txBody>
      </p:sp>
      <p:sp>
        <p:nvSpPr>
          <p:cNvPr id="16" name="TextBox 15"/>
          <p:cNvSpPr txBox="1"/>
          <p:nvPr/>
        </p:nvSpPr>
        <p:spPr>
          <a:xfrm>
            <a:off x="4892040" y="2011680"/>
            <a:ext cx="731520" cy="548640"/>
          </a:xfrm>
          <a:prstGeom prst="rect">
            <a:avLst/>
          </a:prstGeom>
          <a:noFill/>
        </p:spPr>
        <p:txBody>
          <a:bodyPr wrap="none">
            <a:spAutoFit/>
          </a:bodyPr>
          <a:lstStyle/>
          <a:p>
            <a:r>
              <a:rPr sz="3200" b="1">
                <a:solidFill>
                  <a:srgbClr val="241F4E"/>
                </a:solidFill>
                <a:latin typeface="Helvetica Neue"/>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ANSWER</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the answer</a:t>
            </a:r>
            <a:endParaRPr lang="en-US" sz="3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blurRad="101600" dist="38100" dir="5400000" algn="bl" rotWithShape="0">
              <a:srgbClr val="000000">
                <a:alpha val="15000"/>
              </a:srgbClr>
            </a:outerShdw>
          </a:effectLst>
        </p:spPr>
        <p:txBody>
          <a:bodyPr/>
          <a:lstStyle/>
          <a:p>
            <a:endParaRPr/>
          </a:p>
        </p:txBody>
      </p:sp>
      <p:sp>
        <p:nvSpPr>
          <p:cNvPr id="10" name="Text 8"/>
          <p:cNvSpPr/>
          <p:nvPr/>
        </p:nvSpPr>
        <p:spPr>
          <a:xfrm>
            <a:off x="1051560" y="2560320"/>
            <a:ext cx="731520" cy="548640"/>
          </a:xfrm>
          <a:prstGeom prst="rect">
            <a:avLst/>
          </a:prstGeom>
          <a:noFill/>
          <a:ln/>
        </p:spPr>
        <p:txBody>
          <a:bodyPr wrap="square" lIns="0" tIns="0" rIns="0" bIns="0" rtlCol="0" anchor="ctr"/>
          <a:lstStyle/>
          <a:p>
            <a:pPr marL="0" indent="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cap</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blurRad="101600" dist="38100" dir="5400000" algn="bl" rotWithShape="0">
              <a:srgbClr val="000000">
                <a:alpha val="15000"/>
              </a:srgbClr>
            </a:outerShdw>
          </a:effectLst>
        </p:spPr>
        <p:txBody>
          <a:bodyPr/>
          <a:lstStyle/>
          <a:p>
            <a:endParaRPr/>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marL="0" indent="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cab</a:t>
            </a:r>
            <a:endParaRPr lang="en-US" sz="3600" dirty="0"/>
          </a:p>
        </p:txBody>
      </p:sp>
      <p:sp>
        <p:nvSpPr>
          <p:cNvPr id="18" name="Rounded Rectangle 17"/>
          <p:cNvSpPr/>
          <p:nvPr/>
        </p:nvSpPr>
        <p:spPr>
          <a:xfrm>
            <a:off x="1828800" y="3886200"/>
            <a:ext cx="5486400" cy="86868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700" b="1">
                <a:solidFill>
                  <a:srgbClr val="161339"/>
                </a:solidFill>
                <a:latin typeface="Arial Rounded MT Bold"/>
              </a:rPr>
              <a:t>✅ It's CAB!</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GUESS</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 Which word did you hear?</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blurRad="127000" dist="50800" dir="5400000" algn="bl" rotWithShape="0">
              <a:srgbClr val="000000">
                <a:alpha val="20000"/>
              </a:srgbClr>
            </a:outerShdw>
          </a:effectLst>
        </p:spPr>
        <p:txBody>
          <a:bodyPr/>
          <a:lstStyle/>
          <a:p>
            <a:endParaRPr/>
          </a:p>
        </p:txBody>
      </p:sp>
      <p:sp>
        <p:nvSpPr>
          <p:cNvPr id="8" name="Text 6"/>
          <p:cNvSpPr/>
          <p:nvPr/>
        </p:nvSpPr>
        <p:spPr>
          <a:xfrm>
            <a:off x="6400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9" name="Text 7"/>
          <p:cNvSpPr/>
          <p:nvPr/>
        </p:nvSpPr>
        <p:spPr>
          <a:xfrm>
            <a:off x="640080" y="3611880"/>
            <a:ext cx="3749040" cy="548640"/>
          </a:xfrm>
          <a:prstGeom prst="rect">
            <a:avLst/>
          </a:prstGeom>
          <a:noFill/>
          <a:ln/>
        </p:spPr>
        <p:txBody>
          <a:bodyPr wrap="square" rtlCol="0" anchor="ctr"/>
          <a:lstStyle/>
          <a:p>
            <a:pPr marL="0" indent="0" algn="ctr">
              <a:buNone/>
            </a:pPr>
            <a:r>
              <a:rPr lang="en-US" sz="4200" dirty="0">
                <a:solidFill>
                  <a:srgbClr val="FFFFFF"/>
                </a:solidFill>
                <a:latin typeface="Arial Rounded MT Bold" pitchFamily="34" charset="0"/>
                <a:ea typeface="Arial Rounded MT Bold" pitchFamily="34" charset="-122"/>
                <a:cs typeface="Arial Rounded MT Bold" pitchFamily="34" charset="-120"/>
              </a:rPr>
              <a:t>bet</a:t>
            </a:r>
            <a:endParaRPr lang="en-US" sz="4200" dirty="0"/>
          </a:p>
        </p:txBody>
      </p:sp>
      <p:sp>
        <p:nvSpPr>
          <p:cNvPr id="10" name="Text 8"/>
          <p:cNvSpPr/>
          <p:nvPr/>
        </p:nvSpPr>
        <p:spPr>
          <a:xfrm>
            <a:off x="640080" y="4114800"/>
            <a:ext cx="3749040" cy="256032"/>
          </a:xfrm>
          <a:prstGeom prst="rect">
            <a:avLst/>
          </a:prstGeom>
          <a:noFill/>
          <a:ln/>
        </p:spPr>
        <p:txBody>
          <a:bodyPr wrap="square" rtlCol="0" anchor="ctr"/>
          <a:lstStyle/>
          <a:p>
            <a:pPr marL="0" indent="0" algn="ctr">
              <a:buNone/>
            </a:pPr>
            <a:r>
              <a:rPr lang="en-US" sz="3200" b="1" dirty="0">
                <a:solidFill>
                  <a:srgbClr val="FFFFFF"/>
                </a:solidFill>
                <a:latin typeface="Helvetica Neue" pitchFamily="34" charset="0"/>
                <a:ea typeface="Helvetica Neue" pitchFamily="34" charset="-122"/>
                <a:cs typeface="Helvetica Neue" pitchFamily="34" charset="-120"/>
              </a:rPr>
              <a:t/>
            </a:r>
            <a:endParaRPr lang="en-US" sz="1400" dirty="0"/>
          </a:p>
        </p:txBody>
      </p:sp>
      <p:sp>
        <p:nvSpPr>
          <p:cNvPr id="11" name="Shape 9"/>
          <p:cNvSpPr/>
          <p:nvPr/>
        </p:nvSpPr>
        <p:spPr>
          <a:xfrm>
            <a:off x="4754880" y="1965960"/>
            <a:ext cx="3749040" cy="2395728"/>
          </a:xfrm>
          <a:prstGeom prst="roundRect">
            <a:avLst>
              <a:gd name="adj" fmla="val 6870"/>
            </a:avLst>
          </a:prstGeom>
          <a:solidFill>
            <a:srgbClr val="3EE0CF"/>
          </a:solidFill>
          <a:ln/>
          <a:effectLst>
            <a:outerShdw blurRad="127000" dist="50800" dir="5400000" algn="bl" rotWithShape="0">
              <a:srgbClr val="000000">
                <a:alpha val="20000"/>
              </a:srgbClr>
            </a:outerShdw>
          </a:effectLst>
        </p:spPr>
        <p:txBody>
          <a:bodyPr/>
          <a:lstStyle/>
          <a:p>
            <a:endParaRPr/>
          </a:p>
        </p:txBody>
      </p:sp>
      <p:sp>
        <p:nvSpPr>
          <p:cNvPr id="12" name="Text 10"/>
          <p:cNvSpPr/>
          <p:nvPr/>
        </p:nvSpPr>
        <p:spPr>
          <a:xfrm>
            <a:off x="47548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13" name="Text 11"/>
          <p:cNvSpPr/>
          <p:nvPr/>
        </p:nvSpPr>
        <p:spPr>
          <a:xfrm>
            <a:off x="4754880" y="3611880"/>
            <a:ext cx="3749040" cy="548640"/>
          </a:xfrm>
          <a:prstGeom prst="rect">
            <a:avLst/>
          </a:prstGeom>
          <a:noFill/>
          <a:ln/>
        </p:spPr>
        <p:txBody>
          <a:bodyPr wrap="square" rtlCol="0" anchor="ctr"/>
          <a:lstStyle/>
          <a:p>
            <a:pPr marL="0" indent="0" algn="ctr">
              <a:buNone/>
            </a:pPr>
            <a:r>
              <a:rPr lang="en-US" sz="4200" dirty="0">
                <a:solidFill>
                  <a:srgbClr val="241F4E"/>
                </a:solidFill>
                <a:latin typeface="Arial Rounded MT Bold" pitchFamily="34" charset="0"/>
                <a:ea typeface="Arial Rounded MT Bold" pitchFamily="34" charset="-122"/>
                <a:cs typeface="Arial Rounded MT Bold" pitchFamily="34" charset="-120"/>
              </a:rPr>
              <a:t>bed</a:t>
            </a:r>
            <a:endParaRPr lang="en-US" sz="4200" dirty="0"/>
          </a:p>
        </p:txBody>
      </p:sp>
      <p:sp>
        <p:nvSpPr>
          <p:cNvPr id="14" name="Text 12"/>
          <p:cNvSpPr/>
          <p:nvPr/>
        </p:nvSpPr>
        <p:spPr>
          <a:xfrm>
            <a:off x="4754880" y="4114800"/>
            <a:ext cx="3749040" cy="256032"/>
          </a:xfrm>
          <a:prstGeom prst="rect">
            <a:avLst/>
          </a:prstGeom>
          <a:noFill/>
          <a:ln/>
        </p:spPr>
        <p:txBody>
          <a:bodyPr wrap="square" rtlCol="0" anchor="ctr"/>
          <a:lstStyle/>
          <a:p>
            <a:pPr marL="0" indent="0" algn="ctr">
              <a:buNone/>
            </a:pPr>
            <a:r>
              <a:rPr lang="en-US" sz="3200" b="1" dirty="0">
                <a:solidFill>
                  <a:srgbClr val="241F4E"/>
                </a:solidFill>
                <a:latin typeface="Helvetica Neue" pitchFamily="34" charset="0"/>
                <a:ea typeface="Helvetica Neue" pitchFamily="34" charset="-122"/>
                <a:cs typeface="Helvetica Neue" pitchFamily="34" charset="-120"/>
              </a:rPr>
              <a:t/>
            </a:r>
            <a:endParaRPr lang="en-US" sz="1400" dirty="0"/>
          </a:p>
        </p:txBody>
      </p:sp>
      <p:sp>
        <p:nvSpPr>
          <p:cNvPr id="15" name="TextBox 14"/>
          <p:cNvSpPr txBox="1"/>
          <p:nvPr/>
        </p:nvSpPr>
        <p:spPr>
          <a:xfrm>
            <a:off x="777240" y="2011680"/>
            <a:ext cx="731520" cy="548640"/>
          </a:xfrm>
          <a:prstGeom prst="rect">
            <a:avLst/>
          </a:prstGeom>
          <a:noFill/>
        </p:spPr>
        <p:txBody>
          <a:bodyPr wrap="none">
            <a:spAutoFit/>
          </a:bodyPr>
          <a:lstStyle/>
          <a:p>
            <a:r>
              <a:rPr sz="3200" b="1">
                <a:solidFill>
                  <a:srgbClr val="FFFFFF"/>
                </a:solidFill>
                <a:latin typeface="Helvetica Neue"/>
              </a:rPr>
              <a:t>1</a:t>
            </a:r>
          </a:p>
        </p:txBody>
      </p:sp>
      <p:sp>
        <p:nvSpPr>
          <p:cNvPr id="16" name="TextBox 15"/>
          <p:cNvSpPr txBox="1"/>
          <p:nvPr/>
        </p:nvSpPr>
        <p:spPr>
          <a:xfrm>
            <a:off x="4892040" y="2011680"/>
            <a:ext cx="731520" cy="548640"/>
          </a:xfrm>
          <a:prstGeom prst="rect">
            <a:avLst/>
          </a:prstGeom>
          <a:noFill/>
        </p:spPr>
        <p:txBody>
          <a:bodyPr wrap="none">
            <a:spAutoFit/>
          </a:bodyPr>
          <a:lstStyle/>
          <a:p>
            <a:r>
              <a:rPr sz="3200" b="1">
                <a:solidFill>
                  <a:srgbClr val="241F4E"/>
                </a:solidFill>
                <a:latin typeface="Helvetica Neue"/>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ANSWER</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the answer</a:t>
            </a:r>
            <a:endParaRPr lang="en-US" sz="3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blurRad="101600" dist="38100" dir="5400000" algn="bl" rotWithShape="0">
              <a:srgbClr val="000000">
                <a:alpha val="15000"/>
              </a:srgbClr>
            </a:outerShdw>
          </a:effectLst>
        </p:spPr>
        <p:txBody>
          <a:bodyPr/>
          <a:lstStyle/>
          <a:p>
            <a:endParaRPr/>
          </a:p>
        </p:txBody>
      </p:sp>
      <p:sp>
        <p:nvSpPr>
          <p:cNvPr id="10" name="Text 8"/>
          <p:cNvSpPr/>
          <p:nvPr/>
        </p:nvSpPr>
        <p:spPr>
          <a:xfrm>
            <a:off x="1051560" y="2560320"/>
            <a:ext cx="731520" cy="548640"/>
          </a:xfrm>
          <a:prstGeom prst="rect">
            <a:avLst/>
          </a:prstGeom>
          <a:noFill/>
          <a:ln/>
        </p:spPr>
        <p:txBody>
          <a:bodyPr wrap="square" lIns="0" tIns="0" rIns="0" bIns="0" rtlCol="0" anchor="ctr"/>
          <a:lstStyle/>
          <a:p>
            <a:pPr marL="0" indent="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1" name="Text 9"/>
          <p:cNvSpPr/>
          <p:nvPr/>
        </p:nvSpPr>
        <p:spPr>
          <a:xfrm>
            <a:off x="91440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2" name="Text 10"/>
          <p:cNvSpPr/>
          <p:nvPr/>
        </p:nvSpPr>
        <p:spPr>
          <a:xfrm>
            <a:off x="91440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bet</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blurRad="101600" dist="38100" dir="5400000" algn="bl" rotWithShape="0">
              <a:srgbClr val="000000">
                <a:alpha val="15000"/>
              </a:srgbClr>
            </a:outerShdw>
          </a:effectLst>
        </p:spPr>
        <p:txBody>
          <a:bodyPr/>
          <a:lstStyle/>
          <a:p>
            <a:endParaRPr/>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marL="0" indent="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bed</a:t>
            </a:r>
            <a:endParaRPr lang="en-US" sz="3600" dirty="0"/>
          </a:p>
        </p:txBody>
      </p:sp>
      <p:sp>
        <p:nvSpPr>
          <p:cNvPr id="18" name="Rounded Rectangle 17"/>
          <p:cNvSpPr/>
          <p:nvPr/>
        </p:nvSpPr>
        <p:spPr>
          <a:xfrm>
            <a:off x="1828800" y="3886200"/>
            <a:ext cx="5486400" cy="86868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700" b="1">
                <a:solidFill>
                  <a:srgbClr val="161339"/>
                </a:solidFill>
                <a:latin typeface="Arial Rounded MT Bold"/>
              </a:rPr>
              <a:t>✅ It's BET!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GUESS</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 Which word did you hear?</a:t>
            </a:r>
            <a:endParaRPr lang="en-US" sz="3400" dirty="0"/>
          </a:p>
        </p:txBody>
      </p:sp>
      <p:sp>
        <p:nvSpPr>
          <p:cNvPr id="7" name="Shape 5"/>
          <p:cNvSpPr/>
          <p:nvPr/>
        </p:nvSpPr>
        <p:spPr>
          <a:xfrm>
            <a:off x="640080" y="1965960"/>
            <a:ext cx="3749040" cy="2395728"/>
          </a:xfrm>
          <a:prstGeom prst="roundRect">
            <a:avLst>
              <a:gd name="adj" fmla="val 6870"/>
            </a:avLst>
          </a:prstGeom>
          <a:solidFill>
            <a:srgbClr val="FF5D5D"/>
          </a:solidFill>
          <a:ln/>
          <a:effectLst>
            <a:outerShdw blurRad="127000" dist="50800" dir="5400000" algn="bl" rotWithShape="0">
              <a:srgbClr val="000000">
                <a:alpha val="20000"/>
              </a:srgbClr>
            </a:outerShdw>
          </a:effectLst>
        </p:spPr>
        <p:txBody>
          <a:bodyPr/>
          <a:lstStyle/>
          <a:p>
            <a:endParaRPr/>
          </a:p>
        </p:txBody>
      </p:sp>
      <p:sp>
        <p:nvSpPr>
          <p:cNvPr id="9" name="Text 7"/>
          <p:cNvSpPr/>
          <p:nvPr/>
        </p:nvSpPr>
        <p:spPr>
          <a:xfrm>
            <a:off x="640080" y="3611880"/>
            <a:ext cx="3749040" cy="548640"/>
          </a:xfrm>
          <a:prstGeom prst="rect">
            <a:avLst/>
          </a:prstGeom>
          <a:noFill/>
          <a:ln/>
        </p:spPr>
        <p:txBody>
          <a:bodyPr wrap="square" rtlCol="0" anchor="ctr"/>
          <a:lstStyle/>
          <a:p>
            <a:pPr marL="0" indent="0" algn="ctr">
              <a:buNone/>
            </a:pPr>
            <a:r>
              <a:rPr lang="en-US" sz="4200" dirty="0">
                <a:solidFill>
                  <a:srgbClr val="FFFFFF"/>
                </a:solidFill>
                <a:latin typeface="Arial Rounded MT Bold" pitchFamily="34" charset="0"/>
                <a:ea typeface="Arial Rounded MT Bold" pitchFamily="34" charset="-122"/>
                <a:cs typeface="Arial Rounded MT Bold" pitchFamily="34" charset="-120"/>
              </a:rPr>
              <a:t>dock</a:t>
            </a:r>
            <a:endParaRPr lang="en-US" sz="4200" dirty="0"/>
          </a:p>
        </p:txBody>
      </p:sp>
      <p:sp>
        <p:nvSpPr>
          <p:cNvPr id="10" name="Text 8"/>
          <p:cNvSpPr/>
          <p:nvPr/>
        </p:nvSpPr>
        <p:spPr>
          <a:xfrm>
            <a:off x="640080" y="4114800"/>
            <a:ext cx="3749040" cy="256032"/>
          </a:xfrm>
          <a:prstGeom prst="rect">
            <a:avLst/>
          </a:prstGeom>
          <a:noFill/>
          <a:ln/>
        </p:spPr>
        <p:txBody>
          <a:bodyPr wrap="square" rtlCol="0" anchor="ctr"/>
          <a:lstStyle/>
          <a:p>
            <a:pPr marL="0" indent="0" algn="ctr">
              <a:buNone/>
            </a:pPr>
            <a:r>
              <a:rPr lang="en-US" sz="3200" b="1" dirty="0">
                <a:solidFill>
                  <a:srgbClr val="FFFFFF"/>
                </a:solidFill>
                <a:latin typeface="Helvetica Neue" pitchFamily="34" charset="0"/>
                <a:ea typeface="Helvetica Neue" pitchFamily="34" charset="-122"/>
                <a:cs typeface="Helvetica Neue" pitchFamily="34" charset="-120"/>
              </a:rPr>
              <a:t/>
            </a:r>
            <a:endParaRPr lang="en-US" sz="1400" dirty="0"/>
          </a:p>
        </p:txBody>
      </p:sp>
      <p:sp>
        <p:nvSpPr>
          <p:cNvPr id="11" name="Shape 9"/>
          <p:cNvSpPr/>
          <p:nvPr/>
        </p:nvSpPr>
        <p:spPr>
          <a:xfrm>
            <a:off x="4754880" y="1965960"/>
            <a:ext cx="3749040" cy="2395728"/>
          </a:xfrm>
          <a:prstGeom prst="roundRect">
            <a:avLst>
              <a:gd name="adj" fmla="val 6870"/>
            </a:avLst>
          </a:prstGeom>
          <a:solidFill>
            <a:srgbClr val="3EE0CF"/>
          </a:solidFill>
          <a:ln/>
          <a:effectLst>
            <a:outerShdw blurRad="127000" dist="50800" dir="5400000" algn="bl" rotWithShape="0">
              <a:srgbClr val="000000">
                <a:alpha val="20000"/>
              </a:srgbClr>
            </a:outerShdw>
          </a:effectLst>
        </p:spPr>
        <p:txBody>
          <a:bodyPr/>
          <a:lstStyle/>
          <a:p>
            <a:endParaRPr/>
          </a:p>
        </p:txBody>
      </p:sp>
      <p:sp>
        <p:nvSpPr>
          <p:cNvPr id="12" name="Text 10"/>
          <p:cNvSpPr/>
          <p:nvPr/>
        </p:nvSpPr>
        <p:spPr>
          <a:xfrm>
            <a:off x="4754880" y="1627632"/>
            <a:ext cx="3749040" cy="1965960"/>
          </a:xfrm>
          <a:prstGeom prst="rect">
            <a:avLst/>
          </a:prstGeom>
          <a:noFill/>
          <a:ln/>
        </p:spPr>
        <p:txBody>
          <a:bodyPr wrap="square" rtlCol="0" anchor="t"/>
          <a:lstStyle/>
          <a:p>
            <a:pPr marL="0" indent="0" algn="ctr">
              <a:buNone/>
            </a:pPr>
            <a:r>
              <a:rPr lang="en-US" sz="15000" dirty="0">
                <a:solidFill>
                  <a:srgbClr val="000000"/>
                </a:solidFill>
              </a:rPr>
              <a:t>🐕</a:t>
            </a:r>
            <a:endParaRPr lang="en-US" sz="15000" dirty="0"/>
          </a:p>
        </p:txBody>
      </p:sp>
      <p:sp>
        <p:nvSpPr>
          <p:cNvPr id="13" name="Text 11"/>
          <p:cNvSpPr/>
          <p:nvPr/>
        </p:nvSpPr>
        <p:spPr>
          <a:xfrm>
            <a:off x="4754880" y="3611880"/>
            <a:ext cx="3749040" cy="548640"/>
          </a:xfrm>
          <a:prstGeom prst="rect">
            <a:avLst/>
          </a:prstGeom>
          <a:noFill/>
          <a:ln/>
        </p:spPr>
        <p:txBody>
          <a:bodyPr wrap="square" rtlCol="0" anchor="ctr"/>
          <a:lstStyle/>
          <a:p>
            <a:pPr marL="0" indent="0" algn="ctr">
              <a:buNone/>
            </a:pPr>
            <a:r>
              <a:rPr lang="en-US" sz="4200" dirty="0">
                <a:solidFill>
                  <a:srgbClr val="241F4E"/>
                </a:solidFill>
                <a:latin typeface="Arial Rounded MT Bold" pitchFamily="34" charset="0"/>
                <a:ea typeface="Arial Rounded MT Bold" pitchFamily="34" charset="-122"/>
                <a:cs typeface="Arial Rounded MT Bold" pitchFamily="34" charset="-120"/>
              </a:rPr>
              <a:t>dog</a:t>
            </a:r>
            <a:endParaRPr lang="en-US" sz="4200" dirty="0"/>
          </a:p>
        </p:txBody>
      </p:sp>
      <p:sp>
        <p:nvSpPr>
          <p:cNvPr id="14" name="Text 12"/>
          <p:cNvSpPr/>
          <p:nvPr/>
        </p:nvSpPr>
        <p:spPr>
          <a:xfrm>
            <a:off x="4754880" y="4114800"/>
            <a:ext cx="3749040" cy="256032"/>
          </a:xfrm>
          <a:prstGeom prst="rect">
            <a:avLst/>
          </a:prstGeom>
          <a:noFill/>
          <a:ln/>
        </p:spPr>
        <p:txBody>
          <a:bodyPr wrap="square" rtlCol="0" anchor="ctr"/>
          <a:lstStyle/>
          <a:p>
            <a:pPr marL="0" indent="0" algn="ctr">
              <a:buNone/>
            </a:pPr>
            <a:r>
              <a:rPr lang="en-US" sz="3200" b="1" dirty="0">
                <a:solidFill>
                  <a:srgbClr val="241F4E"/>
                </a:solidFill>
                <a:latin typeface="Helvetica Neue" pitchFamily="34" charset="0"/>
                <a:ea typeface="Helvetica Neue" pitchFamily="34" charset="-122"/>
                <a:cs typeface="Helvetica Neue" pitchFamily="34" charset="-120"/>
              </a:rPr>
              <a:t/>
            </a:r>
            <a:endParaRPr lang="en-US" sz="1400" dirty="0"/>
          </a:p>
        </p:txBody>
      </p:sp>
      <p:pic>
        <p:nvPicPr>
          <p:cNvPr id="15" name="Picture 14" descr="dock_t.png"/>
          <p:cNvPicPr>
            <a:picLocks noChangeAspect="1"/>
          </p:cNvPicPr>
          <p:nvPr/>
        </p:nvPicPr>
        <p:blipFill>
          <a:blip r:embed="rId3"/>
          <a:stretch>
            <a:fillRect/>
          </a:stretch>
        </p:blipFill>
        <p:spPr>
          <a:xfrm>
            <a:off x="1558348" y="1706270"/>
            <a:ext cx="1912504" cy="1808683"/>
          </a:xfrm>
          <a:prstGeom prst="rect">
            <a:avLst/>
          </a:prstGeom>
        </p:spPr>
      </p:pic>
      <p:sp>
        <p:nvSpPr>
          <p:cNvPr id="16" name="TextBox 15"/>
          <p:cNvSpPr txBox="1"/>
          <p:nvPr/>
        </p:nvSpPr>
        <p:spPr>
          <a:xfrm>
            <a:off x="777240" y="2011680"/>
            <a:ext cx="731520" cy="548640"/>
          </a:xfrm>
          <a:prstGeom prst="rect">
            <a:avLst/>
          </a:prstGeom>
          <a:noFill/>
        </p:spPr>
        <p:txBody>
          <a:bodyPr wrap="none">
            <a:spAutoFit/>
          </a:bodyPr>
          <a:lstStyle/>
          <a:p>
            <a:r>
              <a:rPr sz="3200" b="1">
                <a:solidFill>
                  <a:srgbClr val="FFFFFF"/>
                </a:solidFill>
                <a:latin typeface="Helvetica Neue"/>
              </a:rPr>
              <a:t>1</a:t>
            </a:r>
          </a:p>
        </p:txBody>
      </p:sp>
      <p:sp>
        <p:nvSpPr>
          <p:cNvPr id="17" name="TextBox 16"/>
          <p:cNvSpPr txBox="1"/>
          <p:nvPr/>
        </p:nvSpPr>
        <p:spPr>
          <a:xfrm>
            <a:off x="4892040" y="2011680"/>
            <a:ext cx="731520" cy="548640"/>
          </a:xfrm>
          <a:prstGeom prst="rect">
            <a:avLst/>
          </a:prstGeom>
          <a:noFill/>
        </p:spPr>
        <p:txBody>
          <a:bodyPr wrap="none">
            <a:spAutoFit/>
          </a:bodyPr>
          <a:lstStyle/>
          <a:p>
            <a:r>
              <a:rPr sz="3200" b="1">
                <a:solidFill>
                  <a:srgbClr val="241F4E"/>
                </a:solidFill>
                <a:latin typeface="Helvetica Neue"/>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11">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ANSWER</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the answer</a:t>
            </a:r>
            <a:endParaRPr lang="en-US" sz="3000" dirty="0"/>
          </a:p>
        </p:txBody>
      </p:sp>
      <p:sp>
        <p:nvSpPr>
          <p:cNvPr id="9" name="Shape 7"/>
          <p:cNvSpPr/>
          <p:nvPr/>
        </p:nvSpPr>
        <p:spPr>
          <a:xfrm>
            <a:off x="914400" y="2468880"/>
            <a:ext cx="3383280" cy="2148840"/>
          </a:xfrm>
          <a:prstGeom prst="roundRect">
            <a:avLst>
              <a:gd name="adj" fmla="val 7660"/>
            </a:avLst>
          </a:prstGeom>
          <a:solidFill>
            <a:srgbClr val="FFFFFF"/>
          </a:solidFill>
          <a:ln w="50800">
            <a:solidFill>
              <a:srgbClr val="FF5D5D"/>
            </a:solidFill>
            <a:prstDash val="solid"/>
          </a:ln>
          <a:effectLst>
            <a:outerShdw blurRad="101600" dist="38100" dir="5400000" algn="bl" rotWithShape="0">
              <a:srgbClr val="000000">
                <a:alpha val="15000"/>
              </a:srgbClr>
            </a:outerShdw>
          </a:effectLst>
        </p:spPr>
        <p:txBody>
          <a:bodyPr/>
          <a:lstStyle/>
          <a:p>
            <a:endParaRPr/>
          </a:p>
        </p:txBody>
      </p:sp>
      <p:sp>
        <p:nvSpPr>
          <p:cNvPr id="10" name="Text 8"/>
          <p:cNvSpPr/>
          <p:nvPr/>
        </p:nvSpPr>
        <p:spPr>
          <a:xfrm>
            <a:off x="1051560" y="2560320"/>
            <a:ext cx="731520" cy="548640"/>
          </a:xfrm>
          <a:prstGeom prst="rect">
            <a:avLst/>
          </a:prstGeom>
          <a:noFill/>
          <a:ln/>
        </p:spPr>
        <p:txBody>
          <a:bodyPr wrap="square" lIns="0" tIns="0" rIns="0" bIns="0" rtlCol="0" anchor="ctr"/>
          <a:lstStyle/>
          <a:p>
            <a:pPr marL="0" indent="0">
              <a:buNone/>
            </a:pPr>
            <a:r>
              <a:rPr lang="en-US" sz="3000" dirty="0">
                <a:solidFill>
                  <a:srgbClr val="FF5D5D"/>
                </a:solidFill>
                <a:latin typeface="Arial Rounded MT Bold" pitchFamily="34" charset="0"/>
                <a:ea typeface="Arial Rounded MT Bold" pitchFamily="34" charset="-122"/>
                <a:cs typeface="Arial Rounded MT Bold" pitchFamily="34" charset="-120"/>
              </a:rPr>
              <a:t>1</a:t>
            </a:r>
            <a:endParaRPr lang="en-US" sz="3000" dirty="0"/>
          </a:p>
        </p:txBody>
      </p:sp>
      <p:sp>
        <p:nvSpPr>
          <p:cNvPr id="12" name="Text 10"/>
          <p:cNvSpPr/>
          <p:nvPr/>
        </p:nvSpPr>
        <p:spPr>
          <a:xfrm>
            <a:off x="91440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dock</a:t>
            </a:r>
            <a:endParaRPr lang="en-US" sz="3600" dirty="0"/>
          </a:p>
        </p:txBody>
      </p:sp>
      <p:sp>
        <p:nvSpPr>
          <p:cNvPr id="13" name="Shape 11"/>
          <p:cNvSpPr/>
          <p:nvPr/>
        </p:nvSpPr>
        <p:spPr>
          <a:xfrm>
            <a:off x="4846320" y="2468880"/>
            <a:ext cx="3383280" cy="2148840"/>
          </a:xfrm>
          <a:prstGeom prst="roundRect">
            <a:avLst>
              <a:gd name="adj" fmla="val 7660"/>
            </a:avLst>
          </a:prstGeom>
          <a:solidFill>
            <a:srgbClr val="FFFFFF"/>
          </a:solidFill>
          <a:ln w="50800">
            <a:solidFill>
              <a:srgbClr val="3EE0CF"/>
            </a:solidFill>
            <a:prstDash val="solid"/>
          </a:ln>
          <a:effectLst>
            <a:outerShdw blurRad="101600" dist="38100" dir="5400000" algn="bl" rotWithShape="0">
              <a:srgbClr val="000000">
                <a:alpha val="15000"/>
              </a:srgbClr>
            </a:outerShdw>
          </a:effectLst>
        </p:spPr>
        <p:txBody>
          <a:bodyPr/>
          <a:lstStyle/>
          <a:p>
            <a:endParaRPr/>
          </a:p>
        </p:txBody>
      </p:sp>
      <p:sp>
        <p:nvSpPr>
          <p:cNvPr id="14" name="Text 12"/>
          <p:cNvSpPr/>
          <p:nvPr/>
        </p:nvSpPr>
        <p:spPr>
          <a:xfrm>
            <a:off x="4983480" y="2560320"/>
            <a:ext cx="731520" cy="548640"/>
          </a:xfrm>
          <a:prstGeom prst="rect">
            <a:avLst/>
          </a:prstGeom>
          <a:noFill/>
          <a:ln/>
        </p:spPr>
        <p:txBody>
          <a:bodyPr wrap="square" lIns="0" tIns="0" rIns="0" bIns="0" rtlCol="0" anchor="ctr"/>
          <a:lstStyle/>
          <a:p>
            <a:pPr marL="0" indent="0">
              <a:buNone/>
            </a:pPr>
            <a:r>
              <a:rPr lang="en-US" sz="3000" dirty="0">
                <a:solidFill>
                  <a:srgbClr val="0E9488"/>
                </a:solidFill>
                <a:latin typeface="Arial Rounded MT Bold" pitchFamily="34" charset="0"/>
                <a:ea typeface="Arial Rounded MT Bold" pitchFamily="34" charset="-122"/>
                <a:cs typeface="Arial Rounded MT Bold" pitchFamily="34" charset="-120"/>
              </a:rPr>
              <a:t>2</a:t>
            </a:r>
            <a:endParaRPr lang="en-US" sz="3000" dirty="0"/>
          </a:p>
        </p:txBody>
      </p:sp>
      <p:sp>
        <p:nvSpPr>
          <p:cNvPr id="15" name="Text 13"/>
          <p:cNvSpPr/>
          <p:nvPr/>
        </p:nvSpPr>
        <p:spPr>
          <a:xfrm>
            <a:off x="4846320" y="2267712"/>
            <a:ext cx="3383280" cy="1371600"/>
          </a:xfrm>
          <a:prstGeom prst="rect">
            <a:avLst/>
          </a:prstGeom>
          <a:noFill/>
          <a:ln/>
        </p:spPr>
        <p:txBody>
          <a:bodyPr wrap="square" rtlCol="0" anchor="t"/>
          <a:lstStyle/>
          <a:p>
            <a:pPr marL="0" indent="0" algn="ctr">
              <a:buNone/>
            </a:pPr>
            <a:r>
              <a:rPr lang="en-US" sz="10300" dirty="0">
                <a:solidFill>
                  <a:srgbClr val="000000"/>
                </a:solidFill>
              </a:rPr>
              <a:t>🐕</a:t>
            </a:r>
            <a:endParaRPr lang="en-US" sz="10300" dirty="0"/>
          </a:p>
        </p:txBody>
      </p:sp>
      <p:sp>
        <p:nvSpPr>
          <p:cNvPr id="16" name="Text 14"/>
          <p:cNvSpPr/>
          <p:nvPr/>
        </p:nvSpPr>
        <p:spPr>
          <a:xfrm>
            <a:off x="4846320" y="3703320"/>
            <a:ext cx="3383280" cy="566928"/>
          </a:xfrm>
          <a:prstGeom prst="rect">
            <a:avLst/>
          </a:prstGeom>
          <a:noFill/>
          <a:ln/>
        </p:spPr>
        <p:txBody>
          <a:bodyPr wrap="square" rtlCol="0" anchor="ctr"/>
          <a:lstStyle/>
          <a:p>
            <a:pPr marL="0" indent="0" algn="ctr">
              <a:buNone/>
            </a:pPr>
            <a:r>
              <a:rPr lang="en-US" sz="3600" dirty="0">
                <a:solidFill>
                  <a:srgbClr val="241F4E"/>
                </a:solidFill>
                <a:latin typeface="Arial Rounded MT Bold" pitchFamily="34" charset="0"/>
                <a:ea typeface="Arial Rounded MT Bold" pitchFamily="34" charset="-122"/>
                <a:cs typeface="Arial Rounded MT Bold" pitchFamily="34" charset="-120"/>
              </a:rPr>
              <a:t>dog</a:t>
            </a:r>
            <a:endParaRPr lang="en-US" sz="3600" dirty="0"/>
          </a:p>
        </p:txBody>
      </p:sp>
      <p:pic>
        <p:nvPicPr>
          <p:cNvPr id="17" name="Picture 16" descr="dock_t.png"/>
          <p:cNvPicPr>
            <a:picLocks noChangeAspect="1"/>
          </p:cNvPicPr>
          <p:nvPr/>
        </p:nvPicPr>
        <p:blipFill>
          <a:blip r:embed="rId4"/>
          <a:stretch>
            <a:fillRect/>
          </a:stretch>
        </p:blipFill>
        <p:spPr>
          <a:xfrm>
            <a:off x="1938887" y="2322576"/>
            <a:ext cx="1334305" cy="1261872"/>
          </a:xfrm>
          <a:prstGeom prst="rect">
            <a:avLst/>
          </a:prstGeom>
        </p:spPr>
      </p:pic>
      <p:sp>
        <p:nvSpPr>
          <p:cNvPr id="19" name="Rounded Rectangle 18"/>
          <p:cNvSpPr/>
          <p:nvPr/>
        </p:nvSpPr>
        <p:spPr>
          <a:xfrm>
            <a:off x="1828800" y="3886200"/>
            <a:ext cx="5486400" cy="86868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2700" b="1">
                <a:solidFill>
                  <a:srgbClr val="161339"/>
                </a:solidFill>
                <a:latin typeface="Arial Rounded MT Bold"/>
              </a:rPr>
              <a:t>✅ It's DOG!</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5.9"/>
</p:tagLst>
</file>

<file path=ppt/tags/tag2.xml><?xml version="1.0" encoding="utf-8"?>
<p:tagLst xmlns:a="http://schemas.openxmlformats.org/drawingml/2006/main" xmlns:r="http://schemas.openxmlformats.org/officeDocument/2006/relationships" xmlns:p="http://schemas.openxmlformats.org/presentationml/2006/main">
  <p:tag name="TIMING" val="|7.2"/>
</p:tagLst>
</file>

<file path=ppt/tags/tag3.xml><?xml version="1.0" encoding="utf-8"?>
<p:tagLst xmlns:a="http://schemas.openxmlformats.org/drawingml/2006/main" xmlns:r="http://schemas.openxmlformats.org/officeDocument/2006/relationships" xmlns:p="http://schemas.openxmlformats.org/presentationml/2006/main">
  <p:tag name="TIMING" val="|19.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TotalTime>
  <Words>954</Words>
  <Application>Microsoft Macintosh PowerPoint</Application>
  <PresentationFormat>On-screen Show (16:9)</PresentationFormat>
  <Paragraphs>142</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Mary Beth Fielder</cp:lastModifiedBy>
  <cp:revision>6</cp:revision>
  <dcterms:created xsi:type="dcterms:W3CDTF">2026-06-12T23:00:16Z</dcterms:created>
  <dcterms:modified xsi:type="dcterms:W3CDTF">2026-06-29T17:12:21Z</dcterms:modified>
</cp:coreProperties>
</file>