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6" r:id="rId11"/>
    <p:sldId id="267" r:id="rId12"/>
    <p:sldId id="268" r:id="rId13"/>
    <p:sldId id="269" r:id="rId14"/>
    <p:sldId id="270" r:id="rId15"/>
    <p:sldId id="265" r:id="rId16"/>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58"/>
  </p:normalViewPr>
  <p:slideViewPr>
    <p:cSldViewPr snapToGrid="0" snapToObjects="1">
      <p:cViewPr varScale="1">
        <p:scale>
          <a:sx n="160" d="100"/>
          <a:sy n="160" d="100"/>
        </p:scale>
        <p:origin x="784" y="17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notesMaster" Target="notesMasters/notesMaster1.xml"/><Relationship Id="rId18" Type="http://schemas.openxmlformats.org/officeDocument/2006/relationships/presProps" Target="presProps.xml"/><Relationship Id="rId19" Type="http://schemas.openxmlformats.org/officeDocument/2006/relationships/viewProps" Target="viewProps.xml"/><Relationship Id="rId20" Type="http://schemas.openxmlformats.org/officeDocument/2006/relationships/theme" Target="theme/theme1.xml"/><Relationship Id="rId2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45244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Hey everybody, welcome back! Now let's play with STRONG endings. When we talk fast, we get lazy and drop the last sound. Today we say it strong — loud and clear, right to the end. Ready? Let's go!</a:t>
            </a:r>
          </a:p>
        </p:txBody>
      </p:sp>
      <p:sp>
        <p:nvSpPr>
          <p:cNvPr id="4" name="Slide Number Placeholder 3"/>
          <p:cNvSpPr>
            <a:spLocks noGrp="1"/>
          </p:cNvSpPr>
          <p:nvPr>
            <p:ph type="sldNum" sz="quarter" idx="5"/>
          </p:nvPr>
        </p:nvSpPr>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Now here's the magic — change the END, and the word changes. Listen. Map… change the /p/ to /t/… mat. (pause) Mat… change the /t/ to /n/… man. (pause) Cab… change the /b/ to /p/… cap. (pause) Cap… change the /p/ to /t/… cat. (pause) Did you hear it? One little ending changes the whole word. That's why strong endings matter! Great job today, everybody. See you next time!</a:t>
            </a:r>
          </a:p>
        </p:txBody>
      </p:sp>
      <p:sp>
        <p:nvSpPr>
          <p:cNvPr id="4" name="Slide Number Placeholder 3"/>
          <p:cNvSpPr>
            <a:spLocks noGrp="1"/>
          </p:cNvSpPr>
          <p:nvPr>
            <p:ph type="sldNum" sz="quarter" idx="5"/>
          </p:nvPr>
        </p:nvSpPr>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Here's a cap. The lazy way is "ca…" — we drop the end. But the strong way puts the /p/ right there: cap! Say it strong with me — cap! (pause) Don't drop it. Cap! Good.</a:t>
            </a:r>
          </a:p>
        </p:txBody>
      </p:sp>
      <p:sp>
        <p:nvSpPr>
          <p:cNvPr id="4" name="Slide Number Placeholder 3"/>
          <p:cNvSpPr>
            <a:spLocks noGrp="1"/>
          </p:cNvSpPr>
          <p:nvPr>
            <p:ph type="sldNum" sz="quarter" idx="5"/>
          </p:nvPr>
        </p:nvSpPr>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man. Stretch that ending — the /n/: man! Say it with me: ma-/</a:t>
            </a:r>
            <a:r>
              <a:rPr dirty="0" err="1"/>
              <a:t>nnn</a:t>
            </a:r>
            <a:r>
              <a:rPr dirty="0"/>
              <a:t>/! (pause) Strong to the end. Nice.</a:t>
            </a:r>
          </a:p>
        </p:txBody>
      </p:sp>
      <p:sp>
        <p:nvSpPr>
          <p:cNvPr id="4" name="Slide Number Placeholder 3"/>
          <p:cNvSpPr>
            <a:spLocks noGrp="1"/>
          </p:cNvSpPr>
          <p:nvPr>
            <p:ph type="sldNum" sz="quarter" idx="5"/>
          </p:nvPr>
        </p:nvSpPr>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dog. Lazy way: "do…" Strong way — feel the buzzy /g/: dog! Say it: dog! (pause) Don't drop it. Good.</a:t>
            </a:r>
          </a:p>
        </p:txBody>
      </p:sp>
      <p:sp>
        <p:nvSpPr>
          <p:cNvPr id="4" name="Slide Number Placeholder 3"/>
          <p:cNvSpPr>
            <a:spLocks noGrp="1"/>
          </p:cNvSpPr>
          <p:nvPr>
            <p:ph type="sldNum" sz="quarter" idx="5"/>
          </p:nvPr>
        </p:nvSpPr>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bus. Don't let it fade — hiss that ending: bus! /</a:t>
            </a:r>
            <a:r>
              <a:rPr dirty="0" err="1"/>
              <a:t>sss</a:t>
            </a:r>
            <a:r>
              <a:rPr dirty="0"/>
              <a:t>/. Say it with me: bus! (pause) Strong. Good.</a:t>
            </a:r>
          </a:p>
        </p:txBody>
      </p:sp>
      <p:sp>
        <p:nvSpPr>
          <p:cNvPr id="4" name="Slide Number Placeholder 3"/>
          <p:cNvSpPr>
            <a:spLocks noGrp="1"/>
          </p:cNvSpPr>
          <p:nvPr>
            <p:ph type="sldNum" sz="quarter" idx="5"/>
          </p:nvPr>
        </p:nvSpPr>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hat. Crisp /t/ at the end: hat! Say it: hat! (pause) Snap that ending. Nice.</a:t>
            </a:r>
          </a:p>
        </p:txBody>
      </p:sp>
      <p:sp>
        <p:nvSpPr>
          <p:cNvPr id="4" name="Slide Number Placeholder 3"/>
          <p:cNvSpPr>
            <a:spLocks noGrp="1"/>
          </p:cNvSpPr>
          <p:nvPr>
            <p:ph type="sldNum" sz="quarter" idx="5"/>
          </p:nvPr>
        </p:nvSpPr>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pig. Buzzy /g/: pig! Say it strong: pig! (pause) Don't drop it. Good.</a:t>
            </a:r>
          </a:p>
        </p:txBody>
      </p:sp>
      <p:sp>
        <p:nvSpPr>
          <p:cNvPr id="4" name="Slide Number Placeholder 3"/>
          <p:cNvSpPr>
            <a:spLocks noGrp="1"/>
          </p:cNvSpPr>
          <p:nvPr>
            <p:ph type="sldNum" sz="quarter" idx="5"/>
          </p:nvPr>
        </p:nvSpPr>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a:t>A map. Strong /p/: map! Say it: map! (pause) Right to the end. Beautiful.</a:t>
            </a:r>
          </a:p>
        </p:txBody>
      </p:sp>
      <p:sp>
        <p:nvSpPr>
          <p:cNvPr id="4" name="Slide Number Placeholder 3"/>
          <p:cNvSpPr>
            <a:spLocks noGrp="1"/>
          </p:cNvSpPr>
          <p:nvPr>
            <p:ph type="sldNum" sz="quarter" idx="5"/>
          </p:nvPr>
        </p:nvSpPr>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Notes Placeholder 2"/>
          <p:cNvSpPr>
            <a:spLocks noGrp="1"/>
          </p:cNvSpPr>
          <p:nvPr>
            <p:ph type="body" sz="quarter" idx="3"/>
          </p:nvPr>
        </p:nvSpPr>
        <p:spPr/>
        <p:txBody>
          <a:bodyPr/>
          <a:lstStyle/>
          <a:p>
            <a:r>
              <a:rPr dirty="0" err="1"/>
              <a:t>Brrr</a:t>
            </a:r>
            <a:r>
              <a:rPr dirty="0"/>
              <a:t> — it's cold! Buzzy /d/ at the end: cold! Say it: cold! (pause) Feel that ending. Wonderful. Now let's say them all strong, one more time. Cap! (pause) Dog! (pause) Bus! (pause) Hat! (pause) Pig! (pause) Map! (pause) Cold! (pause) Every ending, loud and clear!</a:t>
            </a:r>
          </a:p>
        </p:txBody>
      </p:sp>
      <p:sp>
        <p:nvSpPr>
          <p:cNvPr id="4" name="Slide Number Placeholder 3"/>
          <p:cNvSpPr>
            <a:spLocks noGrp="1"/>
          </p:cNvSpPr>
          <p:nvPr>
            <p:ph type="sldNum" sz="quarter" idx="5"/>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6/29/26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6/29/26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6/29/26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6/29/26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6/29/26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6/29/26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161339"/>
        </a:solidFill>
        <a:effectLst/>
      </p:bgPr>
    </p:bg>
    <p:spTree>
      <p:nvGrpSpPr>
        <p:cNvPr id="1" name=""/>
        <p:cNvGrpSpPr/>
        <p:nvPr/>
      </p:nvGrpSpPr>
      <p:grpSpPr>
        <a:xfrm>
          <a:off x="0" y="0"/>
          <a:ext cx="0" cy="0"/>
          <a:chOff x="0" y="0"/>
          <a:chExt cx="0" cy="0"/>
        </a:xfrm>
      </p:grpSpPr>
      <p:sp>
        <p:nvSpPr>
          <p:cNvPr id="101" name="e"/>
          <p:cNvSpPr/>
          <p:nvPr/>
        </p:nvSpPr>
        <p:spPr>
          <a:xfrm>
            <a:off x="923973" y="644262"/>
            <a:ext cx="69718" cy="69718"/>
          </a:xfrm>
          <a:prstGeom prst="ellipse">
            <a:avLst/>
          </a:prstGeom>
          <a:solidFill>
            <a:srgbClr val="FFFFFF">
              <a:alpha val="65000"/>
            </a:srgbClr>
          </a:solidFill>
          <a:ln/>
        </p:spPr>
        <p:txBody>
          <a:bodyPr/>
          <a:lstStyle/>
          <a:p>
            <a:endParaRPr/>
          </a:p>
        </p:txBody>
      </p:sp>
      <p:sp>
        <p:nvSpPr>
          <p:cNvPr id="102" name="e"/>
          <p:cNvSpPr/>
          <p:nvPr/>
        </p:nvSpPr>
        <p:spPr>
          <a:xfrm>
            <a:off x="7997297" y="4500000"/>
            <a:ext cx="55491" cy="55491"/>
          </a:xfrm>
          <a:prstGeom prst="ellipse">
            <a:avLst/>
          </a:prstGeom>
          <a:solidFill>
            <a:srgbClr val="FFFFFF">
              <a:alpha val="54000"/>
            </a:srgbClr>
          </a:solidFill>
          <a:ln/>
        </p:spPr>
        <p:txBody>
          <a:bodyPr/>
          <a:lstStyle/>
          <a:p>
            <a:endParaRPr/>
          </a:p>
        </p:txBody>
      </p:sp>
      <p:sp>
        <p:nvSpPr>
          <p:cNvPr id="103" name="e"/>
          <p:cNvSpPr/>
          <p:nvPr/>
        </p:nvSpPr>
        <p:spPr>
          <a:xfrm>
            <a:off x="470726" y="3900000"/>
            <a:ext cx="69416" cy="69416"/>
          </a:xfrm>
          <a:prstGeom prst="ellipse">
            <a:avLst/>
          </a:prstGeom>
          <a:solidFill>
            <a:srgbClr val="FFFFFF">
              <a:alpha val="34000"/>
            </a:srgbClr>
          </a:solidFill>
          <a:ln/>
        </p:spPr>
        <p:txBody>
          <a:bodyPr/>
          <a:lstStyle/>
          <a:p>
            <a:endParaRPr/>
          </a:p>
        </p:txBody>
      </p:sp>
      <p:sp>
        <p:nvSpPr>
          <p:cNvPr id="104" name="e"/>
          <p:cNvSpPr/>
          <p:nvPr/>
        </p:nvSpPr>
        <p:spPr>
          <a:xfrm>
            <a:off x="231115" y="460032"/>
            <a:ext cx="61134" cy="61134"/>
          </a:xfrm>
          <a:prstGeom prst="ellipse">
            <a:avLst/>
          </a:prstGeom>
          <a:solidFill>
            <a:srgbClr val="FFFFFF">
              <a:alpha val="25000"/>
            </a:srgbClr>
          </a:solidFill>
          <a:ln/>
        </p:spPr>
        <p:txBody>
          <a:bodyPr/>
          <a:lstStyle/>
          <a:p>
            <a:endParaRPr/>
          </a:p>
        </p:txBody>
      </p:sp>
      <p:sp>
        <p:nvSpPr>
          <p:cNvPr id="105" name="e"/>
          <p:cNvSpPr/>
          <p:nvPr/>
        </p:nvSpPr>
        <p:spPr>
          <a:xfrm>
            <a:off x="5220726" y="290807"/>
            <a:ext cx="50355" cy="50355"/>
          </a:xfrm>
          <a:prstGeom prst="ellipse">
            <a:avLst/>
          </a:prstGeom>
          <a:solidFill>
            <a:srgbClr val="FFFFFF">
              <a:alpha val="44000"/>
            </a:srgbClr>
          </a:solidFill>
          <a:ln/>
        </p:spPr>
        <p:txBody>
          <a:bodyPr/>
          <a:lstStyle/>
          <a:p>
            <a:endParaRPr/>
          </a:p>
        </p:txBody>
      </p:sp>
      <p:sp>
        <p:nvSpPr>
          <p:cNvPr id="106" name="e"/>
          <p:cNvSpPr/>
          <p:nvPr/>
        </p:nvSpPr>
        <p:spPr>
          <a:xfrm>
            <a:off x="1953122" y="4200000"/>
            <a:ext cx="45485" cy="45485"/>
          </a:xfrm>
          <a:prstGeom prst="ellipse">
            <a:avLst/>
          </a:prstGeom>
          <a:solidFill>
            <a:srgbClr val="FFFFFF">
              <a:alpha val="31000"/>
            </a:srgbClr>
          </a:solidFill>
          <a:ln/>
        </p:spPr>
        <p:txBody>
          <a:bodyPr/>
          <a:lstStyle/>
          <a:p>
            <a:endParaRPr/>
          </a:p>
        </p:txBody>
      </p:sp>
      <p:sp>
        <p:nvSpPr>
          <p:cNvPr id="107" name="e"/>
          <p:cNvSpPr/>
          <p:nvPr/>
        </p:nvSpPr>
        <p:spPr>
          <a:xfrm>
            <a:off x="7526406" y="241204"/>
            <a:ext cx="48724" cy="48724"/>
          </a:xfrm>
          <a:prstGeom prst="ellipse">
            <a:avLst/>
          </a:prstGeom>
          <a:solidFill>
            <a:srgbClr val="FFFFFF">
              <a:alpha val="72000"/>
            </a:srgbClr>
          </a:solidFill>
          <a:ln/>
        </p:spPr>
        <p:txBody>
          <a:bodyPr/>
          <a:lstStyle/>
          <a:p>
            <a:endParaRPr/>
          </a:p>
        </p:txBody>
      </p:sp>
      <p:sp>
        <p:nvSpPr>
          <p:cNvPr id="108" name="e"/>
          <p:cNvSpPr/>
          <p:nvPr/>
        </p:nvSpPr>
        <p:spPr>
          <a:xfrm>
            <a:off x="1070720" y="174151"/>
            <a:ext cx="33216" cy="33216"/>
          </a:xfrm>
          <a:prstGeom prst="ellipse">
            <a:avLst/>
          </a:prstGeom>
          <a:solidFill>
            <a:srgbClr val="FFFFFF">
              <a:alpha val="27000"/>
            </a:srgbClr>
          </a:solidFill>
          <a:ln/>
        </p:spPr>
        <p:txBody>
          <a:bodyPr/>
          <a:lstStyle/>
          <a:p>
            <a:endParaRPr/>
          </a:p>
        </p:txBody>
      </p:sp>
      <p:sp>
        <p:nvSpPr>
          <p:cNvPr id="109" name="t"/>
          <p:cNvSpPr/>
          <p:nvPr/>
        </p:nvSpPr>
        <p:spPr>
          <a:xfrm>
            <a:off x="0" y="820000"/>
            <a:ext cx="9144000" cy="400000"/>
          </a:xfrm>
          <a:prstGeom prst="rect">
            <a:avLst/>
          </a:prstGeom>
          <a:noFill/>
        </p:spPr>
        <p:txBody>
          <a:bodyPr wrap="square" anchor="ctr">
            <a:normAutofit/>
          </a:bodyPr>
          <a:lstStyle/>
          <a:p>
            <a:pPr algn="ctr"/>
            <a:r>
              <a:rPr lang="en-US" sz="1500" b="0" spc="400" dirty="0">
                <a:solidFill>
                  <a:srgbClr val="FFD23F"/>
                </a:solidFill>
                <a:latin typeface="Arial Rounded MT Bold"/>
                <a:cs typeface="Arial Rounded MT Bold"/>
              </a:rPr>
              <a:t>M U R R A Y ' S   E N G L I S H</a:t>
            </a:r>
          </a:p>
        </p:txBody>
      </p:sp>
      <p:sp>
        <p:nvSpPr>
          <p:cNvPr id="110" name="t"/>
          <p:cNvSpPr/>
          <p:nvPr/>
        </p:nvSpPr>
        <p:spPr>
          <a:xfrm>
            <a:off x="0" y="1300000"/>
            <a:ext cx="9144000" cy="1000000"/>
          </a:xfrm>
          <a:prstGeom prst="rect">
            <a:avLst/>
          </a:prstGeom>
          <a:noFill/>
        </p:spPr>
        <p:txBody>
          <a:bodyPr wrap="square" anchor="ctr">
            <a:normAutofit/>
          </a:bodyPr>
          <a:lstStyle/>
          <a:p>
            <a:pPr algn="ctr"/>
            <a:r>
              <a:rPr lang="en-US" sz="3800" b="0" dirty="0">
                <a:solidFill>
                  <a:srgbClr val="FFFFFF"/>
                </a:solidFill>
                <a:latin typeface="Arial Rounded MT Bold"/>
                <a:cs typeface="Arial Rounded MT Bold"/>
              </a:rPr>
              <a:t>final consonants game  👂</a:t>
            </a:r>
          </a:p>
        </p:txBody>
      </p:sp>
      <p:sp>
        <p:nvSpPr>
          <p:cNvPr id="111" name="t"/>
          <p:cNvSpPr/>
          <p:nvPr/>
        </p:nvSpPr>
        <p:spPr>
          <a:xfrm>
            <a:off x="0" y="2450000"/>
            <a:ext cx="9144000" cy="520000"/>
          </a:xfrm>
          <a:prstGeom prst="rect">
            <a:avLst/>
          </a:prstGeom>
          <a:noFill/>
        </p:spPr>
        <p:txBody>
          <a:bodyPr wrap="square" anchor="ctr">
            <a:normAutofit/>
          </a:bodyPr>
          <a:lstStyle/>
          <a:p>
            <a:pPr algn="ctr"/>
            <a:r>
              <a:rPr lang="en-US" sz="2000" b="0" dirty="0">
                <a:solidFill>
                  <a:srgbClr val="9B8CFF"/>
                </a:solidFill>
                <a:latin typeface="Helvetica Neue"/>
                <a:cs typeface="Helvetica Neue"/>
              </a:rPr>
              <a:t>💪 Say the LAST sound — loud and clear!</a:t>
            </a:r>
          </a:p>
        </p:txBody>
      </p:sp>
      <p:sp>
        <p:nvSpPr>
          <p:cNvPr id="112" name="rr"/>
          <p:cNvSpPr/>
          <p:nvPr/>
        </p:nvSpPr>
        <p:spPr>
          <a:xfrm>
            <a:off x="4072040" y="3200000"/>
            <a:ext cx="1000000" cy="520000"/>
          </a:xfrm>
          <a:prstGeom prst="roundRect">
            <a:avLst>
              <a:gd name="adj" fmla="val 50000"/>
            </a:avLst>
          </a:prstGeom>
          <a:solidFill>
            <a:srgbClr val="FFD23F"/>
          </a:solidFill>
          <a:ln/>
        </p:spPr>
        <p:txBody>
          <a:bodyPr/>
          <a:lstStyle/>
          <a:p>
            <a:endParaRPr/>
          </a:p>
        </p:txBody>
      </p:sp>
      <p:sp>
        <p:nvSpPr>
          <p:cNvPr id="113" name="t"/>
          <p:cNvSpPr/>
          <p:nvPr/>
        </p:nvSpPr>
        <p:spPr>
          <a:xfrm>
            <a:off x="4072040" y="3200000"/>
            <a:ext cx="1000000" cy="520000"/>
          </a:xfrm>
          <a:prstGeom prst="rect">
            <a:avLst/>
          </a:prstGeom>
          <a:noFill/>
        </p:spPr>
        <p:txBody>
          <a:bodyPr wrap="square" anchor="ctr">
            <a:normAutofit/>
          </a:bodyPr>
          <a:lstStyle/>
          <a:p>
            <a:pPr algn="ctr"/>
            <a:r>
              <a:rPr lang="en-US" sz="2000" b="0" dirty="0">
                <a:solidFill>
                  <a:srgbClr val="241F4E"/>
                </a:solidFill>
                <a:latin typeface="Arial Rounded MT Bold"/>
                <a:cs typeface="Arial Rounded MT Bold"/>
              </a:rPr>
              <a:t>DAY 7</a:t>
            </a:r>
          </a:p>
        </p:txBody>
      </p:sp>
      <p:sp>
        <p:nvSpPr>
          <p:cNvPr id="114" name="t"/>
          <p:cNvSpPr/>
          <p:nvPr/>
        </p:nvSpPr>
        <p:spPr>
          <a:xfrm>
            <a:off x="0" y="4600000"/>
            <a:ext cx="9144000" cy="320000"/>
          </a:xfrm>
          <a:prstGeom prst="rect">
            <a:avLst/>
          </a:prstGeom>
          <a:noFill/>
        </p:spPr>
        <p:txBody>
          <a:bodyPr wrap="square" anchor="ctr">
            <a:normAutofit/>
          </a:bodyPr>
          <a:lstStyle/>
          <a:p>
            <a:pPr algn="ctr"/>
            <a:r>
              <a:rPr lang="en-US" sz="1300" b="0" dirty="0">
                <a:solidFill>
                  <a:srgbClr val="5A548A"/>
                </a:solidFill>
                <a:latin typeface="Helvetica Neue"/>
                <a:cs typeface="Helvetica Neue"/>
              </a:rPr>
              <a:t>murraycohen.com</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su</a:t>
            </a:r>
            <a:r>
              <a:rPr sz="4200" b="1">
                <a:solidFill>
                  <a:srgbClr val="E8422C"/>
                </a:solidFill>
                <a:latin typeface="Arial Rounded MT Bold"/>
              </a:rPr>
              <a:t>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cu</a:t>
            </a:r>
            <a:r>
              <a:rPr sz="4200" b="1">
                <a:solidFill>
                  <a:srgbClr val="E8422C"/>
                </a:solidFill>
                <a:latin typeface="Arial Rounded MT Bold"/>
              </a:rPr>
              <a:t>p</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be</a:t>
            </a:r>
            <a:r>
              <a:rPr sz="4200" b="1">
                <a:solidFill>
                  <a:srgbClr val="E8422C"/>
                </a:solidFill>
                <a:latin typeface="Arial Rounded MT Bold"/>
              </a:rPr>
              <a:t>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fi</a:t>
            </a:r>
            <a:r>
              <a:rPr sz="4200" b="1">
                <a:solidFill>
                  <a:srgbClr val="E8422C"/>
                </a:solidFill>
                <a:latin typeface="Arial Rounded MT Bold"/>
              </a:rPr>
              <a:t>sh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le</a:t>
            </a:r>
            <a:r>
              <a:rPr sz="4200" b="1">
                <a:solidFill>
                  <a:srgbClr val="E8422C"/>
                </a:solidFill>
                <a:latin typeface="Arial Rounded MT Bold"/>
              </a:rPr>
              <a:t>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161339"/>
        </a:solidFill>
        <a:effectLst/>
      </p:bgPr>
    </p:bg>
    <p:spTree>
      <p:nvGrpSpPr>
        <p:cNvPr id="1" name=""/>
        <p:cNvGrpSpPr/>
        <p:nvPr/>
      </p:nvGrpSpPr>
      <p:grpSpPr>
        <a:xfrm>
          <a:off x="0" y="0"/>
          <a:ext cx="0" cy="0"/>
          <a:chOff x="0" y="0"/>
          <a:chExt cx="0" cy="0"/>
        </a:xfrm>
      </p:grpSpPr>
      <p:sp>
        <p:nvSpPr>
          <p:cNvPr id="221" name="e"/>
          <p:cNvSpPr/>
          <p:nvPr/>
        </p:nvSpPr>
        <p:spPr>
          <a:xfrm>
            <a:off x="923973" y="644262"/>
            <a:ext cx="69718" cy="69718"/>
          </a:xfrm>
          <a:prstGeom prst="ellipse">
            <a:avLst/>
          </a:prstGeom>
          <a:solidFill>
            <a:srgbClr val="FFFFFF">
              <a:alpha val="65000"/>
            </a:srgbClr>
          </a:solidFill>
          <a:ln/>
        </p:spPr>
        <p:txBody>
          <a:bodyPr/>
          <a:lstStyle/>
          <a:p>
            <a:endParaRPr lang="en-US"/>
          </a:p>
        </p:txBody>
      </p:sp>
      <p:sp>
        <p:nvSpPr>
          <p:cNvPr id="222" name="e"/>
          <p:cNvSpPr/>
          <p:nvPr/>
        </p:nvSpPr>
        <p:spPr>
          <a:xfrm>
            <a:off x="7997297" y="4500000"/>
            <a:ext cx="55491" cy="55491"/>
          </a:xfrm>
          <a:prstGeom prst="ellipse">
            <a:avLst/>
          </a:prstGeom>
          <a:solidFill>
            <a:srgbClr val="FFFFFF">
              <a:alpha val="54000"/>
            </a:srgbClr>
          </a:solidFill>
          <a:ln/>
        </p:spPr>
        <p:txBody>
          <a:bodyPr/>
          <a:lstStyle/>
          <a:p>
            <a:endParaRPr lang="en-US"/>
          </a:p>
        </p:txBody>
      </p:sp>
      <p:sp>
        <p:nvSpPr>
          <p:cNvPr id="223" name="e"/>
          <p:cNvSpPr/>
          <p:nvPr/>
        </p:nvSpPr>
        <p:spPr>
          <a:xfrm>
            <a:off x="470726" y="3900000"/>
            <a:ext cx="69416" cy="69416"/>
          </a:xfrm>
          <a:prstGeom prst="ellipse">
            <a:avLst/>
          </a:prstGeom>
          <a:solidFill>
            <a:srgbClr val="FFFFFF">
              <a:alpha val="34000"/>
            </a:srgbClr>
          </a:solidFill>
          <a:ln/>
        </p:spPr>
        <p:txBody>
          <a:bodyPr/>
          <a:lstStyle/>
          <a:p>
            <a:endParaRPr lang="en-US"/>
          </a:p>
        </p:txBody>
      </p:sp>
      <p:sp>
        <p:nvSpPr>
          <p:cNvPr id="224" name="e"/>
          <p:cNvSpPr/>
          <p:nvPr/>
        </p:nvSpPr>
        <p:spPr>
          <a:xfrm>
            <a:off x="231115" y="460032"/>
            <a:ext cx="61134" cy="61134"/>
          </a:xfrm>
          <a:prstGeom prst="ellipse">
            <a:avLst/>
          </a:prstGeom>
          <a:solidFill>
            <a:srgbClr val="FFFFFF">
              <a:alpha val="25000"/>
            </a:srgbClr>
          </a:solidFill>
          <a:ln/>
        </p:spPr>
        <p:txBody>
          <a:bodyPr/>
          <a:lstStyle/>
          <a:p>
            <a:endParaRPr lang="en-US"/>
          </a:p>
        </p:txBody>
      </p:sp>
      <p:sp>
        <p:nvSpPr>
          <p:cNvPr id="225" name="e"/>
          <p:cNvSpPr/>
          <p:nvPr/>
        </p:nvSpPr>
        <p:spPr>
          <a:xfrm>
            <a:off x="5220726" y="290807"/>
            <a:ext cx="50355" cy="50355"/>
          </a:xfrm>
          <a:prstGeom prst="ellipse">
            <a:avLst/>
          </a:prstGeom>
          <a:solidFill>
            <a:srgbClr val="FFFFFF">
              <a:alpha val="44000"/>
            </a:srgbClr>
          </a:solidFill>
          <a:ln/>
        </p:spPr>
        <p:txBody>
          <a:bodyPr/>
          <a:lstStyle/>
          <a:p>
            <a:endParaRPr lang="en-US"/>
          </a:p>
        </p:txBody>
      </p:sp>
      <p:sp>
        <p:nvSpPr>
          <p:cNvPr id="226" name="e"/>
          <p:cNvSpPr/>
          <p:nvPr/>
        </p:nvSpPr>
        <p:spPr>
          <a:xfrm>
            <a:off x="1953122" y="4200000"/>
            <a:ext cx="45485" cy="45485"/>
          </a:xfrm>
          <a:prstGeom prst="ellipse">
            <a:avLst/>
          </a:prstGeom>
          <a:solidFill>
            <a:srgbClr val="FFFFFF">
              <a:alpha val="31000"/>
            </a:srgbClr>
          </a:solidFill>
          <a:ln/>
        </p:spPr>
        <p:txBody>
          <a:bodyPr/>
          <a:lstStyle/>
          <a:p>
            <a:endParaRPr lang="en-US"/>
          </a:p>
        </p:txBody>
      </p:sp>
      <p:sp>
        <p:nvSpPr>
          <p:cNvPr id="227" name="e"/>
          <p:cNvSpPr/>
          <p:nvPr/>
        </p:nvSpPr>
        <p:spPr>
          <a:xfrm>
            <a:off x="7526406" y="241204"/>
            <a:ext cx="48724" cy="48724"/>
          </a:xfrm>
          <a:prstGeom prst="ellipse">
            <a:avLst/>
          </a:prstGeom>
          <a:solidFill>
            <a:srgbClr val="FFFFFF">
              <a:alpha val="72000"/>
            </a:srgbClr>
          </a:solidFill>
          <a:ln/>
        </p:spPr>
        <p:txBody>
          <a:bodyPr/>
          <a:lstStyle/>
          <a:p>
            <a:endParaRPr lang="en-US"/>
          </a:p>
        </p:txBody>
      </p:sp>
      <p:sp>
        <p:nvSpPr>
          <p:cNvPr id="228" name="e"/>
          <p:cNvSpPr/>
          <p:nvPr/>
        </p:nvSpPr>
        <p:spPr>
          <a:xfrm>
            <a:off x="1070720" y="174151"/>
            <a:ext cx="33216" cy="33216"/>
          </a:xfrm>
          <a:prstGeom prst="ellipse">
            <a:avLst/>
          </a:prstGeom>
          <a:solidFill>
            <a:srgbClr val="FFFFFF">
              <a:alpha val="27000"/>
            </a:srgbClr>
          </a:solidFill>
          <a:ln/>
        </p:spPr>
        <p:txBody>
          <a:bodyPr/>
          <a:lstStyle/>
          <a:p>
            <a:endParaRPr lang="en-US"/>
          </a:p>
        </p:txBody>
      </p:sp>
      <p:sp>
        <p:nvSpPr>
          <p:cNvPr id="229" name="t"/>
          <p:cNvSpPr/>
          <p:nvPr/>
        </p:nvSpPr>
        <p:spPr>
          <a:xfrm>
            <a:off x="0" y="500000"/>
            <a:ext cx="9144000" cy="560000"/>
          </a:xfrm>
          <a:prstGeom prst="rect">
            <a:avLst/>
          </a:prstGeom>
          <a:noFill/>
        </p:spPr>
        <p:txBody>
          <a:bodyPr wrap="square" anchor="ctr">
            <a:normAutofit/>
          </a:bodyPr>
          <a:lstStyle/>
          <a:p>
            <a:pPr algn="ctr"/>
            <a:r>
              <a:rPr lang="en-US" sz="3200" b="0" dirty="0">
                <a:solidFill>
                  <a:srgbClr val="FFD23F"/>
                </a:solidFill>
                <a:latin typeface="Arial Rounded MT Bold"/>
                <a:cs typeface="Arial Rounded MT Bold"/>
              </a:rPr>
              <a:t>🪄  Change the END!</a:t>
            </a:r>
          </a:p>
        </p:txBody>
      </p:sp>
      <p:sp>
        <p:nvSpPr>
          <p:cNvPr id="230" name="rr"/>
          <p:cNvSpPr/>
          <p:nvPr/>
        </p:nvSpPr>
        <p:spPr>
          <a:xfrm>
            <a:off x="1500000" y="1500000"/>
            <a:ext cx="6144000" cy="560000"/>
          </a:xfrm>
          <a:prstGeom prst="roundRect">
            <a:avLst>
              <a:gd name="adj" fmla="val 40000"/>
            </a:avLst>
          </a:prstGeom>
          <a:solidFill>
            <a:srgbClr val="FFFFFF"/>
          </a:solidFill>
          <a:ln/>
        </p:spPr>
        <p:txBody>
          <a:bodyPr/>
          <a:lstStyle/>
          <a:p>
            <a:endParaRPr/>
          </a:p>
        </p:txBody>
      </p:sp>
      <p:sp>
        <p:nvSpPr>
          <p:cNvPr id="231" name="t"/>
          <p:cNvSpPr/>
          <p:nvPr/>
        </p:nvSpPr>
        <p:spPr>
          <a:xfrm>
            <a:off x="1500000" y="1500000"/>
            <a:ext cx="6144000" cy="560000"/>
          </a:xfrm>
          <a:prstGeom prst="rect">
            <a:avLst/>
          </a:prstGeom>
          <a:noFill/>
        </p:spPr>
        <p:txBody>
          <a:bodyPr wrap="square" anchor="ctr">
            <a:normAutofit/>
          </a:bodyPr>
          <a:lstStyle/>
          <a:p>
            <a:pPr algn="ctr"/>
            <a:r>
              <a:rPr lang="en-US" sz="2400" b="1" dirty="0">
                <a:solidFill>
                  <a:srgbClr val="161339"/>
                </a:solidFill>
                <a:latin typeface="Arial Rounded MT Bold"/>
                <a:cs typeface="Arial Rounded MT Bold"/>
              </a:rPr>
              <a:t>map  →  mat  →  man</a:t>
            </a:r>
          </a:p>
        </p:txBody>
      </p:sp>
      <p:sp>
        <p:nvSpPr>
          <p:cNvPr id="232" name="rr"/>
          <p:cNvSpPr/>
          <p:nvPr/>
        </p:nvSpPr>
        <p:spPr>
          <a:xfrm>
            <a:off x="1500000" y="2250000"/>
            <a:ext cx="6144000" cy="560000"/>
          </a:xfrm>
          <a:prstGeom prst="roundRect">
            <a:avLst>
              <a:gd name="adj" fmla="val 40000"/>
            </a:avLst>
          </a:prstGeom>
          <a:solidFill>
            <a:srgbClr val="FFFFFF"/>
          </a:solidFill>
          <a:ln/>
        </p:spPr>
        <p:txBody>
          <a:bodyPr/>
          <a:lstStyle/>
          <a:p>
            <a:endParaRPr/>
          </a:p>
        </p:txBody>
      </p:sp>
      <p:sp>
        <p:nvSpPr>
          <p:cNvPr id="233" name="t"/>
          <p:cNvSpPr/>
          <p:nvPr/>
        </p:nvSpPr>
        <p:spPr>
          <a:xfrm>
            <a:off x="1500000" y="2250000"/>
            <a:ext cx="6144000" cy="560000"/>
          </a:xfrm>
          <a:prstGeom prst="rect">
            <a:avLst/>
          </a:prstGeom>
          <a:noFill/>
        </p:spPr>
        <p:txBody>
          <a:bodyPr wrap="square" anchor="ctr">
            <a:normAutofit/>
          </a:bodyPr>
          <a:lstStyle/>
          <a:p>
            <a:pPr algn="ctr"/>
            <a:r>
              <a:rPr lang="en-US" sz="2400" b="1" dirty="0">
                <a:solidFill>
                  <a:srgbClr val="161339"/>
                </a:solidFill>
                <a:latin typeface="Arial Rounded MT Bold"/>
                <a:cs typeface="Arial Rounded MT Bold"/>
              </a:rPr>
              <a:t>cab  →  cap  →  cat</a:t>
            </a:r>
          </a:p>
        </p:txBody>
      </p:sp>
      <p:sp>
        <p:nvSpPr>
          <p:cNvPr id="234" name="t"/>
          <p:cNvSpPr/>
          <p:nvPr/>
        </p:nvSpPr>
        <p:spPr>
          <a:xfrm>
            <a:off x="0" y="3150000"/>
            <a:ext cx="9144000" cy="600000"/>
          </a:xfrm>
          <a:prstGeom prst="rect">
            <a:avLst/>
          </a:prstGeom>
          <a:noFill/>
        </p:spPr>
        <p:txBody>
          <a:bodyPr wrap="square" anchor="ctr">
            <a:normAutofit/>
          </a:bodyPr>
          <a:lstStyle/>
          <a:p>
            <a:pPr algn="ctr"/>
            <a:r>
              <a:rPr lang="en-US" sz="2000" b="0" dirty="0">
                <a:solidFill>
                  <a:srgbClr val="9B8CFF"/>
                </a:solidFill>
                <a:latin typeface="Helvetica Neue"/>
                <a:cs typeface="Helvetica Neue"/>
              </a:rPr>
              <a:t>One little ending changes the whole word!</a:t>
            </a:r>
          </a:p>
        </p:txBody>
      </p:sp>
      <p:sp>
        <p:nvSpPr>
          <p:cNvPr id="235" name="t"/>
          <p:cNvSpPr/>
          <p:nvPr/>
        </p:nvSpPr>
        <p:spPr>
          <a:xfrm>
            <a:off x="0" y="4050000"/>
            <a:ext cx="9144000" cy="560000"/>
          </a:xfrm>
          <a:prstGeom prst="rect">
            <a:avLst/>
          </a:prstGeom>
          <a:noFill/>
        </p:spPr>
        <p:txBody>
          <a:bodyPr wrap="square" anchor="ctr">
            <a:normAutofit/>
          </a:bodyPr>
          <a:lstStyle/>
          <a:p>
            <a:pPr algn="ctr"/>
            <a:r>
              <a:rPr lang="en-US" sz="2200" b="0" dirty="0">
                <a:solidFill>
                  <a:srgbClr val="FFFFFF"/>
                </a:solidFill>
                <a:latin typeface="Helvetica Neue"/>
                <a:cs typeface="Helvetica Neue"/>
              </a:rPr>
              <a:t>Great job — you hear the ends of words now!  🎉</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15"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16" name="t"/>
          <p:cNvSpPr/>
          <p:nvPr/>
        </p:nvSpPr>
        <p:spPr>
          <a:xfrm>
            <a:off x="-31835" y="2076837"/>
            <a:ext cx="9144000" cy="1700000"/>
          </a:xfrm>
          <a:prstGeom prst="rect">
            <a:avLst/>
          </a:prstGeom>
          <a:noFill/>
        </p:spPr>
        <p:txBody>
          <a:bodyPr wrap="square" anchor="ctr">
            <a:noAutofit/>
          </a:bodyPr>
          <a:lstStyle/>
          <a:p>
            <a:pPr algn="ctr"/>
            <a:r>
              <a:rPr lang="en-US" sz="24400" b="0" dirty="0">
                <a:solidFill>
                  <a:srgbClr val="161339"/>
                </a:solidFill>
                <a:latin typeface="Arial Rounded MT Bold"/>
                <a:cs typeface="Arial Rounded MT Bold"/>
              </a:rPr>
              <a:t>🧢</a:t>
            </a:r>
          </a:p>
        </p:txBody>
      </p:sp>
      <p:sp>
        <p:nvSpPr>
          <p:cNvPr id="117" name="t"/>
          <p:cNvSpPr/>
          <p:nvPr/>
        </p:nvSpPr>
        <p:spPr>
          <a:xfrm>
            <a:off x="0" y="3302192"/>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ca</a:t>
            </a:r>
            <a:r>
              <a:rPr sz="4200" b="1">
                <a:solidFill>
                  <a:srgbClr val="E8422C"/>
                </a:solidFill>
                <a:latin typeface="Arial Rounded MT Bold"/>
              </a:rPr>
              <a:t>p</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28"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29" name="t"/>
          <p:cNvSpPr/>
          <p:nvPr/>
        </p:nvSpPr>
        <p:spPr>
          <a:xfrm>
            <a:off x="0" y="1799514"/>
            <a:ext cx="9144000" cy="1700000"/>
          </a:xfrm>
          <a:prstGeom prst="rect">
            <a:avLst/>
          </a:prstGeom>
          <a:noFill/>
        </p:spPr>
        <p:txBody>
          <a:bodyPr wrap="square" anchor="ctr">
            <a:noAutofit/>
          </a:bodyPr>
          <a:lstStyle/>
          <a:p>
            <a:pPr algn="ctr"/>
            <a:r>
              <a:rPr lang="en-US" sz="16100" b="0" dirty="0">
                <a:solidFill>
                  <a:srgbClr val="161339"/>
                </a:solidFill>
                <a:latin typeface="Arial Rounded MT Bold"/>
                <a:cs typeface="Arial Rounded MT Bold"/>
              </a:rPr>
              <a:t>👨</a:t>
            </a:r>
          </a:p>
        </p:txBody>
      </p:sp>
      <p:sp>
        <p:nvSpPr>
          <p:cNvPr id="130"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ma</a:t>
            </a:r>
            <a:r>
              <a:rPr sz="4200" b="1">
                <a:solidFill>
                  <a:srgbClr val="E8422C"/>
                </a:solidFill>
                <a:latin typeface="Arial Rounded MT Bold"/>
              </a:rPr>
              <a:t>n</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41"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42" name="t"/>
          <p:cNvSpPr/>
          <p:nvPr/>
        </p:nvSpPr>
        <p:spPr>
          <a:xfrm>
            <a:off x="0" y="1799514"/>
            <a:ext cx="9144000" cy="1700000"/>
          </a:xfrm>
          <a:prstGeom prst="rect">
            <a:avLst/>
          </a:prstGeom>
          <a:noFill/>
        </p:spPr>
        <p:txBody>
          <a:bodyPr wrap="square" anchor="ctr">
            <a:noAutofit/>
          </a:bodyPr>
          <a:lstStyle/>
          <a:p>
            <a:pPr algn="ctr"/>
            <a:r>
              <a:rPr lang="en-US" sz="16100" b="0" dirty="0">
                <a:solidFill>
                  <a:srgbClr val="161339"/>
                </a:solidFill>
                <a:latin typeface="Arial Rounded MT Bold"/>
                <a:cs typeface="Arial Rounded MT Bold"/>
              </a:rPr>
              <a:t>🐕</a:t>
            </a:r>
          </a:p>
        </p:txBody>
      </p:sp>
      <p:sp>
        <p:nvSpPr>
          <p:cNvPr id="143"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do</a:t>
            </a:r>
            <a:r>
              <a:rPr sz="4200" b="1">
                <a:solidFill>
                  <a:srgbClr val="E8422C"/>
                </a:solidFill>
                <a:latin typeface="Arial Rounded MT Bold"/>
              </a:rPr>
              <a:t>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54"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55" name="t"/>
          <p:cNvSpPr/>
          <p:nvPr/>
        </p:nvSpPr>
        <p:spPr>
          <a:xfrm>
            <a:off x="0" y="1799514"/>
            <a:ext cx="9144000" cy="1700000"/>
          </a:xfrm>
          <a:prstGeom prst="rect">
            <a:avLst/>
          </a:prstGeom>
          <a:noFill/>
        </p:spPr>
        <p:txBody>
          <a:bodyPr wrap="square" anchor="ctr">
            <a:noAutofit/>
          </a:bodyPr>
          <a:lstStyle/>
          <a:p>
            <a:pPr algn="ctr"/>
            <a:r>
              <a:rPr lang="en-US" sz="17400" b="0" dirty="0">
                <a:solidFill>
                  <a:srgbClr val="161339"/>
                </a:solidFill>
                <a:latin typeface="Arial Rounded MT Bold"/>
                <a:cs typeface="Arial Rounded MT Bold"/>
              </a:rPr>
              <a:t>🚌</a:t>
            </a:r>
          </a:p>
        </p:txBody>
      </p:sp>
      <p:sp>
        <p:nvSpPr>
          <p:cNvPr id="156"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bu</a:t>
            </a:r>
            <a:r>
              <a:rPr sz="4200" b="1">
                <a:solidFill>
                  <a:srgbClr val="E8422C"/>
                </a:solidFill>
                <a:latin typeface="Arial Rounded MT Bold"/>
              </a:rPr>
              <a:t>s</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67"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68" name="t"/>
          <p:cNvSpPr/>
          <p:nvPr/>
        </p:nvSpPr>
        <p:spPr>
          <a:xfrm>
            <a:off x="0" y="1799514"/>
            <a:ext cx="9144000" cy="1700000"/>
          </a:xfrm>
          <a:prstGeom prst="rect">
            <a:avLst/>
          </a:prstGeom>
          <a:noFill/>
        </p:spPr>
        <p:txBody>
          <a:bodyPr wrap="square" anchor="ctr">
            <a:noAutofit/>
          </a:bodyPr>
          <a:lstStyle/>
          <a:p>
            <a:pPr algn="ctr"/>
            <a:r>
              <a:rPr lang="en-US" sz="19400" b="0" dirty="0">
                <a:solidFill>
                  <a:srgbClr val="161339"/>
                </a:solidFill>
                <a:latin typeface="Arial Rounded MT Bold"/>
                <a:cs typeface="Arial Rounded MT Bold"/>
              </a:rPr>
              <a:t>🎩</a:t>
            </a:r>
          </a:p>
        </p:txBody>
      </p:sp>
      <p:sp>
        <p:nvSpPr>
          <p:cNvPr id="169"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ha</a:t>
            </a:r>
            <a:r>
              <a:rPr sz="4200" b="1">
                <a:solidFill>
                  <a:srgbClr val="E8422C"/>
                </a:solidFill>
                <a:latin typeface="Arial Rounded MT Bold"/>
              </a:rPr>
              <a:t>t</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80"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81" name="t"/>
          <p:cNvSpPr/>
          <p:nvPr/>
        </p:nvSpPr>
        <p:spPr>
          <a:xfrm>
            <a:off x="0" y="1799514"/>
            <a:ext cx="9144000" cy="1700000"/>
          </a:xfrm>
          <a:prstGeom prst="rect">
            <a:avLst/>
          </a:prstGeom>
          <a:noFill/>
        </p:spPr>
        <p:txBody>
          <a:bodyPr wrap="square" anchor="ctr">
            <a:noAutofit/>
          </a:bodyPr>
          <a:lstStyle/>
          <a:p>
            <a:pPr algn="ctr"/>
            <a:r>
              <a:rPr lang="en-US" sz="16000" b="0" dirty="0">
                <a:solidFill>
                  <a:srgbClr val="161339"/>
                </a:solidFill>
                <a:latin typeface="Arial Rounded MT Bold"/>
                <a:cs typeface="Arial Rounded MT Bold"/>
              </a:rPr>
              <a:t>🐷</a:t>
            </a:r>
          </a:p>
        </p:txBody>
      </p:sp>
      <p:sp>
        <p:nvSpPr>
          <p:cNvPr id="182"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pi</a:t>
            </a:r>
            <a:r>
              <a:rPr sz="4200" b="1">
                <a:solidFill>
                  <a:srgbClr val="E8422C"/>
                </a:solidFill>
                <a:latin typeface="Arial Rounded MT Bold"/>
              </a:rPr>
              <a:t>g</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193"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194" name="t"/>
          <p:cNvSpPr/>
          <p:nvPr/>
        </p:nvSpPr>
        <p:spPr>
          <a:xfrm>
            <a:off x="0" y="1799514"/>
            <a:ext cx="9144000" cy="1700000"/>
          </a:xfrm>
          <a:prstGeom prst="rect">
            <a:avLst/>
          </a:prstGeom>
          <a:noFill/>
        </p:spPr>
        <p:txBody>
          <a:bodyPr wrap="square" anchor="ctr">
            <a:noAutofit/>
          </a:bodyPr>
          <a:lstStyle/>
          <a:p>
            <a:pPr algn="ctr"/>
            <a:r>
              <a:rPr lang="en-US" sz="16000" b="0" dirty="0">
                <a:solidFill>
                  <a:srgbClr val="161339"/>
                </a:solidFill>
                <a:latin typeface="Arial Rounded MT Bold"/>
                <a:cs typeface="Arial Rounded MT Bold"/>
              </a:rPr>
              <a:t>🗺️</a:t>
            </a:r>
          </a:p>
        </p:txBody>
      </p:sp>
      <p:sp>
        <p:nvSpPr>
          <p:cNvPr id="195" name="t"/>
          <p:cNvSpPr/>
          <p:nvPr/>
        </p:nvSpPr>
        <p:spPr>
          <a:xfrm>
            <a:off x="0" y="3579514"/>
            <a:ext cx="9144000" cy="560000"/>
          </a:xfrm>
          <a:prstGeom prst="rect">
            <a:avLst/>
          </a:prstGeom>
          <a:noFill/>
        </p:spPr>
        <p:txBody>
          <a:bodyPr wrap="square" anchor="ctr">
            <a:normAutofit/>
          </a:bodyPr>
          <a:lstStyle/>
          <a:p>
            <a:pPr algn="ctr"/>
            <a:r>
              <a:rPr lang="en-US" sz="4200" b="1" dirty="0">
                <a:solidFill>
                  <a:srgbClr val="161339"/>
                </a:solidFill>
                <a:latin typeface="Arial Rounded MT Bold"/>
                <a:cs typeface="Arial Rounded MT Bold"/>
              </a:rPr>
              <a:t>ma</a:t>
            </a:r>
            <a:r>
              <a:rPr sz="4200" b="1">
                <a:solidFill>
                  <a:srgbClr val="E8422C"/>
                </a:solidFill>
                <a:latin typeface="Arial Rounded MT Bold"/>
              </a:rPr>
              <a:t>p</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9EF"/>
        </a:solidFill>
        <a:effectLst/>
      </p:bgPr>
    </p:bg>
    <p:spTree>
      <p:nvGrpSpPr>
        <p:cNvPr id="1" name=""/>
        <p:cNvGrpSpPr/>
        <p:nvPr/>
      </p:nvGrpSpPr>
      <p:grpSpPr>
        <a:xfrm>
          <a:off x="0" y="0"/>
          <a:ext cx="0" cy="0"/>
          <a:chOff x="0" y="0"/>
          <a:chExt cx="0" cy="0"/>
        </a:xfrm>
      </p:grpSpPr>
      <p:sp>
        <p:nvSpPr>
          <p:cNvPr id="206" name="t"/>
          <p:cNvSpPr/>
          <p:nvPr/>
        </p:nvSpPr>
        <p:spPr>
          <a:xfrm>
            <a:off x="0" y="330000"/>
            <a:ext cx="9144000" cy="470000"/>
          </a:xfrm>
          <a:prstGeom prst="rect">
            <a:avLst/>
          </a:prstGeom>
          <a:noFill/>
        </p:spPr>
        <p:txBody>
          <a:bodyPr wrap="square" anchor="ctr">
            <a:normAutofit/>
          </a:bodyPr>
          <a:lstStyle/>
          <a:p>
            <a:pPr algn="ctr"/>
            <a:r>
              <a:rPr lang="en-US" sz="2000" b="0" dirty="0">
                <a:solidFill>
                  <a:srgbClr val="161339"/>
                </a:solidFill>
                <a:latin typeface="Arial Rounded MT Bold"/>
                <a:cs typeface="Arial Rounded MT Bold"/>
              </a:rPr>
              <a:t>💪 Say it strong!</a:t>
            </a:r>
          </a:p>
        </p:txBody>
      </p:sp>
      <p:sp>
        <p:nvSpPr>
          <p:cNvPr id="214" name="t"/>
          <p:cNvSpPr/>
          <p:nvPr/>
        </p:nvSpPr>
        <p:spPr>
          <a:xfrm>
            <a:off x="0" y="1529514"/>
            <a:ext cx="9144000" cy="2160000"/>
          </a:xfrm>
          <a:prstGeom prst="rect">
            <a:avLst/>
          </a:prstGeom>
          <a:noFill/>
        </p:spPr>
        <p:txBody>
          <a:bodyPr wrap="square" anchor="ctr">
            <a:noAutofit/>
          </a:bodyPr>
          <a:lstStyle/>
          <a:p>
            <a:pPr algn="ctr"/>
            <a:r>
              <a:rPr lang="en-US" sz="17100" b="0" dirty="0">
                <a:solidFill>
                  <a:srgbClr val="161339"/>
                </a:solidFill>
                <a:latin typeface="Arial Rounded MT Bold"/>
                <a:cs typeface="Arial Rounded MT Bold"/>
              </a:rPr>
              <a:t>❄️</a:t>
            </a:r>
          </a:p>
        </p:txBody>
      </p:sp>
      <p:sp>
        <p:nvSpPr>
          <p:cNvPr id="215" name="t"/>
          <p:cNvSpPr/>
          <p:nvPr/>
        </p:nvSpPr>
        <p:spPr>
          <a:xfrm>
            <a:off x="0" y="3869514"/>
            <a:ext cx="9144000" cy="540000"/>
          </a:xfrm>
          <a:prstGeom prst="rect">
            <a:avLst/>
          </a:prstGeom>
          <a:noFill/>
        </p:spPr>
        <p:txBody>
          <a:bodyPr wrap="square" anchor="ctr">
            <a:normAutofit/>
          </a:bodyPr>
          <a:lstStyle/>
          <a:p>
            <a:pPr algn="ctr"/>
            <a:r>
              <a:rPr lang="en-US" sz="3000" b="1" dirty="0">
                <a:solidFill>
                  <a:srgbClr val="161339"/>
                </a:solidFill>
                <a:latin typeface="Arial Rounded MT Bold"/>
                <a:cs typeface="Arial Rounded MT Bold"/>
              </a:rPr>
              <a:t>col</a:t>
            </a:r>
            <a:r>
              <a:rPr sz="3000" b="1">
                <a:solidFill>
                  <a:srgbClr val="E8422C"/>
                </a:solidFill>
                <a:latin typeface="Arial Rounded MT Bold"/>
              </a:rPr>
              <a:t>d</a:t>
            </a:r>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35</TotalTime>
  <Words>629</Words>
  <Application>Microsoft Macintosh PowerPoint</Application>
  <PresentationFormat>On-screen Show (16:9)</PresentationFormat>
  <Paragraphs>59</Paragraphs>
  <Slides>15</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Arial</vt:lpstr>
      <vt:lpstr>Arial Rounded MT Bold</vt:lpstr>
      <vt:lpstr>Calibri</vt:lpstr>
      <vt:lpstr>Helvetica Neue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Mary Beth Fielder</cp:lastModifiedBy>
  <cp:revision>4</cp:revision>
  <dcterms:created xsi:type="dcterms:W3CDTF">2013-01-27T09:14:16Z</dcterms:created>
  <dcterms:modified xsi:type="dcterms:W3CDTF">2026-06-29T18:34:31Z</dcterms:modified>
  <cp:category/>
</cp:coreProperties>
</file>