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</p:sldIdLst>
  <p:sldSz cx="9144000" cy="5143500" type="screen16x9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28"/>
  </p:normalViewPr>
  <p:slideViewPr>
    <p:cSldViewPr snapToGrid="0" snapToObjects="1">
      <p:cViewPr varScale="1">
        <p:scale>
          <a:sx n="131" d="100"/>
          <a:sy n="131" d="100"/>
        </p:scale>
        <p:origin x="34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notesMaster" Target="notesMasters/notesMaster1.xml"/><Relationship Id="rId36" Type="http://schemas.openxmlformats.org/officeDocument/2006/relationships/presProps" Target="presProps.xml"/><Relationship Id="rId37" Type="http://schemas.openxmlformats.org/officeDocument/2006/relationships/viewProps" Target="viewProps.xml"/><Relationship Id="rId38" Type="http://schemas.openxmlformats.org/officeDocument/2006/relationships/theme" Target="theme/theme1.xml"/><Relationship Id="rId39" Type="http://schemas.openxmlformats.org/officeDocument/2006/relationships/tableStyles" Target="tableStyles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19253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0.xml"/></Relationships>
</file>

<file path=ppt/notesSlides/_rels/notesSlide2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1.xml"/></Relationships>
</file>

<file path=ppt/notesSlides/_rels/notesSlide2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2.xml"/></Relationships>
</file>

<file path=ppt/notesSlides/_rels/notesSlide2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3.xml"/></Relationships>
</file>

<file path=ppt/notesSlides/_rels/notesSlide2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4.xml"/></Relationships>
</file>

<file path=ppt/notesSlides/_rels/notesSlide2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5.xml"/></Relationships>
</file>

<file path=ppt/notesSlides/_rels/notesSlide2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6.xml"/></Relationships>
</file>

<file path=ppt/notesSlides/_rels/notesSlide2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_rels/notesSlide2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8.xml"/></Relationships>
</file>

<file path=ppt/notesSlides/_rels/notesSlide2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9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0.xml"/></Relationships>
</file>

<file path=ppt/notesSlides/_rels/notesSlide3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1.xml"/></Relationships>
</file>

<file path=ppt/notesSlides/_rels/notesSlide3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2.xml"/></Relationships>
</file>

<file path=ppt/notesSlides/_rels/notesSlide3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Day 7. 'Today — a secret about English. The little S at the end of words. Sometimes it says SSS like a snake. Sometimes it says ZZZ like a bee. Your EARS will learn it — no rules, just listen!'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One word: keys. Point at the picture, say it, stretch the ending — keyzzz! Class echoes twice. Hand on throat: it buzzes — bee sound. Keep the pace fast and happy, then flip.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One word: socks. Point at the picture, say it, stretch the ending — socksss! Class echoes twice. Hand on throat: quiet — snake sound. Keep the pace fast and happy, then flip.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One word: apples. Point at the picture, say it, stretch the ending — applezzz! Class echoes twice. Hand on throat: it buzzes — bee sound. Keep the pace fast and happy, then flip.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One word: maps. Point at the picture, say it, stretch the ending — mapsss! Class echoes twice. Hand on throat: quiet — snake sound. Keep the pace fast and happy, then flip.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One word: bananas. Point at the picture, say it, stretch the ending — bananazzz! Class echoes twice. Hand on throat: it buzzes — bee sound. Keep the pace fast and happy, then flip.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time — big energy. 'I show a word. YOU tell me — snake or bee? S or Z? Hand on your throat, say the word, FEEL the answer!' They can type S or Z in chat, or make the snake/bee sound out loud.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— answer: Z. Say 'birds' once, naturally. Students vote: snake or bee. Hand on throat, everyone says it together... then flip for the answer.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Reveal: birds = Z. Stretch it big — birdzzz! Cheer for everyone who got it. Class echoes the stretched word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— answer: S. Say 'boots' once, naturally. Students vote: snake or bee. Hand on throat, everyone says it together... then flip for the answer.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Reveal: boots = S. Stretch it big — bootsss! Cheer for everyone who got it. Class echoes the stretched word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Say catsss — stretch the end: sss. Say dogzzz — stretch: zzz. 'Same letter S! Two different sounds!' Say each 3 times, class echoes. Big surprised face — this is the discovery moment.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— answer: Z. Say 'stars' once, naturally. Students vote: snake or bee. Hand on throat, everyone says it together... then flip for the answer.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Reveal: stars = Z. Stretch it big — starzzz! Cheer for everyone who got it. Class echoes the stretched word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— answer: S. Say 'cakes' once, naturally. Students vote: snake or bee. Hand on throat, everyone says it together... then flip for the answer.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Reveal: cakes = S. Stretch it big — cakesss! Cheer for everyone who got it. Class echoes the stretched word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— answer: Z. Say 'balls' once, naturally. Students vote: snake or bee. Hand on throat, everyone says it together... then flip for the answer.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Reveal: balls = Z. Stretch it big — ballzzz! Cheer for everyone who got it. Class echoes the stretched word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GAME — answer: S. Say 'trucks' once, naturally. Students vote: snake or bee. Hand on throat, everyone says it together... then flip for the answer.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Reveal: trucks = S. Stretch it big — trucksss! Cheer for everyone who got it. Class echoes the stretched word twice.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Bonus, keep it light. 'Some words get an EXTRA BEAT.' One box: box — clap once. Two boxes: box-iz — clap twice! Class claps along. No rules — just hear the extra beat and clap it (they learned clapping beats on Day 5).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One word: buses. Say it with the extra beat — bus-iz — and clap the two beats: bus (clap), iz (clap). Class says it and claps twice. Fast, fun, flip.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Name the two friends. 'The SNAKE: sssss.' Everyone makes the snake sound. 'The BEE: zzzzz.' Everyone buzzes. Do it again — snake, bee, snake, bee. Have fun, get loud.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One word: boxes. Say it with the extra beat — box-iz — and clap the two beats: box (clap), iz (clap). Class says it and claps twice. Fast, fun, flip.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One word: dishes. Say it with the extra beat — dish-iz — and clap the two beats: dish (clap), iz (clap). Class says it and claps twice. Fast, fun, flip.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One word: watches. Say it with the extra beat — watch-iz — and clap the two beats: watch (clap), iz (clap). Class says it and claps twice. Fast, fun, flip.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Celebrate. 'No rules — just your EARS. All day today, listen for the snake and the bee at the end of words. You will hear them everywhere. Great work!'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Everyone: hand flat on your throat. Say zzzzz — 'You feel it? It BUZZES!' Say sssss — 'Nothing. Quiet.' Buzz = Z. Quiet = S. Practice: zzz (feel it), sss (quiet). This is their tool for the whole lesson.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One word: cats. Point at the picture, say it, stretch the ending — catsss! Class echoes twice. Hand on throat: quiet — snake sound. Keep the pace fast and happy, then flip.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One word: dogs. Point at the picture, say it, stretch the ending — dogzzz! Class echoes twice. Hand on throat: it buzzes — bee sound. Keep the pace fast and happy, then flip.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One word: books. Point at the picture, say it, stretch the ending — booksss! Class echoes twice. Hand on throat: quiet — snake sound. Keep the pace fast and happy, then flip.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One word: cars. Point at the picture, say it, stretch the ending — carzzz! Class echoes twice. Hand on throat: it buzzes — bee sound. Keep the pace fast and happy, then flip.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t>One word: cups. Point at the picture, say it, stretch the ending — cupsss! Class echoes twice. Hand on throat: quiet — snake sound. Keep the pace fast and happy, then flip.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7/24/26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6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8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9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0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1.xml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2.xml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3.xml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4.xml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5.xml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6.xml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7.xml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8.xml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9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0.xml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1.xml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2.xml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178808" y="4507992"/>
            <a:ext cx="71323" cy="7132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544568" y="3840480"/>
            <a:ext cx="71323" cy="71323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566928" y="3767328"/>
            <a:ext cx="60350" cy="6035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6272784" y="347472"/>
            <a:ext cx="27432" cy="27432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7690104" y="4325112"/>
            <a:ext cx="38404" cy="38404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813815" y="4069080"/>
            <a:ext cx="27432" cy="27432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417320" y="4215384"/>
            <a:ext cx="60350" cy="60350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2441448" y="3749040"/>
            <a:ext cx="49377" cy="49377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3017520" y="3941064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722376" y="4663440"/>
            <a:ext cx="49377" cy="49377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4315968" y="420623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201168" y="4352544"/>
            <a:ext cx="71323" cy="7132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5760720" y="4187952"/>
            <a:ext cx="38404" cy="38404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1005840" y="219456"/>
            <a:ext cx="60350" cy="6035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1947672" y="4370832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6016752" y="4617720"/>
            <a:ext cx="49377" cy="49377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4197096" y="3931920"/>
            <a:ext cx="27432" cy="27432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8412480" y="1737360"/>
            <a:ext cx="60350" cy="60350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777240" y="4050792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758952" y="1389888"/>
            <a:ext cx="27432" cy="27432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8321040" y="2752344"/>
            <a:ext cx="60350" cy="60350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2"/>
          <p:cNvSpPr/>
          <p:nvPr/>
        </p:nvSpPr>
        <p:spPr>
          <a:xfrm>
            <a:off x="5632704" y="4535424"/>
            <a:ext cx="27432" cy="27432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969264" y="4389120"/>
            <a:ext cx="60350" cy="60350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429768" y="1417319"/>
            <a:ext cx="71323" cy="7132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265176" y="1737360"/>
            <a:ext cx="49377" cy="49377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1911095" y="3849624"/>
            <a:ext cx="60350" cy="60350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Oval 27"/>
          <p:cNvSpPr/>
          <p:nvPr/>
        </p:nvSpPr>
        <p:spPr>
          <a:xfrm>
            <a:off x="8549640" y="2944368"/>
            <a:ext cx="27432" cy="27432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3648456" y="338328"/>
            <a:ext cx="71323" cy="71323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5193792" y="4169664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6592824" y="4818888"/>
            <a:ext cx="60350" cy="60350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0" y="777240"/>
            <a:ext cx="9144000" cy="3657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400" b="1">
                <a:solidFill>
                  <a:srgbClr val="FFD23F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0" y="1325880"/>
            <a:ext cx="9144000" cy="868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FFFFFF"/>
                </a:solidFill>
                <a:latin typeface="Arial Rounded MT Bold"/>
              </a:rPr>
              <a:t>Plural S  —  🐍 or 🐝 ?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0" y="2331720"/>
            <a:ext cx="9144000" cy="4572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1">
                <a:solidFill>
                  <a:srgbClr val="9B8CFF"/>
                </a:solidFill>
                <a:latin typeface="Arial Rounded MT Bold"/>
              </a:rPr>
              <a:t>One letter S — two sounds. Listen!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3840480" y="3154680"/>
            <a:ext cx="1463040" cy="548640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800" b="1">
                <a:solidFill>
                  <a:srgbClr val="241F4E"/>
                </a:solidFill>
                <a:latin typeface="Arial Rounded MT Bold"/>
              </a:rPr>
              <a:t>DAY 7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0" y="4663440"/>
            <a:ext cx="91440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EXAMPLES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🔑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700" b="1">
                <a:solidFill>
                  <a:srgbClr val="241F4E"/>
                </a:solidFill>
                <a:latin typeface="Arial Rounded MT Bold"/>
              </a:rPr>
              <a:t>key</a:t>
            </a:r>
            <a:r>
              <a:rPr sz="6700" b="1">
                <a:solidFill>
                  <a:srgbClr val="FF5D5D"/>
                </a:solidFill>
                <a:latin typeface="Arial Rounded MT Bold"/>
              </a:rPr>
              <a:t>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900" b="1">
                <a:solidFill>
                  <a:srgbClr val="FF5D5D"/>
                </a:solidFill>
                <a:latin typeface="Arial Rounded MT Bold"/>
              </a:rPr>
              <a:t>🐝  zzzzz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EXAMPLES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700" b="1">
                <a:solidFill>
                  <a:srgbClr val="241F4E"/>
                </a:solidFill>
                <a:latin typeface="Arial Rounded MT Bold"/>
              </a:rPr>
              <a:t>sock</a:t>
            </a:r>
            <a:r>
              <a:rPr sz="6700" b="1">
                <a:solidFill>
                  <a:srgbClr val="0E9488"/>
                </a:solidFill>
                <a:latin typeface="Arial Rounded MT Bold"/>
              </a:rPr>
              <a:t>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900" b="1">
                <a:solidFill>
                  <a:srgbClr val="0E9488"/>
                </a:solidFill>
                <a:latin typeface="Arial Rounded MT Bold"/>
              </a:rPr>
              <a:t>🐍  sssss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EXAMPLES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🍎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700" b="1">
                <a:solidFill>
                  <a:srgbClr val="241F4E"/>
                </a:solidFill>
                <a:latin typeface="Arial Rounded MT Bold"/>
              </a:rPr>
              <a:t>apple</a:t>
            </a:r>
            <a:r>
              <a:rPr sz="6700" b="1">
                <a:solidFill>
                  <a:srgbClr val="FF5D5D"/>
                </a:solidFill>
                <a:latin typeface="Arial Rounded MT Bold"/>
              </a:rPr>
              <a:t>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900" b="1">
                <a:solidFill>
                  <a:srgbClr val="FF5D5D"/>
                </a:solidFill>
                <a:latin typeface="Arial Rounded MT Bold"/>
              </a:rPr>
              <a:t>🐝  zzzzz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EXAMPLES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🗺️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700" b="1">
                <a:solidFill>
                  <a:srgbClr val="241F4E"/>
                </a:solidFill>
                <a:latin typeface="Arial Rounded MT Bold"/>
              </a:rPr>
              <a:t>map</a:t>
            </a:r>
            <a:r>
              <a:rPr sz="6700" b="1">
                <a:solidFill>
                  <a:srgbClr val="0E9488"/>
                </a:solidFill>
                <a:latin typeface="Arial Rounded MT Bold"/>
              </a:rPr>
              <a:t>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900" b="1">
                <a:solidFill>
                  <a:srgbClr val="0E9488"/>
                </a:solidFill>
                <a:latin typeface="Arial Rounded MT Bold"/>
              </a:rPr>
              <a:t>🐍  sssss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EXAMPLES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700" b="1">
                <a:solidFill>
                  <a:srgbClr val="241F4E"/>
                </a:solidFill>
                <a:latin typeface="Arial Rounded MT Bold"/>
              </a:rPr>
              <a:t>banana</a:t>
            </a:r>
            <a:r>
              <a:rPr sz="6700" b="1">
                <a:solidFill>
                  <a:srgbClr val="FF5D5D"/>
                </a:solidFill>
                <a:latin typeface="Arial Rounded MT Bold"/>
              </a:rPr>
              <a:t>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900" b="1">
                <a:solidFill>
                  <a:srgbClr val="FF5D5D"/>
                </a:solidFill>
                <a:latin typeface="Arial Rounded MT Bold"/>
              </a:rPr>
              <a:t>🐝  zzzzz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GAME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841248"/>
            <a:ext cx="9144000" cy="1417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9200" b="1">
                <a:solidFill>
                  <a:srgbClr val="241F4E"/>
                </a:solidFill>
                <a:latin typeface="Arial Rounded MT Bold"/>
              </a:rPr>
              <a:t>🎮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377440"/>
            <a:ext cx="91440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800" b="1">
                <a:solidFill>
                  <a:srgbClr val="FF5D5D"/>
                </a:solidFill>
                <a:latin typeface="Arial Rounded MT Bold"/>
              </a:rPr>
              <a:t>The Snake &amp; Bee Game!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200400"/>
            <a:ext cx="91440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You hear a word...  🐍 S  or  🐝 Z ?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1545335" y="4069080"/>
            <a:ext cx="6053328" cy="566928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2000" b="1">
                <a:solidFill>
                  <a:srgbClr val="241F4E"/>
                </a:solidFill>
                <a:latin typeface="Arial Rounded MT Bold"/>
              </a:rPr>
              <a:t>Hand on your throat — say it and feel it! 🖐️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GAME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300" b="1">
                <a:solidFill>
                  <a:srgbClr val="241F4E"/>
                </a:solidFill>
                <a:latin typeface="Arial Rounded MT Bold"/>
              </a:rPr>
              <a:t>birds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5A548A"/>
                </a:solidFill>
                <a:latin typeface="Arial Rounded MT Bold"/>
              </a:rPr>
              <a:t>🐍 S    or    🐝 Z ?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GAME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800" b="1">
                <a:solidFill>
                  <a:srgbClr val="241F4E"/>
                </a:solidFill>
                <a:latin typeface="Arial Rounded MT Bold"/>
              </a:rPr>
              <a:t>✅  bird</a:t>
            </a:r>
            <a:r>
              <a:rPr sz="5800" b="1">
                <a:solidFill>
                  <a:srgbClr val="FF5D5D"/>
                </a:solidFill>
                <a:latin typeface="Arial Rounded MT Bold"/>
              </a:rPr>
              <a:t>zzz</a:t>
            </a:r>
            <a:r>
              <a:rPr sz="5800" b="1">
                <a:solidFill>
                  <a:srgbClr val="241F4E"/>
                </a:solidFill>
                <a:latin typeface="Arial Rounded MT Bold"/>
              </a:rPr>
              <a:t>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🐝  the bee sound!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GAME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300" b="1">
                <a:solidFill>
                  <a:srgbClr val="241F4E"/>
                </a:solidFill>
                <a:latin typeface="Arial Rounded MT Bold"/>
              </a:rPr>
              <a:t>boots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5A548A"/>
                </a:solidFill>
                <a:latin typeface="Arial Rounded MT Bold"/>
              </a:rPr>
              <a:t>🐍 S    or    🐝 Z ?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GAME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👢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800" b="1">
                <a:solidFill>
                  <a:srgbClr val="241F4E"/>
                </a:solidFill>
                <a:latin typeface="Arial Rounded MT Bold"/>
              </a:rPr>
              <a:t>✅  boot</a:t>
            </a:r>
            <a:r>
              <a:rPr sz="5800" b="1">
                <a:solidFill>
                  <a:srgbClr val="0E9488"/>
                </a:solidFill>
                <a:latin typeface="Arial Rounded MT Bold"/>
              </a:rPr>
              <a:t>sss</a:t>
            </a:r>
            <a:r>
              <a:rPr sz="5800" b="1">
                <a:solidFill>
                  <a:srgbClr val="241F4E"/>
                </a:solidFill>
                <a:latin typeface="Arial Rounded MT Bold"/>
              </a:rPr>
              <a:t>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0E9488"/>
                </a:solidFill>
                <a:latin typeface="Arial Rounded MT Bold"/>
              </a:rPr>
              <a:t>🐍  the snake sound!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LISTEN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868680"/>
            <a:ext cx="9144000" cy="502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400" b="1">
                <a:solidFill>
                  <a:srgbClr val="241F4E"/>
                </a:solidFill>
                <a:latin typeface="Arial Rounded MT Bold"/>
              </a:rPr>
              <a:t>Listen!  👂  The same letter S...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548640" y="1554480"/>
            <a:ext cx="3840480" cy="23774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ounded Rectangle 7"/>
          <p:cNvSpPr/>
          <p:nvPr/>
        </p:nvSpPr>
        <p:spPr>
          <a:xfrm>
            <a:off x="4754880" y="1554480"/>
            <a:ext cx="3840480" cy="23774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TextBox 8"/>
          <p:cNvSpPr txBox="1"/>
          <p:nvPr/>
        </p:nvSpPr>
        <p:spPr>
          <a:xfrm>
            <a:off x="548640" y="1691640"/>
            <a:ext cx="3840480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241F4E"/>
                </a:solidFill>
                <a:latin typeface="Arial Rounded MT Bold"/>
              </a:rPr>
              <a:t>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54880" y="1691640"/>
            <a:ext cx="3840480" cy="11887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241F4E"/>
                </a:solidFill>
                <a:latin typeface="Arial Rounded MT Bold"/>
              </a:rPr>
              <a:t>🐶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48640" y="2926080"/>
            <a:ext cx="38404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cat</a:t>
            </a:r>
            <a:r>
              <a:rPr sz="4800" b="1">
                <a:solidFill>
                  <a:srgbClr val="0E9488"/>
                </a:solidFill>
                <a:latin typeface="Arial Rounded MT Bold"/>
              </a:rPr>
              <a:t>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2926080"/>
            <a:ext cx="384048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800" b="1">
                <a:solidFill>
                  <a:srgbClr val="241F4E"/>
                </a:solidFill>
                <a:latin typeface="Arial Rounded MT Bold"/>
              </a:rPr>
              <a:t>dog</a:t>
            </a:r>
            <a:r>
              <a:rPr sz="4800" b="1">
                <a:solidFill>
                  <a:srgbClr val="FF5D5D"/>
                </a:solidFill>
                <a:latin typeface="Arial Rounded MT Bold"/>
              </a:rPr>
              <a:t>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1842515" y="4224528"/>
            <a:ext cx="5458968" cy="475488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cats = sss   ·   dogs = zzz  — hear it?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GAME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300" b="1">
                <a:solidFill>
                  <a:srgbClr val="241F4E"/>
                </a:solidFill>
                <a:latin typeface="Arial Rounded MT Bold"/>
              </a:rPr>
              <a:t>stars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5A548A"/>
                </a:solidFill>
                <a:latin typeface="Arial Rounded MT Bold"/>
              </a:rPr>
              <a:t>🐍 S    or    🐝 Z ?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GAME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⭐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800" b="1">
                <a:solidFill>
                  <a:srgbClr val="241F4E"/>
                </a:solidFill>
                <a:latin typeface="Arial Rounded MT Bold"/>
              </a:rPr>
              <a:t>✅  star</a:t>
            </a:r>
            <a:r>
              <a:rPr sz="5800" b="1">
                <a:solidFill>
                  <a:srgbClr val="FF5D5D"/>
                </a:solidFill>
                <a:latin typeface="Arial Rounded MT Bold"/>
              </a:rPr>
              <a:t>zzz</a:t>
            </a:r>
            <a:r>
              <a:rPr sz="5800" b="1">
                <a:solidFill>
                  <a:srgbClr val="241F4E"/>
                </a:solidFill>
                <a:latin typeface="Arial Rounded MT Bold"/>
              </a:rPr>
              <a:t>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🐝  the bee sound!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GAME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300" b="1">
                <a:solidFill>
                  <a:srgbClr val="241F4E"/>
                </a:solidFill>
                <a:latin typeface="Arial Rounded MT Bold"/>
              </a:rPr>
              <a:t>cakes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5A548A"/>
                </a:solidFill>
                <a:latin typeface="Arial Rounded MT Bold"/>
              </a:rPr>
              <a:t>🐍 S    or    🐝 Z ?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GAME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800" b="1">
                <a:solidFill>
                  <a:srgbClr val="241F4E"/>
                </a:solidFill>
                <a:latin typeface="Arial Rounded MT Bold"/>
              </a:rPr>
              <a:t>✅  cake</a:t>
            </a:r>
            <a:r>
              <a:rPr sz="5800" b="1">
                <a:solidFill>
                  <a:srgbClr val="0E9488"/>
                </a:solidFill>
                <a:latin typeface="Arial Rounded MT Bold"/>
              </a:rPr>
              <a:t>sss</a:t>
            </a:r>
            <a:r>
              <a:rPr sz="5800" b="1">
                <a:solidFill>
                  <a:srgbClr val="241F4E"/>
                </a:solidFill>
                <a:latin typeface="Arial Rounded MT Bold"/>
              </a:rPr>
              <a:t>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0E9488"/>
                </a:solidFill>
                <a:latin typeface="Arial Rounded MT Bold"/>
              </a:rPr>
              <a:t>🐍  the snake sound!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GAME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300" b="1">
                <a:solidFill>
                  <a:srgbClr val="241F4E"/>
                </a:solidFill>
                <a:latin typeface="Arial Rounded MT Bold"/>
              </a:rPr>
              <a:t>balls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5A548A"/>
                </a:solidFill>
                <a:latin typeface="Arial Rounded MT Bold"/>
              </a:rPr>
              <a:t>🐍 S    or    🐝 Z ?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GAME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800" b="1">
                <a:solidFill>
                  <a:srgbClr val="241F4E"/>
                </a:solidFill>
                <a:latin typeface="Arial Rounded MT Bold"/>
              </a:rPr>
              <a:t>✅  ball</a:t>
            </a:r>
            <a:r>
              <a:rPr sz="5800" b="1">
                <a:solidFill>
                  <a:srgbClr val="FF5D5D"/>
                </a:solidFill>
                <a:latin typeface="Arial Rounded MT Bold"/>
              </a:rPr>
              <a:t>zzz</a:t>
            </a:r>
            <a:r>
              <a:rPr sz="5800" b="1">
                <a:solidFill>
                  <a:srgbClr val="241F4E"/>
                </a:solidFill>
                <a:latin typeface="Arial Rounded MT Bold"/>
              </a:rPr>
              <a:t>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FF5D5D"/>
                </a:solidFill>
                <a:latin typeface="Arial Rounded MT Bold"/>
              </a:rPr>
              <a:t>🐝  the bee sound!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GAME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300" b="1">
                <a:solidFill>
                  <a:srgbClr val="241F4E"/>
                </a:solidFill>
                <a:latin typeface="Arial Rounded MT Bold"/>
              </a:rPr>
              <a:t>trucks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5A548A"/>
                </a:solidFill>
                <a:latin typeface="Arial Rounded MT Bold"/>
              </a:rPr>
              <a:t>🐍 S    or    🐝 Z ?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GAME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800" b="1">
                <a:solidFill>
                  <a:srgbClr val="241F4E"/>
                </a:solidFill>
                <a:latin typeface="Arial Rounded MT Bold"/>
              </a:rPr>
              <a:t>✅  truck</a:t>
            </a:r>
            <a:r>
              <a:rPr sz="5800" b="1">
                <a:solidFill>
                  <a:srgbClr val="0E9488"/>
                </a:solidFill>
                <a:latin typeface="Arial Rounded MT Bold"/>
              </a:rPr>
              <a:t>sss</a:t>
            </a:r>
            <a:r>
              <a:rPr sz="5800" b="1">
                <a:solidFill>
                  <a:srgbClr val="241F4E"/>
                </a:solidFill>
                <a:latin typeface="Arial Rounded MT Bold"/>
              </a:rPr>
              <a:t>!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000" b="1">
                <a:solidFill>
                  <a:srgbClr val="0E9488"/>
                </a:solidFill>
                <a:latin typeface="Arial Rounded MT Bold"/>
              </a:rPr>
              <a:t>🐍  the snake sound!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BONUS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8229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41F4E"/>
                </a:solidFill>
                <a:latin typeface="Arial Rounded MT Bold"/>
              </a:rPr>
              <a:t>🥁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84708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241F4E"/>
                </a:solidFill>
                <a:latin typeface="Arial Rounded MT Bold"/>
              </a:rPr>
              <a:t>One more secret — the EXTRA BEAT!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560320"/>
            <a:ext cx="3657600" cy="1920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754880" y="2560320"/>
            <a:ext cx="3657600" cy="1920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31520" y="2788920"/>
            <a:ext cx="36576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one box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3566160"/>
            <a:ext cx="36576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box  👏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2788920"/>
            <a:ext cx="36576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two boxes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3566160"/>
            <a:ext cx="36576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241F4E"/>
                </a:solidFill>
                <a:latin typeface="Arial Rounded MT Bold"/>
              </a:rPr>
              <a:t>box-</a:t>
            </a:r>
            <a:r>
              <a:rPr sz="4000" b="1">
                <a:solidFill>
                  <a:srgbClr val="7C5CD0"/>
                </a:solidFill>
                <a:latin typeface="Arial Rounded MT Bold"/>
              </a:rPr>
              <a:t>iz</a:t>
            </a:r>
            <a:r>
              <a:rPr sz="4000" b="1">
                <a:solidFill>
                  <a:srgbClr val="241F4E"/>
                </a:solidFill>
                <a:latin typeface="Arial Rounded MT Bold"/>
              </a:rPr>
              <a:t>  👏👏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BONUS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🚌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700" b="1">
                <a:solidFill>
                  <a:srgbClr val="241F4E"/>
                </a:solidFill>
                <a:latin typeface="Arial Rounded MT Bold"/>
              </a:rPr>
              <a:t>bus</a:t>
            </a:r>
            <a:r>
              <a:rPr sz="6700" b="1">
                <a:solidFill>
                  <a:srgbClr val="7C5CD0"/>
                </a:solidFill>
                <a:latin typeface="Arial Rounded MT Bold"/>
              </a:rPr>
              <a:t>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🥁  bus-</a:t>
            </a:r>
            <a:r>
              <a:rPr sz="3400" b="1">
                <a:solidFill>
                  <a:srgbClr val="7C5CD0"/>
                </a:solidFill>
                <a:latin typeface="Arial Rounded MT Bold"/>
              </a:rPr>
              <a:t>iz</a:t>
            </a:r>
            <a:r>
              <a:rPr sz="3400" b="1">
                <a:solidFill>
                  <a:srgbClr val="241F4E"/>
                </a:solidFill>
                <a:latin typeface="Arial Rounded MT Bold"/>
              </a:rPr>
              <a:t>   👏👏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086600" y="384048"/>
            <a:ext cx="173736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TWO SOUNDS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548640" y="1005840"/>
            <a:ext cx="3840480" cy="30175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Rounded Rectangle 6"/>
          <p:cNvSpPr/>
          <p:nvPr/>
        </p:nvSpPr>
        <p:spPr>
          <a:xfrm>
            <a:off x="4754880" y="1005840"/>
            <a:ext cx="3840480" cy="301752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TextBox 7"/>
          <p:cNvSpPr txBox="1"/>
          <p:nvPr/>
        </p:nvSpPr>
        <p:spPr>
          <a:xfrm>
            <a:off x="548640" y="1188720"/>
            <a:ext cx="3840480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400" b="1">
                <a:solidFill>
                  <a:srgbClr val="241F4E"/>
                </a:solidFill>
                <a:latin typeface="Arial Rounded MT Bold"/>
              </a:rPr>
              <a:t>🐍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754880" y="1188720"/>
            <a:ext cx="3840480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8400" b="1">
                <a:solidFill>
                  <a:srgbClr val="241F4E"/>
                </a:solidFill>
                <a:latin typeface="Arial Rounded MT Bold"/>
              </a:rPr>
              <a:t>🐝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48640" y="2788920"/>
            <a:ext cx="384048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0E9488"/>
                </a:solidFill>
                <a:latin typeface="Arial Rounded MT Bold"/>
              </a:rPr>
              <a:t>sssss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754880" y="2788920"/>
            <a:ext cx="384048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FF5D5D"/>
                </a:solidFill>
                <a:latin typeface="Arial Rounded MT Bold"/>
              </a:rPr>
              <a:t>zzzzz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199132" y="4224528"/>
            <a:ext cx="4745736" cy="475488"/>
          </a:xfrm>
          <a:prstGeom prst="roundRect">
            <a:avLst/>
          </a:prstGeom>
          <a:solidFill>
            <a:srgbClr val="FFD23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500" b="1">
                <a:solidFill>
                  <a:srgbClr val="241F4E"/>
                </a:solidFill>
                <a:latin typeface="Arial Rounded MT Bold"/>
              </a:rPr>
              <a:t>The snake sound  ·  the bee sound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BONUS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📦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700" b="1">
                <a:solidFill>
                  <a:srgbClr val="241F4E"/>
                </a:solidFill>
                <a:latin typeface="Arial Rounded MT Bold"/>
              </a:rPr>
              <a:t>box</a:t>
            </a:r>
            <a:r>
              <a:rPr sz="6700" b="1">
                <a:solidFill>
                  <a:srgbClr val="7C5CD0"/>
                </a:solidFill>
                <a:latin typeface="Arial Rounded MT Bold"/>
              </a:rPr>
              <a:t>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🥁  box-</a:t>
            </a:r>
            <a:r>
              <a:rPr sz="3400" b="1">
                <a:solidFill>
                  <a:srgbClr val="7C5CD0"/>
                </a:solidFill>
                <a:latin typeface="Arial Rounded MT Bold"/>
              </a:rPr>
              <a:t>iz</a:t>
            </a:r>
            <a:r>
              <a:rPr sz="3400" b="1">
                <a:solidFill>
                  <a:srgbClr val="241F4E"/>
                </a:solidFill>
                <a:latin typeface="Arial Rounded MT Bold"/>
              </a:rPr>
              <a:t>   👏👏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BONUS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🍽️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700" b="1">
                <a:solidFill>
                  <a:srgbClr val="241F4E"/>
                </a:solidFill>
                <a:latin typeface="Arial Rounded MT Bold"/>
              </a:rPr>
              <a:t>dish</a:t>
            </a:r>
            <a:r>
              <a:rPr sz="6700" b="1">
                <a:solidFill>
                  <a:srgbClr val="7C5CD0"/>
                </a:solidFill>
                <a:latin typeface="Arial Rounded MT Bold"/>
              </a:rPr>
              <a:t>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🥁  dish-</a:t>
            </a:r>
            <a:r>
              <a:rPr sz="3400" b="1">
                <a:solidFill>
                  <a:srgbClr val="7C5CD0"/>
                </a:solidFill>
                <a:latin typeface="Arial Rounded MT Bold"/>
              </a:rPr>
              <a:t>iz</a:t>
            </a:r>
            <a:r>
              <a:rPr sz="3400" b="1">
                <a:solidFill>
                  <a:srgbClr val="241F4E"/>
                </a:solidFill>
                <a:latin typeface="Arial Rounded MT Bold"/>
              </a:rPr>
              <a:t>   👏👏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BONUS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700" b="1">
                <a:solidFill>
                  <a:srgbClr val="241F4E"/>
                </a:solidFill>
                <a:latin typeface="Arial Rounded MT Bold"/>
              </a:rPr>
              <a:t>watch</a:t>
            </a:r>
            <a:r>
              <a:rPr sz="6700" b="1">
                <a:solidFill>
                  <a:srgbClr val="7C5CD0"/>
                </a:solidFill>
                <a:latin typeface="Arial Rounded MT Bold"/>
              </a:rPr>
              <a:t>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241F4E"/>
                </a:solidFill>
                <a:latin typeface="Arial Rounded MT Bold"/>
              </a:rPr>
              <a:t>🥁  watch-</a:t>
            </a:r>
            <a:r>
              <a:rPr sz="3400" b="1">
                <a:solidFill>
                  <a:srgbClr val="7C5CD0"/>
                </a:solidFill>
                <a:latin typeface="Arial Rounded MT Bold"/>
              </a:rPr>
              <a:t>iz</a:t>
            </a:r>
            <a:r>
              <a:rPr sz="3400" b="1">
                <a:solidFill>
                  <a:srgbClr val="241F4E"/>
                </a:solidFill>
                <a:latin typeface="Arial Rounded MT Bold"/>
              </a:rPr>
              <a:t>   👏👏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6133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val 1"/>
          <p:cNvSpPr/>
          <p:nvPr/>
        </p:nvSpPr>
        <p:spPr>
          <a:xfrm>
            <a:off x="4178808" y="4507992"/>
            <a:ext cx="71323" cy="7132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Oval 2"/>
          <p:cNvSpPr/>
          <p:nvPr/>
        </p:nvSpPr>
        <p:spPr>
          <a:xfrm>
            <a:off x="4544568" y="3840480"/>
            <a:ext cx="71323" cy="71323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Oval 3"/>
          <p:cNvSpPr/>
          <p:nvPr/>
        </p:nvSpPr>
        <p:spPr>
          <a:xfrm>
            <a:off x="566928" y="3767328"/>
            <a:ext cx="60350" cy="6035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Oval 4"/>
          <p:cNvSpPr/>
          <p:nvPr/>
        </p:nvSpPr>
        <p:spPr>
          <a:xfrm>
            <a:off x="6272784" y="347472"/>
            <a:ext cx="27432" cy="27432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Oval 5"/>
          <p:cNvSpPr/>
          <p:nvPr/>
        </p:nvSpPr>
        <p:spPr>
          <a:xfrm>
            <a:off x="7690104" y="4325112"/>
            <a:ext cx="38404" cy="38404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7" name="Oval 6"/>
          <p:cNvSpPr/>
          <p:nvPr/>
        </p:nvSpPr>
        <p:spPr>
          <a:xfrm>
            <a:off x="813815" y="4069080"/>
            <a:ext cx="27432" cy="27432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Oval 7"/>
          <p:cNvSpPr/>
          <p:nvPr/>
        </p:nvSpPr>
        <p:spPr>
          <a:xfrm>
            <a:off x="1417320" y="4215384"/>
            <a:ext cx="60350" cy="60350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Oval 8"/>
          <p:cNvSpPr/>
          <p:nvPr/>
        </p:nvSpPr>
        <p:spPr>
          <a:xfrm>
            <a:off x="2441448" y="3749040"/>
            <a:ext cx="49377" cy="49377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Oval 9"/>
          <p:cNvSpPr/>
          <p:nvPr/>
        </p:nvSpPr>
        <p:spPr>
          <a:xfrm>
            <a:off x="3017520" y="3941064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1" name="Oval 10"/>
          <p:cNvSpPr/>
          <p:nvPr/>
        </p:nvSpPr>
        <p:spPr>
          <a:xfrm>
            <a:off x="722376" y="4663440"/>
            <a:ext cx="49377" cy="49377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2" name="Oval 11"/>
          <p:cNvSpPr/>
          <p:nvPr/>
        </p:nvSpPr>
        <p:spPr>
          <a:xfrm>
            <a:off x="4315968" y="420623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3" name="Oval 12"/>
          <p:cNvSpPr/>
          <p:nvPr/>
        </p:nvSpPr>
        <p:spPr>
          <a:xfrm>
            <a:off x="201168" y="4352544"/>
            <a:ext cx="71323" cy="7132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4" name="Oval 13"/>
          <p:cNvSpPr/>
          <p:nvPr/>
        </p:nvSpPr>
        <p:spPr>
          <a:xfrm>
            <a:off x="5760720" y="4187952"/>
            <a:ext cx="38404" cy="38404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5" name="Oval 14"/>
          <p:cNvSpPr/>
          <p:nvPr/>
        </p:nvSpPr>
        <p:spPr>
          <a:xfrm>
            <a:off x="1005840" y="219456"/>
            <a:ext cx="60350" cy="60350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6" name="Oval 15"/>
          <p:cNvSpPr/>
          <p:nvPr/>
        </p:nvSpPr>
        <p:spPr>
          <a:xfrm>
            <a:off x="1947672" y="4370832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Oval 16"/>
          <p:cNvSpPr/>
          <p:nvPr/>
        </p:nvSpPr>
        <p:spPr>
          <a:xfrm>
            <a:off x="6016752" y="4617720"/>
            <a:ext cx="49377" cy="49377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8" name="Oval 17"/>
          <p:cNvSpPr/>
          <p:nvPr/>
        </p:nvSpPr>
        <p:spPr>
          <a:xfrm>
            <a:off x="4197096" y="3931920"/>
            <a:ext cx="27432" cy="27432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9" name="Oval 18"/>
          <p:cNvSpPr/>
          <p:nvPr/>
        </p:nvSpPr>
        <p:spPr>
          <a:xfrm>
            <a:off x="8412480" y="1737360"/>
            <a:ext cx="60350" cy="60350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0" name="Oval 19"/>
          <p:cNvSpPr/>
          <p:nvPr/>
        </p:nvSpPr>
        <p:spPr>
          <a:xfrm>
            <a:off x="777240" y="4050792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1" name="Oval 20"/>
          <p:cNvSpPr/>
          <p:nvPr/>
        </p:nvSpPr>
        <p:spPr>
          <a:xfrm>
            <a:off x="758952" y="1389888"/>
            <a:ext cx="27432" cy="27432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2" name="Oval 21"/>
          <p:cNvSpPr/>
          <p:nvPr/>
        </p:nvSpPr>
        <p:spPr>
          <a:xfrm>
            <a:off x="8321040" y="2752344"/>
            <a:ext cx="60350" cy="60350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3" name="Oval 22"/>
          <p:cNvSpPr/>
          <p:nvPr/>
        </p:nvSpPr>
        <p:spPr>
          <a:xfrm>
            <a:off x="5632704" y="4535424"/>
            <a:ext cx="27432" cy="27432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Oval 23"/>
          <p:cNvSpPr/>
          <p:nvPr/>
        </p:nvSpPr>
        <p:spPr>
          <a:xfrm>
            <a:off x="969264" y="4389120"/>
            <a:ext cx="60350" cy="60350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5" name="Oval 24"/>
          <p:cNvSpPr/>
          <p:nvPr/>
        </p:nvSpPr>
        <p:spPr>
          <a:xfrm>
            <a:off x="429768" y="1417319"/>
            <a:ext cx="71323" cy="71323"/>
          </a:xfrm>
          <a:prstGeom prst="ellipse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6" name="Oval 25"/>
          <p:cNvSpPr/>
          <p:nvPr/>
        </p:nvSpPr>
        <p:spPr>
          <a:xfrm>
            <a:off x="265176" y="1737360"/>
            <a:ext cx="49377" cy="49377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Oval 26"/>
          <p:cNvSpPr/>
          <p:nvPr/>
        </p:nvSpPr>
        <p:spPr>
          <a:xfrm>
            <a:off x="1911095" y="3849624"/>
            <a:ext cx="60350" cy="60350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8" name="Oval 27"/>
          <p:cNvSpPr/>
          <p:nvPr/>
        </p:nvSpPr>
        <p:spPr>
          <a:xfrm>
            <a:off x="8549640" y="2944368"/>
            <a:ext cx="27432" cy="27432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9" name="Oval 28"/>
          <p:cNvSpPr/>
          <p:nvPr/>
        </p:nvSpPr>
        <p:spPr>
          <a:xfrm>
            <a:off x="3648456" y="338328"/>
            <a:ext cx="71323" cy="71323"/>
          </a:xfrm>
          <a:prstGeom prst="ellipse">
            <a:avLst/>
          </a:prstGeom>
          <a:solidFill>
            <a:srgbClr val="9B8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0" name="Oval 29"/>
          <p:cNvSpPr/>
          <p:nvPr/>
        </p:nvSpPr>
        <p:spPr>
          <a:xfrm>
            <a:off x="5193792" y="4169664"/>
            <a:ext cx="49377" cy="49377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1" name="Oval 30"/>
          <p:cNvSpPr/>
          <p:nvPr/>
        </p:nvSpPr>
        <p:spPr>
          <a:xfrm>
            <a:off x="6592824" y="4818888"/>
            <a:ext cx="60350" cy="60350"/>
          </a:xfrm>
          <a:prstGeom prst="ellipse">
            <a:avLst/>
          </a:prstGeom>
          <a:solidFill>
            <a:srgbClr val="5A548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2" name="TextBox 31"/>
          <p:cNvSpPr txBox="1"/>
          <p:nvPr/>
        </p:nvSpPr>
        <p:spPr>
          <a:xfrm>
            <a:off x="0" y="960120"/>
            <a:ext cx="9144000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600" b="1">
                <a:solidFill>
                  <a:srgbClr val="FFFFFF"/>
                </a:solidFill>
                <a:latin typeface="Arial Rounded MT Bold"/>
              </a:rPr>
              <a:t>🎉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0" y="2011680"/>
            <a:ext cx="91440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400" b="1">
                <a:solidFill>
                  <a:srgbClr val="FFD23F"/>
                </a:solidFill>
                <a:latin typeface="Arial Rounded MT Bold"/>
              </a:rPr>
              <a:t>Your ears know it now!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0" y="2788920"/>
            <a:ext cx="9144000" cy="5943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FFFFFF"/>
                </a:solidFill>
                <a:latin typeface="Arial Rounded MT Bold"/>
              </a:rPr>
              <a:t>🐍 sssss   ·   🐝 zzzzz   ·   🥁 iz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0" y="3429000"/>
            <a:ext cx="9144000" cy="4114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600" b="1">
                <a:solidFill>
                  <a:srgbClr val="9B8CFF"/>
                </a:solidFill>
                <a:latin typeface="Arial Rounded MT Bold"/>
              </a:rPr>
              <a:t>Listen everywhere!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0" y="4663440"/>
            <a:ext cx="9144000" cy="274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452360" y="384048"/>
            <a:ext cx="1371600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TRICK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8229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200" b="1">
                <a:solidFill>
                  <a:srgbClr val="241F4E"/>
                </a:solidFill>
                <a:latin typeface="Arial Rounded MT Bold"/>
              </a:rPr>
              <a:t>🖐️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184708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200" b="1">
                <a:solidFill>
                  <a:srgbClr val="241F4E"/>
                </a:solidFill>
                <a:latin typeface="Arial Rounded MT Bold"/>
              </a:rPr>
              <a:t>The throat trick — feel it!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731520" y="2560320"/>
            <a:ext cx="3657600" cy="1920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9" name="Rounded Rectangle 8"/>
          <p:cNvSpPr/>
          <p:nvPr/>
        </p:nvSpPr>
        <p:spPr>
          <a:xfrm>
            <a:off x="4754880" y="2560320"/>
            <a:ext cx="3657600" cy="1920240"/>
          </a:xfrm>
          <a:prstGeom prst="round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731520" y="2788920"/>
            <a:ext cx="36576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🐝  it buzzes!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31520" y="3566160"/>
            <a:ext cx="36576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FF5D5D"/>
                </a:solidFill>
                <a:latin typeface="Arial Rounded MT Bold"/>
              </a:rPr>
              <a:t>= Z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754880" y="2788920"/>
            <a:ext cx="3657600" cy="685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600" b="1">
                <a:solidFill>
                  <a:srgbClr val="241F4E"/>
                </a:solidFill>
                <a:latin typeface="Arial Rounded MT Bold"/>
              </a:rPr>
              <a:t>🐍  quiet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754880" y="3566160"/>
            <a:ext cx="3657600" cy="7315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0E9488"/>
                </a:solidFill>
                <a:latin typeface="Arial Rounded MT Bold"/>
              </a:rPr>
              <a:t>= 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EXAMPLES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700" b="1">
                <a:solidFill>
                  <a:srgbClr val="241F4E"/>
                </a:solidFill>
                <a:latin typeface="Arial Rounded MT Bold"/>
              </a:rPr>
              <a:t>cat</a:t>
            </a:r>
            <a:r>
              <a:rPr sz="6700" b="1">
                <a:solidFill>
                  <a:srgbClr val="0E9488"/>
                </a:solidFill>
                <a:latin typeface="Arial Rounded MT Bold"/>
              </a:rPr>
              <a:t>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900" b="1">
                <a:solidFill>
                  <a:srgbClr val="0E9488"/>
                </a:solidFill>
                <a:latin typeface="Arial Rounded MT Bold"/>
              </a:rPr>
              <a:t>🐍  sssss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EXAMPLES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700" b="1">
                <a:solidFill>
                  <a:srgbClr val="241F4E"/>
                </a:solidFill>
                <a:latin typeface="Arial Rounded MT Bold"/>
              </a:rPr>
              <a:t>dog</a:t>
            </a:r>
            <a:r>
              <a:rPr sz="6700" b="1">
                <a:solidFill>
                  <a:srgbClr val="FF5D5D"/>
                </a:solidFill>
                <a:latin typeface="Arial Rounded MT Bold"/>
              </a:rPr>
              <a:t>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900" b="1">
                <a:solidFill>
                  <a:srgbClr val="FF5D5D"/>
                </a:solidFill>
                <a:latin typeface="Arial Rounded MT Bold"/>
              </a:rPr>
              <a:t>🐝  zzzzz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EXAMPLES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📚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700" b="1">
                <a:solidFill>
                  <a:srgbClr val="241F4E"/>
                </a:solidFill>
                <a:latin typeface="Arial Rounded MT Bold"/>
              </a:rPr>
              <a:t>book</a:t>
            </a:r>
            <a:r>
              <a:rPr sz="6700" b="1">
                <a:solidFill>
                  <a:srgbClr val="0E9488"/>
                </a:solidFill>
                <a:latin typeface="Arial Rounded MT Bold"/>
              </a:rPr>
              <a:t>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900" b="1">
                <a:solidFill>
                  <a:srgbClr val="0E9488"/>
                </a:solidFill>
                <a:latin typeface="Arial Rounded MT Bold"/>
              </a:rPr>
              <a:t>🐍  sssss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EXAMPLES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>
                <a:solidFill>
                  <a:srgbClr val="241F4E"/>
                </a:solidFill>
                <a:latin typeface="Arial Rounded MT Bold"/>
              </a:rPr>
              <a:t>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700" b="1">
                <a:solidFill>
                  <a:srgbClr val="241F4E"/>
                </a:solidFill>
                <a:latin typeface="Arial Rounded MT Bold"/>
              </a:rPr>
              <a:t>car</a:t>
            </a:r>
            <a:r>
              <a:rPr sz="6700" b="1">
                <a:solidFill>
                  <a:srgbClr val="FF5D5D"/>
                </a:solidFill>
                <a:latin typeface="Arial Rounded MT Bold"/>
              </a:rPr>
              <a:t>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900" b="1">
                <a:solidFill>
                  <a:srgbClr val="FF5D5D"/>
                </a:solidFill>
                <a:latin typeface="Arial Rounded MT Bold"/>
              </a:rPr>
              <a:t>🐝  zzzzz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E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1440"/>
            <a:ext cx="9144000" cy="2743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100" b="1">
                <a:solidFill>
                  <a:srgbClr val="5A548A"/>
                </a:solidFill>
                <a:latin typeface="Arial Rounded MT Bold"/>
              </a:rPr>
              <a:t>M U R R A Y ' S   E N G L I S H</a:t>
            </a:r>
          </a:p>
        </p:txBody>
      </p:sp>
      <p:sp>
        <p:nvSpPr>
          <p:cNvPr id="3" name="Rounded Rectangle 2"/>
          <p:cNvSpPr/>
          <p:nvPr/>
        </p:nvSpPr>
        <p:spPr>
          <a:xfrm>
            <a:off x="320040" y="384048"/>
            <a:ext cx="1188720" cy="402336"/>
          </a:xfrm>
          <a:prstGeom prst="roundRect">
            <a:avLst/>
          </a:prstGeom>
          <a:solidFill>
            <a:srgbClr val="FF5D5D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rial Rounded MT Bold"/>
              </a:rPr>
              <a:t>DAY 7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7333488" y="384048"/>
            <a:ext cx="1490472" cy="402336"/>
          </a:xfrm>
          <a:prstGeom prst="roundRect">
            <a:avLst/>
          </a:prstGeom>
          <a:solidFill>
            <a:srgbClr val="241F4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300" b="1">
                <a:solidFill>
                  <a:srgbClr val="FFD23F"/>
                </a:solidFill>
                <a:latin typeface="Arial Rounded MT Bold"/>
              </a:rPr>
              <a:t>EXAMPLES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0" y="4846320"/>
            <a:ext cx="9144000" cy="25603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1000" b="1">
                <a:solidFill>
                  <a:srgbClr val="5A548A"/>
                </a:solidFill>
                <a:latin typeface="Arial Rounded MT Bold"/>
              </a:rPr>
              <a:t>murraycohen.com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91440"/>
            <a:ext cx="9144000" cy="3941063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25000" b="1" dirty="0">
                <a:solidFill>
                  <a:srgbClr val="241F4E"/>
                </a:solidFill>
                <a:latin typeface="Arial Rounded MT Bold"/>
              </a:rPr>
              <a:t>☕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0" y="2880360"/>
            <a:ext cx="9144000" cy="9601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700" b="1">
                <a:solidFill>
                  <a:srgbClr val="241F4E"/>
                </a:solidFill>
                <a:latin typeface="Arial Rounded MT Bold"/>
              </a:rPr>
              <a:t>cup</a:t>
            </a:r>
            <a:r>
              <a:rPr sz="6700" b="1">
                <a:solidFill>
                  <a:srgbClr val="0E9488"/>
                </a:solidFill>
                <a:latin typeface="Arial Rounded MT Bold"/>
              </a:rPr>
              <a:t>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0" y="3950208"/>
            <a:ext cx="9144000" cy="566928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3900" b="1">
                <a:solidFill>
                  <a:srgbClr val="0E9488"/>
                </a:solidFill>
                <a:latin typeface="Arial Rounded MT Bold"/>
              </a:rPr>
              <a:t>🐍  sssss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2252</Words>
  <Application>Microsoft Macintosh PowerPoint</Application>
  <PresentationFormat>On-screen Show (16:9)</PresentationFormat>
  <Paragraphs>272</Paragraphs>
  <Slides>33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7" baseType="lpstr">
      <vt:lpstr>Arial</vt:lpstr>
      <vt:lpstr>Arial Rounded MT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Cohen, Murray</cp:lastModifiedBy>
  <cp:revision>2</cp:revision>
  <dcterms:created xsi:type="dcterms:W3CDTF">2013-01-27T09:14:16Z</dcterms:created>
  <dcterms:modified xsi:type="dcterms:W3CDTF">2026-07-24T14:28:25Z</dcterms:modified>
  <cp:category/>
</cp:coreProperties>
</file>