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9" r:id="rId11"/>
    <p:sldId id="260" r:id="rId12"/>
    <p:sldId id="261" r:id="rId13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2.xml"/><Relationship Id="rId11" Type="http://schemas.openxmlformats.org/officeDocument/2006/relationships/slide" Target="slides/slide3.xml"/><Relationship Id="rId12" Type="http://schemas.openxmlformats.org/officeDocument/2006/relationships/slide" Target="slides/slide4.xml"/><Relationship Id="rId13" Type="http://schemas.openxmlformats.org/officeDocument/2006/relationships/slide" Target="slides/slide5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'Endings = MONEY. Thirteen dollars… or thirty? One small ending — seventeen dollars different! Listen close!'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Point card 1: '$13 — thir-TEEN. Strong at the END, and you hear the N.' Card 2: '$30 — THIR-ty. Strong at the FRONT.' Say both, class echoes. Hear-and-choose: call thir-TEEN or THIR-ty — students hold up 1 finger ($13) or 3 fingers ($30). Answers as you call them.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'At the store, not sure? Ask again with NUMBERS!' Card 1: 'Thirteen? ONE-THREE?' Card 2: 'Thirty? THREE-OH?' Role-play: 'How much is it?' — 'Thirteen.' — 'One-three? Yes!' Practice in pairs, out loud or in chat.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'Take a CAB. Wear a CAP.' Final sound: b buzzes — touch your throat. p is a quiet puff. Hear-and-choose: cab / cap — students touch throat for b, puff a hand for p. Answers as you call them.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'Two COFFEES, please! Three TACOS, please!' DON'T drop the -s — the -s IS the plural! Circle: 'One coffee? No — TWO coffeeS!' Class orders: elicit 'two waters, three tacos, two teas…'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'I need two BAGS' — bags ends in zzz, it buzzes. 'He needs two MAPS' — maps ends in sss, quiet. Rule beat: after a buzzy sound like g → zzz; after a quiet sound like p → sss. Echo both.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Celebrate. 'Thirteen? One-three? Two coffees, please!' Homework beat: 'At the store today, say the -s. Listen for thirteen and thirty.'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914400"/>
            <a:ext cx="91440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>
                <a:solidFill>
                  <a:srgbClr val="241F4E"/>
                </a:solidFill>
                <a:latin typeface="Arial Rounded MT Bold"/>
              </a:rPr>
              <a:t>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148840"/>
            <a:ext cx="9144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>
                <a:solidFill>
                  <a:srgbClr val="FF5D5D"/>
                </a:solidFill>
                <a:latin typeface="Arial Rounded MT Bold"/>
              </a:rPr>
              <a:t>Push Further!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154680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241F4E"/>
                </a:solidFill>
                <a:latin typeface="Arial Rounded MT Bold"/>
              </a:rPr>
              <a:t>Endings talk! Listen close!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383280" y="3886200"/>
            <a:ext cx="2377440" cy="54864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600" b="1">
                <a:solidFill>
                  <a:srgbClr val="241F4E"/>
                </a:solidFill>
                <a:latin typeface="Arial Rounded MT Bold"/>
              </a:rPr>
              <a:t>Real talk!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41248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The trick!  🛒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☝️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Say </a:t>
            </a:r>
            <a:r>
              <a:rPr sz="2600" b="1">
                <a:solidFill>
                  <a:srgbClr val="FF5D5D"/>
                </a:solidFill>
                <a:latin typeface="Arial Rounded MT Bold"/>
              </a:rPr>
              <a:t>ONE-THREE</a:t>
            </a:r>
            <a:r>
              <a:rPr sz="2600" b="1">
                <a:solidFill>
                  <a:srgbClr val="241F4E"/>
                </a:solidFill>
                <a:latin typeface="Arial Rounded MT Bold"/>
              </a:rPr>
              <a:t>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548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548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🖐️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Say </a:t>
            </a:r>
            <a:r>
              <a:rPr sz="3000" b="1">
                <a:solidFill>
                  <a:srgbClr val="FF5D5D"/>
                </a:solidFill>
                <a:latin typeface="Arial Rounded MT Bold"/>
              </a:rPr>
              <a:t>THREE-OH</a:t>
            </a:r>
            <a:r>
              <a:rPr sz="3000" b="1">
                <a:solidFill>
                  <a:srgbClr val="241F4E"/>
                </a:solidFill>
                <a:latin typeface="Arial Rounded MT Bold"/>
              </a:rPr>
              <a:t>!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208276" y="4297680"/>
            <a:ext cx="4727448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At the store — ask again with numbers!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41248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cab or cap?  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Take a </a:t>
            </a:r>
            <a:r>
              <a:rPr sz="3000" b="1">
                <a:solidFill>
                  <a:srgbClr val="FF5D5D"/>
                </a:solidFill>
                <a:latin typeface="Arial Rounded MT Bold"/>
              </a:rPr>
              <a:t>CAB</a:t>
            </a:r>
            <a:r>
              <a:rPr sz="3000" b="1">
                <a:solidFill>
                  <a:srgbClr val="241F4E"/>
                </a:solidFill>
                <a:latin typeface="Arial Rounded MT Bold"/>
              </a:rPr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548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548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Wear a </a:t>
            </a:r>
            <a:r>
              <a:rPr sz="3000" b="1">
                <a:solidFill>
                  <a:srgbClr val="FF5D5D"/>
                </a:solidFill>
                <a:latin typeface="Arial Rounded MT Bold"/>
              </a:rPr>
              <a:t>CAP</a:t>
            </a:r>
            <a:r>
              <a:rPr sz="3000" b="1">
                <a:solidFill>
                  <a:srgbClr val="241F4E"/>
                </a:solidFill>
                <a:latin typeface="Arial Rounded MT Bold"/>
              </a:rPr>
              <a:t>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523744" y="4297680"/>
            <a:ext cx="4096512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b buzzes at the end · p is quiet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41248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Order like a native  🗣️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Two </a:t>
            </a:r>
            <a:r>
              <a:rPr sz="2200" b="1">
                <a:solidFill>
                  <a:srgbClr val="FF5D5D"/>
                </a:solidFill>
                <a:latin typeface="Arial Rounded MT Bold"/>
              </a:rPr>
              <a:t>COFFEES</a:t>
            </a:r>
            <a:r>
              <a:rPr sz="2200" b="1">
                <a:solidFill>
                  <a:srgbClr val="241F4E"/>
                </a:solidFill>
                <a:latin typeface="Arial Rounded MT Bold"/>
              </a:rPr>
              <a:t>, please!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548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548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🌮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Three </a:t>
            </a:r>
            <a:r>
              <a:rPr sz="2200" b="1">
                <a:solidFill>
                  <a:srgbClr val="FF5D5D"/>
                </a:solidFill>
                <a:latin typeface="Arial Rounded MT Bold"/>
              </a:rPr>
              <a:t>TACOS</a:t>
            </a:r>
            <a:r>
              <a:rPr sz="2200" b="1">
                <a:solidFill>
                  <a:srgbClr val="241F4E"/>
                </a:solidFill>
                <a:latin typeface="Arial Rounded MT Bold"/>
              </a:rPr>
              <a:t>, please!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59836" y="4297680"/>
            <a:ext cx="2624328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don't drop the -s!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41248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zzz or sss?  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🛍️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I need two </a:t>
            </a:r>
            <a:r>
              <a:rPr sz="2600" b="1">
                <a:solidFill>
                  <a:srgbClr val="FF5D5D"/>
                </a:solidFill>
                <a:latin typeface="Arial Rounded MT Bold"/>
              </a:rPr>
              <a:t>BAGS</a:t>
            </a:r>
            <a:r>
              <a:rPr sz="2600" b="1">
                <a:solidFill>
                  <a:srgbClr val="241F4E"/>
                </a:solidFill>
                <a:latin typeface="Arial Rounded MT Bold"/>
              </a:rPr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54880" y="1463040"/>
            <a:ext cx="3749039" cy="26060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54880" y="1600200"/>
            <a:ext cx="374903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>
                <a:solidFill>
                  <a:srgbClr val="241F4E"/>
                </a:solidFill>
                <a:latin typeface="Arial Rounded MT Bold"/>
              </a:rPr>
              <a:t>🗺️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3246120"/>
            <a:ext cx="374903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He needs two </a:t>
            </a:r>
            <a:r>
              <a:rPr sz="2600" b="1">
                <a:solidFill>
                  <a:srgbClr val="FF5D5D"/>
                </a:solidFill>
                <a:latin typeface="Arial Rounded MT Bold"/>
              </a:rPr>
              <a:t>MAPS</a:t>
            </a:r>
            <a:r>
              <a:rPr sz="2600" b="1">
                <a:solidFill>
                  <a:srgbClr val="241F4E"/>
                </a:solidFill>
                <a:latin typeface="Arial Rounded MT Bold"/>
              </a:rPr>
              <a:t>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366010" y="4297680"/>
            <a:ext cx="441198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bags ends in zzz · maps ends in sss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914400"/>
            <a:ext cx="91440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>
                <a:solidFill>
                  <a:srgbClr val="241F4E"/>
                </a:solidFill>
                <a:latin typeface="Arial Rounded MT Bold"/>
              </a:rPr>
              <a:t>💬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148840"/>
            <a:ext cx="9144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>
                <a:solidFill>
                  <a:srgbClr val="FF5D5D"/>
                </a:solidFill>
                <a:latin typeface="Arial Rounded MT Bold"/>
              </a:rPr>
              <a:t>Say it like a native!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01752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“Thirteen? One-three?”  ·  “Two coffees!”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660904" y="3886200"/>
            <a:ext cx="3822191" cy="54864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Use it at the store today!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