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18"/>
    <p:sldId id="307" r:id="rId32"/>
    <p:sldId id="308" r:id="rId33"/>
    <p:sldId id="267" r:id="rId19"/>
    <p:sldId id="268" r:id="rId20"/>
    <p:sldId id="297" r:id="rId22"/>
    <p:sldId id="302" r:id="rId27"/>
    <p:sldId id="303" r:id="rId28"/>
    <p:sldId id="304" r:id="rId29"/>
    <p:sldId id="305" r:id="rId30"/>
    <p:sldId id="306" r:id="rId31"/>
    <p:sldId id="296" r:id="rId4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16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18" Type="http://schemas.openxmlformats.org/officeDocument/2006/relationships/slide" Target="slides/slide1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2.xml"/><Relationship Id="rId33" Type="http://schemas.openxmlformats.org/officeDocument/2006/relationships/slide" Target="slides/slide3.xml"/><Relationship Id="rId48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Yesterday: word endings. Today: tricky sounds.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 did all of yesterday — cat s, cap/cab, the throat trick. Today: tricky sounds — B/V/W, CH/SH.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10" name=""/>
        <p:cNvGrpSpPr/>
        <p:nvPr/>
      </p:nvGrpSpPr>
      <p:grpSpPr/>
      <p:sp>
        <p:nvSpPr>
          <p:cNvPr id="181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1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181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1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TRICK</a:t>
            </a:r>
            <a:endParaRPr lang="en-US" sz="1400" dirty="0"/>
          </a:p>
        </p:txBody>
      </p:sp>
      <p:sp>
        <p:nvSpPr>
          <p:cNvPr id="181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🖐️ the throat trick</a:t>
            </a:r>
            <a:endParaRPr lang="en-US" sz="3000" dirty="0"/>
          </a:p>
        </p:txBody>
      </p:sp>
      <p:sp>
        <p:nvSpPr>
          <p:cNvPr id="1816" name="Shape 5"/>
          <p:cNvSpPr/>
          <p:nvPr/>
        </p:nvSpPr>
        <p:spPr>
          <a:xfrm>
            <a:off x="640080" y="1783080"/>
            <a:ext cx="3749040" cy="24688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50800">
            <a:solidFill>
              <a:srgbClr val="0E948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17" name="Text 6"/>
          <p:cNvSpPr/>
          <p:nvPr/>
        </p:nvSpPr>
        <p:spPr>
          <a:xfrm>
            <a:off x="640080" y="19659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 · d · g</a:t>
            </a:r>
            <a:endParaRPr lang="en-US" sz="4000" dirty="0"/>
          </a:p>
        </p:txBody>
      </p:sp>
      <p:sp>
        <p:nvSpPr>
          <p:cNvPr id="1818" name="Text 7"/>
          <p:cNvSpPr/>
          <p:nvPr/>
        </p:nvSpPr>
        <p:spPr>
          <a:xfrm>
            <a:off x="640080" y="283464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🐝 BUZZ!</a:t>
            </a:r>
            <a:endParaRPr lang="en-US" sz="2600" dirty="0"/>
          </a:p>
        </p:txBody>
      </p:sp>
      <p:sp>
        <p:nvSpPr>
          <p:cNvPr id="1819" name="Text 8"/>
          <p:cNvSpPr/>
          <p:nvPr/>
        </p:nvSpPr>
        <p:spPr>
          <a:xfrm>
            <a:off x="640080" y="347472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hand on throat — it shakes</a:t>
            </a:r>
            <a:endParaRPr lang="en-US" sz="1600" dirty="0"/>
          </a:p>
        </p:txBody>
      </p:sp>
      <p:sp>
        <p:nvSpPr>
          <p:cNvPr id="1820" name="Shape 9"/>
          <p:cNvSpPr/>
          <p:nvPr/>
        </p:nvSpPr>
        <p:spPr>
          <a:xfrm>
            <a:off x="4754880" y="1783080"/>
            <a:ext cx="3749040" cy="24688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21" name="Text 10"/>
          <p:cNvSpPr/>
          <p:nvPr/>
        </p:nvSpPr>
        <p:spPr>
          <a:xfrm>
            <a:off x="4754880" y="19659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 · t · k</a:t>
            </a:r>
            <a:endParaRPr lang="en-US" sz="4000" dirty="0"/>
          </a:p>
        </p:txBody>
      </p:sp>
      <p:sp>
        <p:nvSpPr>
          <p:cNvPr id="1822" name="Text 11"/>
          <p:cNvSpPr/>
          <p:nvPr/>
        </p:nvSpPr>
        <p:spPr>
          <a:xfrm>
            <a:off x="4754880" y="283464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🤫 QUIET!</a:t>
            </a:r>
            <a:endParaRPr lang="en-US" sz="2600" dirty="0"/>
          </a:p>
        </p:txBody>
      </p:sp>
      <p:sp>
        <p:nvSpPr>
          <p:cNvPr id="1823" name="Text 12"/>
          <p:cNvSpPr/>
          <p:nvPr/>
        </p:nvSpPr>
        <p:spPr>
          <a:xfrm>
            <a:off x="4754880" y="347472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hand on throat — nothing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24" name=""/>
        <p:cNvGrpSpPr/>
        <p:nvPr/>
      </p:nvGrpSpPr>
      <p:grpSpPr/>
      <p:sp>
        <p:nvSpPr>
          <p:cNvPr id="1825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26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1827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28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GUESS</a:t>
            </a:r>
            <a:endParaRPr lang="en-US" sz="1400" dirty="0"/>
          </a:p>
        </p:txBody>
      </p:sp>
      <p:sp>
        <p:nvSpPr>
          <p:cNvPr id="1829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👂 Which word did you hear?</a:t>
            </a:r>
            <a:endParaRPr lang="en-US" sz="3400" dirty="0"/>
          </a:p>
        </p:txBody>
      </p:sp>
      <p:sp>
        <p:nvSpPr>
          <p:cNvPr id="1830" name="Shape 5"/>
          <p:cNvSpPr/>
          <p:nvPr/>
        </p:nvSpPr>
        <p:spPr>
          <a:xfrm>
            <a:off x="6400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FF5D5D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31" name="Text 6"/>
          <p:cNvSpPr/>
          <p:nvPr/>
        </p:nvSpPr>
        <p:spPr>
          <a:xfrm>
            <a:off x="6400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🧢</a:t>
            </a:r>
            <a:endParaRPr lang="en-US" sz="15000" dirty="0"/>
          </a:p>
        </p:txBody>
      </p:sp>
      <p:sp>
        <p:nvSpPr>
          <p:cNvPr id="1832" name="Text 7"/>
          <p:cNvSpPr/>
          <p:nvPr/>
        </p:nvSpPr>
        <p:spPr>
          <a:xfrm>
            <a:off x="6400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cap</a:t>
            </a:r>
            <a:endParaRPr lang="en-US" sz="4200" dirty="0"/>
          </a:p>
        </p:txBody>
      </p:sp>
      <p:sp>
        <p:nvSpPr>
          <p:cNvPr id="1833" name="Text 8"/>
          <p:cNvSpPr/>
          <p:nvPr/>
        </p:nvSpPr>
        <p:spPr>
          <a:xfrm>
            <a:off x="640080" y="411480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🤔 ?</a:t>
            </a:r>
            <a:endParaRPr lang="en-US" sz="1400" dirty="0"/>
          </a:p>
        </p:txBody>
      </p:sp>
      <p:sp>
        <p:nvSpPr>
          <p:cNvPr id="1834" name="Shape 9"/>
          <p:cNvSpPr/>
          <p:nvPr/>
        </p:nvSpPr>
        <p:spPr>
          <a:xfrm>
            <a:off x="4754880" y="1965960"/>
            <a:ext cx="3749040" cy="2395728"/>
          </a:xfrm>
          <a:prstGeom prst="roundRect">
            <a:avLst>
              <a:gd name="adj" fmla="val 6870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35" name="Text 10"/>
          <p:cNvSpPr/>
          <p:nvPr/>
        </p:nvSpPr>
        <p:spPr>
          <a:xfrm>
            <a:off x="4754880" y="1627632"/>
            <a:ext cx="374904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🚕</a:t>
            </a:r>
            <a:endParaRPr lang="en-US" sz="15000" dirty="0"/>
          </a:p>
        </p:txBody>
      </p:sp>
      <p:sp>
        <p:nvSpPr>
          <p:cNvPr id="1836" name="Text 11"/>
          <p:cNvSpPr/>
          <p:nvPr/>
        </p:nvSpPr>
        <p:spPr>
          <a:xfrm>
            <a:off x="4754880" y="36118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cab</a:t>
            </a:r>
            <a:endParaRPr lang="en-US" sz="4200" dirty="0"/>
          </a:p>
        </p:txBody>
      </p:sp>
      <p:sp>
        <p:nvSpPr>
          <p:cNvPr id="1837" name="Text 12"/>
          <p:cNvSpPr/>
          <p:nvPr/>
        </p:nvSpPr>
        <p:spPr>
          <a:xfrm>
            <a:off x="4754880" y="411480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🤔 ?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38" name=""/>
        <p:cNvGrpSpPr/>
        <p:nvPr/>
      </p:nvGrpSpPr>
      <p:grpSpPr/>
      <p:sp>
        <p:nvSpPr>
          <p:cNvPr id="183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184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ANSWER</a:t>
            </a:r>
            <a:endParaRPr lang="en-US" sz="1400" dirty="0"/>
          </a:p>
        </p:txBody>
      </p:sp>
      <p:sp>
        <p:nvSpPr>
          <p:cNvPr id="1843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the answer</a:t>
            </a:r>
            <a:endParaRPr lang="en-US" sz="3000" dirty="0"/>
          </a:p>
        </p:txBody>
      </p:sp>
      <p:sp>
        <p:nvSpPr>
          <p:cNvPr id="1844" name="Shape 7"/>
          <p:cNvSpPr/>
          <p:nvPr/>
        </p:nvSpPr>
        <p:spPr>
          <a:xfrm>
            <a:off x="91440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45" name="Text 8"/>
          <p:cNvSpPr/>
          <p:nvPr/>
        </p:nvSpPr>
        <p:spPr>
          <a:xfrm>
            <a:off x="105156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</a:t>
            </a:r>
            <a:endParaRPr lang="en-US" sz="3000" dirty="0"/>
          </a:p>
        </p:txBody>
      </p:sp>
      <p:sp>
        <p:nvSpPr>
          <p:cNvPr id="1846" name="Text 9"/>
          <p:cNvSpPr/>
          <p:nvPr/>
        </p:nvSpPr>
        <p:spPr>
          <a:xfrm>
            <a:off x="91440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🧢</a:t>
            </a:r>
            <a:endParaRPr lang="en-US" sz="10300" dirty="0"/>
          </a:p>
        </p:txBody>
      </p:sp>
      <p:sp>
        <p:nvSpPr>
          <p:cNvPr id="1847" name="Text 10"/>
          <p:cNvSpPr/>
          <p:nvPr/>
        </p:nvSpPr>
        <p:spPr>
          <a:xfrm>
            <a:off x="91440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cap</a:t>
            </a:r>
            <a:endParaRPr lang="en-US" sz="3600" dirty="0"/>
          </a:p>
        </p:txBody>
      </p:sp>
      <p:sp>
        <p:nvSpPr>
          <p:cNvPr id="1848" name="Shape 11"/>
          <p:cNvSpPr/>
          <p:nvPr/>
        </p:nvSpPr>
        <p:spPr>
          <a:xfrm>
            <a:off x="4846320" y="2468880"/>
            <a:ext cx="3383280" cy="2148840"/>
          </a:xfrm>
          <a:prstGeom prst="roundRect">
            <a:avLst>
              <a:gd name="adj" fmla="val 7660"/>
            </a:avLst>
          </a:prstGeom>
          <a:solidFill>
            <a:srgbClr val="FFFFFF"/>
          </a:solidFill>
          <a:ln w="50800">
            <a:solidFill>
              <a:srgbClr val="3EE0CF"/>
            </a:solidFill>
            <a:prstDash val="solid"/>
          </a:ln>
          <a:effectLst>
            <a:outerShdw blurRad="1016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49" name="Text 12"/>
          <p:cNvSpPr/>
          <p:nvPr/>
        </p:nvSpPr>
        <p:spPr>
          <a:xfrm>
            <a:off x="4983480" y="2560320"/>
            <a:ext cx="731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</a:t>
            </a:r>
            <a:endParaRPr lang="en-US" sz="3000" dirty="0"/>
          </a:p>
        </p:txBody>
      </p:sp>
      <p:sp>
        <p:nvSpPr>
          <p:cNvPr id="1850" name="Text 13"/>
          <p:cNvSpPr/>
          <p:nvPr/>
        </p:nvSpPr>
        <p:spPr>
          <a:xfrm>
            <a:off x="4846320" y="2267712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300" dirty="0">
                <a:solidFill>
                  <a:srgbClr val="000000"/>
                </a:solidFill>
              </a:rPr>
              <a:t>🚕</a:t>
            </a:r>
            <a:endParaRPr lang="en-US" sz="10300" dirty="0"/>
          </a:p>
        </p:txBody>
      </p:sp>
      <p:sp>
        <p:nvSpPr>
          <p:cNvPr id="1851" name="Text 14"/>
          <p:cNvSpPr/>
          <p:nvPr/>
        </p:nvSpPr>
        <p:spPr>
          <a:xfrm>
            <a:off x="4846320" y="370332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cab</a:t>
            </a:r>
            <a:endParaRPr lang="en-US" sz="3600" dirty="0"/>
          </a:p>
        </p:txBody>
      </p:sp>
      <p:sp>
        <p:nvSpPr>
          <p:cNvPr id="1852" name="Rounded Rectangle 17"/>
          <p:cNvSpPr/>
          <p:nvPr/>
        </p:nvSpPr>
        <p:spPr>
          <a:xfrm>
            <a:off x="1828800" y="3886200"/>
            <a:ext cx="5486400" cy="86868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472C4"/>
          </a:lnRef>
          <a:fillRef idx="3">
            <a:srgbClr val="4472C4"/>
          </a:fillRef>
          <a:effectRef idx="2">
            <a:srgbClr val="4472C4"/>
          </a:effectRef>
          <a:fontRef idx="minor">
            <a:srgbClr val="FFFFFF"/>
          </a:fontRef>
        </p:style>
        <p:txBody>
          <a:bodyPr wrap="square" rtlCol="0" anchor="ctr"/>
          <a:lstStyle/>
          <a:p>
            <a:pPr algn="ctr"/>
            <a:r>
              <a:rPr sz="2700" b="1">
                <a:solidFill>
                  <a:srgbClr val="161339"/>
                </a:solidFill>
                <a:latin typeface="Arial Rounded MT Bold"/>
              </a:rPr>
              <a:t>✅ It's CAB!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853" name=""/>
        <p:cNvGrpSpPr/>
        <p:nvPr/>
      </p:nvGrpSpPr>
      <p:grpSpPr/>
      <p:sp>
        <p:nvSpPr>
          <p:cNvPr id="1854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5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7</a:t>
            </a:r>
            <a:endParaRPr lang="en-US" sz="1800" dirty="0"/>
          </a:p>
        </p:txBody>
      </p:sp>
      <p:sp>
        <p:nvSpPr>
          <p:cNvPr id="1856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57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858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Ten words — listen to the END!</a:t>
            </a:r>
            <a:endParaRPr lang="en-US" sz="3000" dirty="0"/>
          </a:p>
        </p:txBody>
      </p:sp>
      <p:sp>
        <p:nvSpPr>
          <p:cNvPr id="1859" name="Shape 5"/>
          <p:cNvSpPr/>
          <p:nvPr/>
        </p:nvSpPr>
        <p:spPr>
          <a:xfrm>
            <a:off x="502920" y="182880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0" name="Text 6"/>
          <p:cNvSpPr/>
          <p:nvPr/>
        </p:nvSpPr>
        <p:spPr>
          <a:xfrm>
            <a:off x="502920" y="182880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🧢 cap</a:t>
            </a:r>
            <a:endParaRPr lang="en-US" sz="2800" dirty="0"/>
          </a:p>
        </p:txBody>
      </p:sp>
      <p:sp>
        <p:nvSpPr>
          <p:cNvPr id="1861" name="Shape 7"/>
          <p:cNvSpPr/>
          <p:nvPr/>
        </p:nvSpPr>
        <p:spPr>
          <a:xfrm>
            <a:off x="502920" y="315468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2" name="Text 8"/>
          <p:cNvSpPr/>
          <p:nvPr/>
        </p:nvSpPr>
        <p:spPr>
          <a:xfrm>
            <a:off x="502920" y="315468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🚕 cab</a:t>
            </a:r>
            <a:endParaRPr lang="en-US" sz="2800" dirty="0"/>
          </a:p>
        </p:txBody>
      </p:sp>
      <p:sp>
        <p:nvSpPr>
          <p:cNvPr id="1863" name="Shape 9"/>
          <p:cNvSpPr/>
          <p:nvPr/>
        </p:nvSpPr>
        <p:spPr>
          <a:xfrm>
            <a:off x="3383280" y="182880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4" name="Text 10"/>
          <p:cNvSpPr/>
          <p:nvPr/>
        </p:nvSpPr>
        <p:spPr>
          <a:xfrm>
            <a:off x="3383280" y="182880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🎲 bet</a:t>
            </a:r>
            <a:endParaRPr lang="en-US" sz="2800" dirty="0"/>
          </a:p>
        </p:txBody>
      </p:sp>
      <p:sp>
        <p:nvSpPr>
          <p:cNvPr id="1865" name="Shape 11"/>
          <p:cNvSpPr/>
          <p:nvPr/>
        </p:nvSpPr>
        <p:spPr>
          <a:xfrm>
            <a:off x="3383280" y="315468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6" name="Text 12"/>
          <p:cNvSpPr/>
          <p:nvPr/>
        </p:nvSpPr>
        <p:spPr>
          <a:xfrm>
            <a:off x="3383280" y="315468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🛏️ bed</a:t>
            </a:r>
            <a:endParaRPr lang="en-US" sz="2800" dirty="0"/>
          </a:p>
        </p:txBody>
      </p:sp>
      <p:sp>
        <p:nvSpPr>
          <p:cNvPr id="1867" name="Shape 13"/>
          <p:cNvSpPr/>
          <p:nvPr/>
        </p:nvSpPr>
        <p:spPr>
          <a:xfrm>
            <a:off x="6263640" y="182880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68" name="Text 14"/>
          <p:cNvSpPr/>
          <p:nvPr/>
        </p:nvSpPr>
        <p:spPr>
          <a:xfrm>
            <a:off x="6263640" y="182880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⚓ dock</a:t>
            </a:r>
            <a:endParaRPr lang="en-US" sz="2800" dirty="0"/>
          </a:p>
        </p:txBody>
      </p:sp>
      <p:sp>
        <p:nvSpPr>
          <p:cNvPr id="1869" name="Shape 15"/>
          <p:cNvSpPr/>
          <p:nvPr/>
        </p:nvSpPr>
        <p:spPr>
          <a:xfrm>
            <a:off x="6263640" y="3154680"/>
            <a:ext cx="2606040" cy="1143000"/>
          </a:xfrm>
          <a:prstGeom prst="roundRect">
            <a:avLst>
              <a:gd name="adj" fmla="val 12000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70" name="Text 16"/>
          <p:cNvSpPr/>
          <p:nvPr/>
        </p:nvSpPr>
        <p:spPr>
          <a:xfrm>
            <a:off x="6263640" y="3154680"/>
            <a:ext cx="26060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🐕 dog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871" name=""/>
        <p:cNvGrpSpPr/>
        <p:nvPr/>
      </p:nvGrpSpPr>
      <p:grpSpPr/>
      <p:sp>
        <p:nvSpPr>
          <p:cNvPr id="1872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3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4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5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6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7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8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79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80" name="t"/>
          <p:cNvSpPr/>
          <p:nvPr/>
        </p:nvSpPr>
        <p:spPr>
          <a:xfrm>
            <a:off x="0" y="50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FFD23F"/>
                </a:solidFill>
                <a:latin typeface="Arial Rounded MT Bold"/>
                <a:cs typeface="Arial Rounded MT Bold"/>
              </a:rPr>
              <a:t>🪄  Change the END!</a:t>
            </a:r>
          </a:p>
        </p:txBody>
      </p:sp>
      <p:sp>
        <p:nvSpPr>
          <p:cNvPr id="1881" name="rr"/>
          <p:cNvSpPr/>
          <p:nvPr/>
        </p:nvSpPr>
        <p:spPr>
          <a:xfrm>
            <a:off x="1500000" y="1500000"/>
            <a:ext cx="6144000" cy="560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82" name="t"/>
          <p:cNvSpPr/>
          <p:nvPr/>
        </p:nvSpPr>
        <p:spPr>
          <a:xfrm>
            <a:off x="1500000" y="1500000"/>
            <a:ext cx="6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map  →  mat  →  man</a:t>
            </a:r>
          </a:p>
        </p:txBody>
      </p:sp>
      <p:sp>
        <p:nvSpPr>
          <p:cNvPr id="1883" name="rr"/>
          <p:cNvSpPr/>
          <p:nvPr/>
        </p:nvSpPr>
        <p:spPr>
          <a:xfrm>
            <a:off x="1500000" y="2250000"/>
            <a:ext cx="6144000" cy="560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84" name="t"/>
          <p:cNvSpPr/>
          <p:nvPr/>
        </p:nvSpPr>
        <p:spPr>
          <a:xfrm>
            <a:off x="1500000" y="2250000"/>
            <a:ext cx="6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cab  →  cap  →  cat</a:t>
            </a:r>
          </a:p>
        </p:txBody>
      </p:sp>
      <p:sp>
        <p:nvSpPr>
          <p:cNvPr id="1885" name="t"/>
          <p:cNvSpPr/>
          <p:nvPr/>
        </p:nvSpPr>
        <p:spPr>
          <a:xfrm>
            <a:off x="0" y="3150000"/>
            <a:ext cx="91440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One little ending changes the whole word!</a:t>
            </a:r>
          </a:p>
        </p:txBody>
      </p:sp>
      <p:sp>
        <p:nvSpPr>
          <p:cNvPr id="1886" name="t"/>
          <p:cNvSpPr/>
          <p:nvPr/>
        </p:nvSpPr>
        <p:spPr>
          <a:xfrm>
            <a:off x="0" y="405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0" dirty="0">
                <a:solidFill>
                  <a:srgbClr val="FFFFFF"/>
                </a:solidFill>
                <a:latin typeface="Helvetica Neue"/>
                <a:cs typeface="Helvetica Neue"/>
              </a:rPr>
              <a:t>Great job — you hear the ends of words now!  🎉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Sharp endings! ✂️👏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tricky sounds — B / V / W · CH / SH!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word endings   →   Today: tricky sounds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endings that talk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cat s · cap / cab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696" name=""/>
        <p:cNvGrpSpPr/>
        <p:nvPr/>
      </p:nvGrpSpPr>
      <p:grpSpPr/>
      <p:sp>
        <p:nvSpPr>
          <p:cNvPr id="1697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698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699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700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701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702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703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704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705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706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DAY 7</a:t>
            </a:r>
          </a:p>
        </p:txBody>
      </p:sp>
      <p:sp>
        <p:nvSpPr>
          <p:cNvPr id="1707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708" name="TextBox 115"/>
          <p:cNvSpPr txBox="1"/>
          <p:nvPr/>
        </p:nvSpPr>
        <p:spPr>
          <a:xfrm>
            <a:off x="0" y="804672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800" b="1">
                <a:solidFill>
                  <a:srgbClr val="FFFFFF"/>
                </a:solidFill>
                <a:latin typeface="Arial Rounded MT Bold"/>
              </a:rPr>
              <a:t>One cat … two cats!</a:t>
            </a:r>
          </a:p>
        </p:txBody>
      </p:sp>
      <p:sp>
        <p:nvSpPr>
          <p:cNvPr id="1709" name="Rounded Rectangle 116"/>
          <p:cNvSpPr/>
          <p:nvPr/>
        </p:nvSpPr>
        <p:spPr>
          <a:xfrm>
            <a:off x="914400" y="1481328"/>
            <a:ext cx="3291840" cy="26974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710" name="TextBox 117"/>
          <p:cNvSpPr txBox="1"/>
          <p:nvPr/>
        </p:nvSpPr>
        <p:spPr>
          <a:xfrm>
            <a:off x="914400" y="1691640"/>
            <a:ext cx="3291840" cy="11887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1000" b="1">
                <a:solidFill>
                  <a:srgbClr val="161339"/>
                </a:solidFill>
                <a:latin typeface="Arial Rounded MT Bold"/>
              </a:rPr>
              <a:t>🐱</a:t>
            </a:r>
          </a:p>
        </p:txBody>
      </p:sp>
      <p:sp>
        <p:nvSpPr>
          <p:cNvPr id="1711" name="TextBox 118"/>
          <p:cNvSpPr txBox="1"/>
          <p:nvPr/>
        </p:nvSpPr>
        <p:spPr>
          <a:xfrm>
            <a:off x="914400" y="2926080"/>
            <a:ext cx="329184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400" b="1">
                <a:solidFill>
                  <a:srgbClr val="161339"/>
                </a:solidFill>
                <a:latin typeface="Arial Rounded MT Bold"/>
              </a:rPr>
              <a:t>cat</a:t>
            </a:r>
          </a:p>
        </p:txBody>
      </p:sp>
      <p:sp>
        <p:nvSpPr>
          <p:cNvPr id="1712" name="TextBox 119"/>
          <p:cNvSpPr txBox="1"/>
          <p:nvPr/>
        </p:nvSpPr>
        <p:spPr>
          <a:xfrm>
            <a:off x="914400" y="3566160"/>
            <a:ext cx="329184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700" b="1">
                <a:solidFill>
                  <a:srgbClr val="9B8CFF"/>
                </a:solidFill>
                <a:latin typeface="Helvetica Neue"/>
              </a:rPr>
              <a:t>one</a:t>
            </a:r>
          </a:p>
        </p:txBody>
      </p:sp>
      <p:sp>
        <p:nvSpPr>
          <p:cNvPr id="1713" name="TextBox 120"/>
          <p:cNvSpPr txBox="1"/>
          <p:nvPr/>
        </p:nvSpPr>
        <p:spPr>
          <a:xfrm>
            <a:off x="4114800" y="2240280"/>
            <a:ext cx="914400" cy="7315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000" b="1">
                <a:solidFill>
                  <a:srgbClr val="FF7A6B"/>
                </a:solidFill>
                <a:latin typeface="Arial Rounded MT Bold"/>
              </a:rPr>
              <a:t>+s</a:t>
            </a:r>
          </a:p>
        </p:txBody>
      </p:sp>
      <p:sp>
        <p:nvSpPr>
          <p:cNvPr id="1714" name="Rounded Rectangle 121"/>
          <p:cNvSpPr/>
          <p:nvPr/>
        </p:nvSpPr>
        <p:spPr>
          <a:xfrm>
            <a:off x="4937760" y="1481328"/>
            <a:ext cx="3291840" cy="26974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715" name="TextBox 122"/>
          <p:cNvSpPr txBox="1"/>
          <p:nvPr/>
        </p:nvSpPr>
        <p:spPr>
          <a:xfrm>
            <a:off x="4937760" y="1691640"/>
            <a:ext cx="3291840" cy="11887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9000" b="1">
                <a:solidFill>
                  <a:srgbClr val="161339"/>
                </a:solidFill>
                <a:latin typeface="Arial Rounded MT Bold"/>
              </a:rPr>
              <a:t>🐱🐱</a:t>
            </a:r>
          </a:p>
        </p:txBody>
      </p:sp>
      <p:sp>
        <p:nvSpPr>
          <p:cNvPr id="1716" name="TextBox 123"/>
          <p:cNvSpPr txBox="1"/>
          <p:nvPr/>
        </p:nvSpPr>
        <p:spPr>
          <a:xfrm>
            <a:off x="4937760" y="2926080"/>
            <a:ext cx="329184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400" b="1">
                <a:solidFill>
                  <a:srgbClr val="161339"/>
                </a:solidFill>
                <a:latin typeface="Arial Rounded MT Bold"/>
              </a:rPr>
              <a:t>cat</a:t>
            </a:r>
            <a:r>
              <a:rPr sz="3400" b="1">
                <a:solidFill>
                  <a:srgbClr val="FF7A6B"/>
                </a:solidFill>
                <a:latin typeface="Arial Rounded MT Bold"/>
              </a:rPr>
              <a:t>s</a:t>
            </a:r>
          </a:p>
        </p:txBody>
      </p:sp>
      <p:sp>
        <p:nvSpPr>
          <p:cNvPr id="1717" name="TextBox 124"/>
          <p:cNvSpPr txBox="1"/>
          <p:nvPr/>
        </p:nvSpPr>
        <p:spPr>
          <a:xfrm>
            <a:off x="4937760" y="3566160"/>
            <a:ext cx="329184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700" b="1">
                <a:solidFill>
                  <a:srgbClr val="FF7A6B"/>
                </a:solidFill>
                <a:latin typeface="Helvetica Neue"/>
              </a:rPr>
              <a:t>more than one</a:t>
            </a:r>
          </a:p>
        </p:txBody>
      </p:sp>
      <p:sp>
        <p:nvSpPr>
          <p:cNvPr id="1718" name="TextBox 125"/>
          <p:cNvSpPr txBox="1"/>
          <p:nvPr/>
        </p:nvSpPr>
        <p:spPr>
          <a:xfrm>
            <a:off x="0" y="4343400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9B8CFF"/>
                </a:solidFill>
                <a:latin typeface="Helvetica Neue"/>
              </a:rPr>
              <a:t>That tiny -s = MORE THAN ONE. Don't drop it!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