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89" r:id="rId28"/>
    <p:sldId id="290" r:id="rId29"/>
    <p:sldId id="291" r:id="rId30"/>
    <p:sldId id="292" r:id="rId3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70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70" d="100"/>
          <a:sy n="170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  <Relationship Id="rId28" Type="http://schemas.openxmlformats.org/officeDocument/2006/relationships/slide" Target="slides/slide22.xml"/>
  <Relationship Id="rId29" Type="http://schemas.openxmlformats.org/officeDocument/2006/relationships/slide" Target="slides/slide23.xml"/>
  <Relationship Id="rId30" Type="http://schemas.openxmlformats.org/officeDocument/2006/relationships/slide" Target="slides/slide24.xml"/>
  <Relationship Id="rId31" Type="http://schemas.openxmlformats.org/officeDocument/2006/relationships/slide" Target="slides/slide25.xml"/>
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010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Welcome + energy. Today: FOUR sounds — CH, SH, S, Z.</a:t>
            </a:r>
          </a:p>
          <a:p>
            <a:r>
              <a:t>Say: "cheap… sheep. Same? NO! Small sound — big difference!"</a:t>
            </a:r>
          </a:p>
          <a:p>
            <a:r>
              <a:t>Today we listen with big ears. 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chop vs shop</a:t>
            </a:r>
          </a:p>
          <a:p>
            <a:r>
              <a:t>Point LEFT: say "chop" 3 times. Students echo each time.</a:t>
            </a:r>
          </a:p>
          <a:p>
            <a:r>
              <a:t>Point RIGHT: say "shop" 3 times. Students echo.</a:t>
            </a:r>
          </a:p>
          <a:p>
            <a:r>
              <a:t>Now alternate: chop — shop — chop — shop. Big mouth!</a:t>
            </a:r>
          </a:p>
          <a:p>
            <a:r>
              <a:t>Remind: CH = train: CH-CH-CH! (pull the train whistle)  |  SH = quiet: finger on lips, shhh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CHOP ✅</a:t>
            </a:r>
          </a:p>
          <a:p>
            <a:r>
              <a:t>Say ONLY "chop"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CHOP!"</a:t>
            </a:r>
          </a:p>
          <a:p>
            <a:r>
              <a:t>If many got it wrong: both words again with the mouth cues (CH vs SH), then repeat once.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sip vs zip</a:t>
            </a:r>
          </a:p>
          <a:p>
            <a:r>
              <a:t>Point LEFT: say "sip" 3 times. Students echo each time.</a:t>
            </a:r>
          </a:p>
          <a:p>
            <a:r>
              <a:t>Point RIGHT: say "zip" 3 times. Students echo.</a:t>
            </a:r>
          </a:p>
          <a:p>
            <a:r>
              <a:t>Now alternate: sip — zip — sip — zip. Big mouth!</a:t>
            </a:r>
          </a:p>
          <a:p>
            <a:r>
              <a:t>Remind: S = snake: sss (wiggle your hand like a snake)  |  Z = bee: zzz (fly your hand like a bee)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ZIP ✅</a:t>
            </a:r>
          </a:p>
          <a:p>
            <a:r>
              <a:t>Say ONLY "zip"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ZIP!"</a:t>
            </a:r>
          </a:p>
          <a:p>
            <a:r>
              <a:t>If many got it wrong: both words again with the mouth cues (S vs Z), then repeat once.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Sue vs zoo</a:t>
            </a:r>
          </a:p>
          <a:p>
            <a:r>
              <a:t>Point LEFT: say "Sue" 3 times. Students echo each time.</a:t>
            </a:r>
          </a:p>
          <a:p>
            <a:r>
              <a:t>Point RIGHT: say "zoo" 3 times. Students echo.</a:t>
            </a:r>
          </a:p>
          <a:p>
            <a:r>
              <a:t>Now alternate: Sue — zoo — Sue — zoo. Big mouth!</a:t>
            </a:r>
          </a:p>
          <a:p>
            <a:r>
              <a:t>Remind: S = snake: sss (wiggle your hand like a snake)  |  Z = bee: zzz (fly your hand like a bee)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SUE ✅</a:t>
            </a:r>
          </a:p>
          <a:p>
            <a:r>
              <a:t>Say ONLY "Sue"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SUE!"</a:t>
            </a:r>
          </a:p>
          <a:p>
            <a:r>
              <a:t>If many got it wrong: both words again with the mouth cues (S vs Z), then repeat once.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ice vs eyes</a:t>
            </a:r>
          </a:p>
          <a:p>
            <a:r>
              <a:t>Point LEFT: say "ice" 3 times. Students echo each time.</a:t>
            </a:r>
          </a:p>
          <a:p>
            <a:r>
              <a:t>Point RIGHT: say "eyes" 3 times. Students echo.</a:t>
            </a:r>
          </a:p>
          <a:p>
            <a:r>
              <a:t>Now alternate: ice — eyes — ice — eyes. Big mouth!</a:t>
            </a:r>
          </a:p>
          <a:p>
            <a:r>
              <a:t>Remind: S = snake: sss (wiggle your hand like a snake)  |  Z = bee: zzz (fly your hand like a bee)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EYES ✅</a:t>
            </a:r>
          </a:p>
          <a:p>
            <a:r>
              <a:t>Say ONLY "eyes"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EYES!"</a:t>
            </a:r>
          </a:p>
          <a:p>
            <a:r>
              <a:t>If many got it wrong: both words again with the mouth cues (S vs Z), then repeat once.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bus vs buzz</a:t>
            </a:r>
          </a:p>
          <a:p>
            <a:r>
              <a:t>Point LEFT: say "bus" 3 times. Students echo each time.</a:t>
            </a:r>
          </a:p>
          <a:p>
            <a:r>
              <a:t>Point RIGHT: say "buzz" 3 times. Students echo.</a:t>
            </a:r>
          </a:p>
          <a:p>
            <a:r>
              <a:t>Now alternate: bus — buzz — bus — buzz. Big mouth!</a:t>
            </a:r>
          </a:p>
          <a:p>
            <a:r>
              <a:t>Remind: S = snake: sss (wiggle your hand like a snake)  |  Z = bee: zzz (fly your hand like a bee)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BUS ✅</a:t>
            </a:r>
          </a:p>
          <a:p>
            <a:r>
              <a:t>Say ONLY "bus"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BUS!"</a:t>
            </a:r>
          </a:p>
          <a:p>
            <a:r>
              <a:t>If many got it wrong: both words again with the mouth cues (S vs Z), then repeat once.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 the four mouths — one at a time, with gestures. Students copy each 3×.</a:t>
            </a:r>
          </a:p>
          <a:p>
            <a:r>
              <a:t>CH = train: CH-CH-CH (chip, cheap, chop)</a:t>
            </a:r>
          </a:p>
          <a:p>
            <a:r>
              <a:t>SH = quiet: shhh, finger on lips (ship, sheep, shop)</a:t>
            </a:r>
          </a:p>
          <a:p>
            <a:r>
              <a:t>S = snake: sss (sip, Sue, ice)</a:t>
            </a:r>
          </a:p>
          <a:p>
            <a:r>
              <a:t>Z = bee: zzz — feel the throat buzz! Hand on throat. (zip, zoo, eyes)</a:t>
            </a:r>
          </a:p>
          <a:p>
            <a:r>
              <a:t>Key check: S vs Z — hand on throat. No buzz = S. Buzz = 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dose vs doze</a:t>
            </a:r>
          </a:p>
          <a:p>
            <a:r>
              <a:t>Point LEFT: say "dose" 3 times. Students echo each time.</a:t>
            </a:r>
          </a:p>
          <a:p>
            <a:r>
              <a:t>Point RIGHT: say "doze" 3 times. Students echo.</a:t>
            </a:r>
          </a:p>
          <a:p>
            <a:r>
              <a:t>Now alternate: dose — doze — dose — doze. Big mouth!</a:t>
            </a:r>
          </a:p>
          <a:p>
            <a:r>
              <a:t>Remind: S = snake: sss (wiggle your hand like a snake)  |  Z = bee: zzz (fly your hand like a bee)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DOZE ✅</a:t>
            </a:r>
          </a:p>
          <a:p>
            <a:r>
              <a:t>Say ONLY "doze"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DOZE!"</a:t>
            </a:r>
          </a:p>
          <a:p>
            <a:r>
              <a:t>If many got it wrong: both words again with the mouth cues (S vs Z), then repeat once.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REVIEW — fast and loud!</a:t>
            </a:r>
          </a:p>
          <a:p>
            <a:r>
              <a:t>Point at each pair. Class says BOTH words together.</a:t>
            </a:r>
          </a:p>
          <a:p>
            <a:r>
              <a:t>Then lightning round: you say ONE word from any pair — class shouts 1 or 2.</a:t>
            </a:r>
          </a:p>
          <a:p>
            <a:r>
              <a:t>Finish: "Your ears are strong now! 👂💪"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cheap vs sheep</a:t>
            </a:r>
          </a:p>
          <a:p>
            <a:r>
              <a:t>Point LEFT: say "cheap" 3 times. Students echo each time.</a:t>
            </a:r>
          </a:p>
          <a:p>
            <a:r>
              <a:t>Point RIGHT: say "sheep" 3 times. Students echo.</a:t>
            </a:r>
          </a:p>
          <a:p>
            <a:r>
              <a:t>Now alternate: cheap — sheep — cheap — sheep. Big mouth!</a:t>
            </a:r>
          </a:p>
          <a:p>
            <a:r>
              <a:t>Remind: CH = train: CH-CH-CH! (pull the train whistle)  |  SH = quiet: finger on lips, shhh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SHEEP ✅</a:t>
            </a:r>
          </a:p>
          <a:p>
            <a:r>
              <a:t>Say ONLY "sheep"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SHEEP!"</a:t>
            </a:r>
          </a:p>
          <a:p>
            <a:r>
              <a:t>If many got it wrong: both words again with the mouth cues (CH vs SH), then repeat once.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chip vs ship</a:t>
            </a:r>
          </a:p>
          <a:p>
            <a:r>
              <a:t>Point LEFT: say "chip" 3 times. Students echo each time.</a:t>
            </a:r>
          </a:p>
          <a:p>
            <a:r>
              <a:t>Point RIGHT: say "ship" 3 times. Students echo.</a:t>
            </a:r>
          </a:p>
          <a:p>
            <a:r>
              <a:t>Now alternate: chip — ship — chip — ship. Big mouth!</a:t>
            </a:r>
          </a:p>
          <a:p>
            <a:r>
              <a:t>Remind: CH = train: CH-CH-CH! (pull the train whistle)  |  SH = quiet: finger on lips, shhh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CHIP ✅</a:t>
            </a:r>
          </a:p>
          <a:p>
            <a:r>
              <a:t>Say ONLY "chip"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CHIP!"</a:t>
            </a:r>
          </a:p>
          <a:p>
            <a:r>
              <a:t>If many got it wrong: both words again with the mouth cues (CH vs SH), then repeat once.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TEACH — chew vs shoe</a:t>
            </a:r>
          </a:p>
          <a:p>
            <a:r>
              <a:t>Point LEFT: say "chew" 3 times. Students echo each time.</a:t>
            </a:r>
          </a:p>
          <a:p>
            <a:r>
              <a:t>Point RIGHT: say "shoe" 3 times. Students echo.</a:t>
            </a:r>
          </a:p>
          <a:p>
            <a:r>
              <a:t>Now alternate: chew — shoe — chew — shoe. Big mouth!</a:t>
            </a:r>
          </a:p>
          <a:p>
            <a:r>
              <a:t>Remind: CH = train: CH-CH-CH! (pull the train whistle)  |  SH = quiet: finger on lips, shhh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Notes Placeholder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6172200" cy="3600450"/>
          </a:xfrm>
          <a:prstGeom prst="rect">
            <a:avLst/>
          </a:prstGeom>
        </p:spPr>
        <p:txBody>
          <a:bodyPr/>
          <a:lstStyle/>
          <a:p>
            <a:r>
              <a:t>GAME — the answer is SHOE ✅</a:t>
            </a:r>
          </a:p>
          <a:p>
            <a:r>
              <a:t>Say ONLY "shoe" — slowly, 2 or 3 times.</a:t>
            </a:r>
          </a:p>
          <a:p>
            <a:r>
              <a:t>Students type 1 or 2 in the Zoom chat.</a:t>
            </a:r>
          </a:p>
          <a:p>
            <a:r>
              <a:t>CLICK to reveal the answer band. Praise: "Yes! SHOE!"</a:t>
            </a:r>
          </a:p>
          <a:p>
            <a:r>
              <a:t>If many got it wrong: both words again with the mouth cues (CH vs SH), then repeat once.</a:t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notesSlide" Target="../notesSlides/notesSlide1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notesSlide" Target="../notesSlides/notesSlide1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91576" y="4703888"/>
            <a:ext cx="38305" cy="38305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270167" y="267487"/>
            <a:ext cx="48269" cy="48269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7262619" y="4666103"/>
            <a:ext cx="62031" cy="62031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Shape 3"/>
          <p:cNvSpPr/>
          <p:nvPr/>
        </p:nvSpPr>
        <p:spPr>
          <a:xfrm>
            <a:off x="8176189" y="634896"/>
            <a:ext cx="70732" cy="70732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5732056" y="4208917"/>
            <a:ext cx="28326" cy="28326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377766" y="4399622"/>
            <a:ext cx="69237" cy="69237"/>
          </a:xfrm>
          <a:prstGeom prst="ellipse">
            <a:avLst/>
          </a:prstGeom>
          <a:solidFill>
            <a:srgbClr val="FFFFFF">
              <a:alpha val="2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Shape 6"/>
          <p:cNvSpPr/>
          <p:nvPr/>
        </p:nvSpPr>
        <p:spPr>
          <a:xfrm>
            <a:off x="6103877" y="4431313"/>
            <a:ext cx="40925" cy="40925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1767646" y="4224469"/>
            <a:ext cx="40546" cy="40546"/>
          </a:xfrm>
          <a:prstGeom prst="ellipse">
            <a:avLst/>
          </a:prstGeom>
          <a:solidFill>
            <a:srgbClr val="FFFFFF">
              <a:alpha val="7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Shape 8"/>
          <p:cNvSpPr/>
          <p:nvPr/>
        </p:nvSpPr>
        <p:spPr>
          <a:xfrm>
            <a:off x="8503247" y="330067"/>
            <a:ext cx="54767" cy="54767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4183606" y="4567066"/>
            <a:ext cx="59768" cy="59768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Shape 10"/>
          <p:cNvSpPr/>
          <p:nvPr/>
        </p:nvSpPr>
        <p:spPr>
          <a:xfrm>
            <a:off x="2769212" y="4816648"/>
            <a:ext cx="64370" cy="64370"/>
          </a:xfrm>
          <a:prstGeom prst="ellipse">
            <a:avLst/>
          </a:prstGeom>
          <a:solidFill>
            <a:srgbClr val="FFFFFF">
              <a:alpha val="6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5920026" y="60856"/>
            <a:ext cx="71318" cy="71318"/>
          </a:xfrm>
          <a:prstGeom prst="ellipse">
            <a:avLst/>
          </a:prstGeom>
          <a:solidFill>
            <a:srgbClr val="FFFFFF">
              <a:alpha val="7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Shape 12"/>
          <p:cNvSpPr/>
          <p:nvPr/>
        </p:nvSpPr>
        <p:spPr>
          <a:xfrm>
            <a:off x="4030914" y="4729110"/>
            <a:ext cx="63525" cy="63525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Shape 13"/>
          <p:cNvSpPr/>
          <p:nvPr/>
        </p:nvSpPr>
        <p:spPr>
          <a:xfrm>
            <a:off x="6532020" y="4383672"/>
            <a:ext cx="68097" cy="68097"/>
          </a:xfrm>
          <a:prstGeom prst="ellipse">
            <a:avLst/>
          </a:prstGeom>
          <a:solidFill>
            <a:srgbClr val="FFFFFF">
              <a:alpha val="5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Shape 14"/>
          <p:cNvSpPr/>
          <p:nvPr/>
        </p:nvSpPr>
        <p:spPr>
          <a:xfrm>
            <a:off x="7940370" y="576576"/>
            <a:ext cx="42084" cy="42084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971053" y="620289"/>
            <a:ext cx="43567" cy="43567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2786432" y="4449801"/>
            <a:ext cx="50951" cy="50951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6681032" y="4748599"/>
            <a:ext cx="54804" cy="54804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Shape 18"/>
          <p:cNvSpPr/>
          <p:nvPr/>
        </p:nvSpPr>
        <p:spPr>
          <a:xfrm>
            <a:off x="5596766" y="4081061"/>
            <a:ext cx="52521" cy="52521"/>
          </a:xfrm>
          <a:prstGeom prst="ellipse">
            <a:avLst/>
          </a:prstGeom>
          <a:solidFill>
            <a:srgbClr val="FFFFFF">
              <a:alpha val="2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1" name="Shape 19"/>
          <p:cNvSpPr/>
          <p:nvPr/>
        </p:nvSpPr>
        <p:spPr>
          <a:xfrm>
            <a:off x="7925665" y="545258"/>
            <a:ext cx="36098" cy="36098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Shape 20"/>
          <p:cNvSpPr/>
          <p:nvPr/>
        </p:nvSpPr>
        <p:spPr>
          <a:xfrm>
            <a:off x="1097736" y="487795"/>
            <a:ext cx="65048" cy="65048"/>
          </a:xfrm>
          <a:prstGeom prst="ellipse">
            <a:avLst/>
          </a:prstGeom>
          <a:solidFill>
            <a:srgbClr val="FFFFFF">
              <a:alpha val="7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5811584" y="4347658"/>
            <a:ext cx="52453" cy="52453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8110741" y="230055"/>
            <a:ext cx="35241" cy="35241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" name="Shape 23"/>
          <p:cNvSpPr/>
          <p:nvPr/>
        </p:nvSpPr>
        <p:spPr>
          <a:xfrm>
            <a:off x="3887877" y="4117701"/>
            <a:ext cx="69698" cy="69698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" name="Shape 24"/>
          <p:cNvSpPr/>
          <p:nvPr/>
        </p:nvSpPr>
        <p:spPr>
          <a:xfrm>
            <a:off x="729777" y="4843459"/>
            <a:ext cx="70219" cy="70219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Shape 25"/>
          <p:cNvSpPr/>
          <p:nvPr/>
        </p:nvSpPr>
        <p:spPr>
          <a:xfrm>
            <a:off x="6217546" y="4439161"/>
            <a:ext cx="50169" cy="50169"/>
          </a:xfrm>
          <a:prstGeom prst="ellipse">
            <a:avLst/>
          </a:prstGeom>
          <a:solidFill>
            <a:srgbClr val="FFFFFF">
              <a:alpha val="4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8" name="Shape 26"/>
          <p:cNvSpPr/>
          <p:nvPr/>
        </p:nvSpPr>
        <p:spPr>
          <a:xfrm>
            <a:off x="6685796" y="4843198"/>
            <a:ext cx="45182" cy="45182"/>
          </a:xfrm>
          <a:prstGeom prst="ellipse">
            <a:avLst/>
          </a:prstGeom>
          <a:solidFill>
            <a:srgbClr val="FFFFFF">
              <a:alpha val="2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9" name="Shape 27"/>
          <p:cNvSpPr/>
          <p:nvPr/>
        </p:nvSpPr>
        <p:spPr>
          <a:xfrm>
            <a:off x="1114444" y="4081678"/>
            <a:ext cx="47069" cy="47069"/>
          </a:xfrm>
          <a:prstGeom prst="ellipse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0" name="Shape 28"/>
          <p:cNvSpPr/>
          <p:nvPr/>
        </p:nvSpPr>
        <p:spPr>
          <a:xfrm>
            <a:off x="1995646" y="4781288"/>
            <a:ext cx="70527" cy="70527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Shape 29"/>
          <p:cNvSpPr/>
          <p:nvPr/>
        </p:nvSpPr>
        <p:spPr>
          <a:xfrm>
            <a:off x="1919035" y="4089318"/>
            <a:ext cx="44514" cy="44514"/>
          </a:xfrm>
          <a:prstGeom prst="ellipse">
            <a:avLst/>
          </a:prstGeom>
          <a:solidFill>
            <a:srgbClr val="FFFFFF">
              <a:alpha val="5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2" name="Shape 30"/>
          <p:cNvSpPr/>
          <p:nvPr/>
        </p:nvSpPr>
        <p:spPr>
          <a:xfrm>
            <a:off x="6482511" y="247322"/>
            <a:ext cx="67390" cy="67390"/>
          </a:xfrm>
          <a:prstGeom prst="ellipse">
            <a:avLst/>
          </a:prstGeom>
          <a:solidFill>
            <a:srgbClr val="FFFFFF">
              <a:alpha val="29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3" name="Shape 31"/>
          <p:cNvSpPr/>
          <p:nvPr/>
        </p:nvSpPr>
        <p:spPr>
          <a:xfrm>
            <a:off x="3075752" y="145948"/>
            <a:ext cx="34409" cy="34409"/>
          </a:xfrm>
          <a:prstGeom prst="ellipse">
            <a:avLst/>
          </a:prstGeom>
          <a:solidFill>
            <a:srgbClr val="FFFFFF">
              <a:alpha val="7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4" name="Shape 32"/>
          <p:cNvSpPr/>
          <p:nvPr/>
        </p:nvSpPr>
        <p:spPr>
          <a:xfrm>
            <a:off x="1472634" y="4573152"/>
            <a:ext cx="39475" cy="39475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" name="Shape 33"/>
          <p:cNvSpPr/>
          <p:nvPr/>
        </p:nvSpPr>
        <p:spPr>
          <a:xfrm>
            <a:off x="5005854" y="4509733"/>
            <a:ext cx="51438" cy="51438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6" name="Shape 34"/>
          <p:cNvSpPr/>
          <p:nvPr/>
        </p:nvSpPr>
        <p:spPr>
          <a:xfrm>
            <a:off x="869957" y="486224"/>
            <a:ext cx="63564" cy="63564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7" name="Shape 35"/>
          <p:cNvSpPr/>
          <p:nvPr/>
        </p:nvSpPr>
        <p:spPr>
          <a:xfrm>
            <a:off x="5713479" y="4520112"/>
            <a:ext cx="56211" cy="56211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8" name="Shape 36"/>
          <p:cNvSpPr/>
          <p:nvPr/>
        </p:nvSpPr>
        <p:spPr>
          <a:xfrm>
            <a:off x="3243281" y="4414386"/>
            <a:ext cx="47324" cy="47324"/>
          </a:xfrm>
          <a:prstGeom prst="ellipse">
            <a:avLst/>
          </a:prstGeom>
          <a:solidFill>
            <a:srgbClr val="FFFFFF">
              <a:alpha val="6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9" name="Shape 37"/>
          <p:cNvSpPr/>
          <p:nvPr/>
        </p:nvSpPr>
        <p:spPr>
          <a:xfrm>
            <a:off x="4099733" y="233972"/>
            <a:ext cx="55649" cy="55649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0" name="Shape 38"/>
          <p:cNvSpPr/>
          <p:nvPr/>
        </p:nvSpPr>
        <p:spPr>
          <a:xfrm>
            <a:off x="1863562" y="4704422"/>
            <a:ext cx="50502" cy="50502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1" name="Shape 39"/>
          <p:cNvSpPr/>
          <p:nvPr/>
        </p:nvSpPr>
        <p:spPr>
          <a:xfrm>
            <a:off x="7211047" y="127259"/>
            <a:ext cx="57362" cy="57362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 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· SH · S · Z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cheap or sheep? Listen close! 👂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chop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shop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CHOP!</a:t>
            </a:r>
          </a:p>
        </p:txBody>
      </p:sp>
      <p:pic>
        <p:nvPicPr>
          <p:cNvPr id="19" name="Picture 18" descr="cho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20" name="Picture 19" descr="sho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or Z?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sip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zip</a:t>
            </a:r>
            <a:endParaRPr lang="en-US" sz="4200" dirty="0"/>
          </a:p>
        </p:txBody>
      </p:sp>
      <p:pic>
        <p:nvPicPr>
          <p:cNvPr id="13" name="Picture 12" descr="si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4" name="Picture 13" descr="zi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sip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zip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ZIP!</a:t>
            </a:r>
          </a:p>
        </p:txBody>
      </p:sp>
      <p:pic>
        <p:nvPicPr>
          <p:cNvPr id="19" name="Picture 18" descr="si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20" name="Picture 19" descr="zi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or Z?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sue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zoo</a:t>
            </a:r>
            <a:endParaRPr lang="en-US" sz="4200" dirty="0"/>
          </a:p>
        </p:txBody>
      </p:sp>
      <p:pic>
        <p:nvPicPr>
          <p:cNvPr id="13" name="Picture 12" descr="su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4" name="Picture 13" descr="zo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sue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zoo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SUE!</a:t>
            </a:r>
          </a:p>
        </p:txBody>
      </p:sp>
      <p:pic>
        <p:nvPicPr>
          <p:cNvPr id="19" name="Picture 18" descr="su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20" name="Picture 19" descr="zoo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or Z?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400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🧊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ice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47548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👀</a:t>
            </a:r>
            <a:endParaRPr lang="en-US" sz="15000" dirty="0"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eyes</a:t>
            </a:r>
            <a:endParaRPr lang="en-US" sz="4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🧊</a:t>
            </a:r>
            <a:endParaRPr lang="en-US" sz="103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ice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👀</a:t>
            </a:r>
            <a:endParaRPr lang="en-US" sz="103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eyes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EYES!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or Z?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400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🚌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47548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🐝</a:t>
            </a:r>
            <a:endParaRPr lang="en-US" sz="15000" dirty="0"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buzz</a:t>
            </a:r>
            <a:endParaRPr lang="en-US" sz="4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🚌</a:t>
            </a:r>
            <a:endParaRPr lang="en-US" sz="103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🐝</a:t>
            </a:r>
            <a:endParaRPr lang="en-US" sz="103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buzz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BUS!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 or Z?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400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💊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dose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47548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😴</a:t>
            </a:r>
            <a:endParaRPr lang="en-US" sz="15000" dirty="0"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doze</a:t>
            </a:r>
            <a:endParaRPr lang="en-US" sz="4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Four sounds — four mouths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7432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27432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27432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🚂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27432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Tongue TIP — quick puff! ch-ch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7432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chip, cheap, chop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46888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246888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246888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🤫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246888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Tongue BACK — long shhhh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46888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ship, sheep, shop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66344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FFD23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466344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</a:t>
            </a:r>
            <a:endParaRPr lang="en-US" sz="4800" dirty="0"/>
          </a:p>
        </p:txBody>
      </p:sp>
      <p:sp>
        <p:nvSpPr>
          <p:cNvPr id="19" name="Text 17"/>
          <p:cNvSpPr/>
          <p:nvPr/>
        </p:nvSpPr>
        <p:spPr>
          <a:xfrm>
            <a:off x="466344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🐍</a:t>
            </a:r>
            <a:endParaRPr lang="en-US" sz="4800" dirty="0"/>
          </a:p>
        </p:txBody>
      </p:sp>
      <p:sp>
        <p:nvSpPr>
          <p:cNvPr id="20" name="Text 18"/>
          <p:cNvSpPr/>
          <p:nvPr/>
        </p:nvSpPr>
        <p:spPr>
          <a:xfrm>
            <a:off x="466344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Snake — SSS!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66344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sip, Sue, ice</a:t>
            </a:r>
            <a:endParaRPr lang="en-US" sz="1400" dirty="0"/>
          </a:p>
        </p:txBody>
      </p:sp>
      <p:sp>
        <p:nvSpPr>
          <p:cNvPr id="22" name="Shape 15"/>
          <p:cNvSpPr/>
          <p:nvPr/>
        </p:nvSpPr>
        <p:spPr>
          <a:xfrm>
            <a:off x="6858000" y="1737360"/>
            <a:ext cx="2057400" cy="2743200"/>
          </a:xfrm>
          <a:prstGeom prst="roundRect">
            <a:avLst>
              <a:gd name="adj" fmla="val 6316"/>
            </a:avLst>
          </a:prstGeom>
          <a:solidFill>
            <a:srgbClr val="FFD23F"/>
          </a:solidFill>
          <a:ln/>
          <a:effectLst>
            <a:outerShdw blurRad="1016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Text 16"/>
          <p:cNvSpPr/>
          <p:nvPr/>
        </p:nvSpPr>
        <p:spPr>
          <a:xfrm>
            <a:off x="6858000" y="182880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Z</a:t>
            </a:r>
            <a:endParaRPr lang="en-US" sz="4800" dirty="0"/>
          </a:p>
        </p:txBody>
      </p:sp>
      <p:sp>
        <p:nvSpPr>
          <p:cNvPr id="24" name="Text 17"/>
          <p:cNvSpPr/>
          <p:nvPr/>
        </p:nvSpPr>
        <p:spPr>
          <a:xfrm>
            <a:off x="6858000" y="2560320"/>
            <a:ext cx="2057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dirty="0">
                <a:solidFill>
                  <a:srgbClr val="000000"/>
                </a:solidFill>
              </a:rPr>
              <a:t>🐝</a:t>
            </a:r>
            <a:endParaRPr lang="en-US" sz="4800" dirty="0"/>
          </a:p>
        </p:txBody>
      </p:sp>
      <p:sp>
        <p:nvSpPr>
          <p:cNvPr id="25" name="Text 18"/>
          <p:cNvSpPr/>
          <p:nvPr/>
        </p:nvSpPr>
        <p:spPr>
          <a:xfrm>
            <a:off x="6858000" y="338328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Bee — ZZZ!</a:t>
            </a:r>
            <a:endParaRPr lang="en-US" sz="1600" dirty="0"/>
          </a:p>
        </p:txBody>
      </p:sp>
      <p:sp>
        <p:nvSpPr>
          <p:cNvPr id="26" name="Text 19"/>
          <p:cNvSpPr/>
          <p:nvPr/>
        </p:nvSpPr>
        <p:spPr>
          <a:xfrm>
            <a:off x="6858000" y="38862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zip, zoo, eyes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💊</a:t>
            </a:r>
            <a:endParaRPr lang="en-US" sz="103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dose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😴</a:t>
            </a:r>
            <a:endParaRPr lang="en-US" sz="103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doze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DOZE!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Your mouth knows the difference now!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8580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cheap / sheep</a:t>
            </a:r>
            <a:endParaRPr lang="en-US" sz="2200" dirty="0"/>
          </a:p>
        </p:txBody>
      </p:sp>
      <p:sp>
        <p:nvSpPr>
          <p:cNvPr id="9" name="Shape 5"/>
          <p:cNvSpPr/>
          <p:nvPr/>
        </p:nvSpPr>
        <p:spPr>
          <a:xfrm>
            <a:off x="3383280" y="160020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Text 6"/>
          <p:cNvSpPr/>
          <p:nvPr/>
        </p:nvSpPr>
        <p:spPr>
          <a:xfrm>
            <a:off x="338328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chip / ship</a:t>
            </a:r>
            <a:endParaRPr lang="en-US" sz="2200" dirty="0"/>
          </a:p>
        </p:txBody>
      </p:sp>
      <p:sp>
        <p:nvSpPr>
          <p:cNvPr id="11" name="Shape 5"/>
          <p:cNvSpPr/>
          <p:nvPr/>
        </p:nvSpPr>
        <p:spPr>
          <a:xfrm>
            <a:off x="6080760" y="160020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6"/>
          <p:cNvSpPr/>
          <p:nvPr/>
        </p:nvSpPr>
        <p:spPr>
          <a:xfrm>
            <a:off x="608076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chew / shoe</a:t>
            </a:r>
            <a:endParaRPr lang="en-US" sz="2200" dirty="0"/>
          </a:p>
        </p:txBody>
      </p:sp>
      <p:sp>
        <p:nvSpPr>
          <p:cNvPr id="13" name="Shape 5"/>
          <p:cNvSpPr/>
          <p:nvPr/>
        </p:nvSpPr>
        <p:spPr>
          <a:xfrm>
            <a:off x="685800" y="269748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Text 6"/>
          <p:cNvSpPr/>
          <p:nvPr/>
        </p:nvSpPr>
        <p:spPr>
          <a:xfrm>
            <a:off x="685800" y="26974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chop / shop</a:t>
            </a:r>
            <a:endParaRPr lang="en-US" sz="2200" dirty="0"/>
          </a:p>
        </p:txBody>
      </p:sp>
      <p:sp>
        <p:nvSpPr>
          <p:cNvPr id="15" name="Shape 5"/>
          <p:cNvSpPr/>
          <p:nvPr/>
        </p:nvSpPr>
        <p:spPr>
          <a:xfrm>
            <a:off x="3383280" y="269748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" name="Text 6"/>
          <p:cNvSpPr/>
          <p:nvPr/>
        </p:nvSpPr>
        <p:spPr>
          <a:xfrm>
            <a:off x="3383280" y="26974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sip / zip</a:t>
            </a:r>
            <a:endParaRPr lang="en-US" sz="2200" dirty="0"/>
          </a:p>
        </p:txBody>
      </p:sp>
      <p:sp>
        <p:nvSpPr>
          <p:cNvPr id="17" name="Shape 5"/>
          <p:cNvSpPr/>
          <p:nvPr/>
        </p:nvSpPr>
        <p:spPr>
          <a:xfrm>
            <a:off x="6080760" y="269748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Text 6"/>
          <p:cNvSpPr/>
          <p:nvPr/>
        </p:nvSpPr>
        <p:spPr>
          <a:xfrm>
            <a:off x="6080760" y="26974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sue / zoo</a:t>
            </a:r>
            <a:endParaRPr lang="en-US" sz="2200" dirty="0"/>
          </a:p>
        </p:txBody>
      </p:sp>
      <p:sp>
        <p:nvSpPr>
          <p:cNvPr id="19" name="Shape 5"/>
          <p:cNvSpPr/>
          <p:nvPr/>
        </p:nvSpPr>
        <p:spPr>
          <a:xfrm>
            <a:off x="685800" y="379476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Text 6"/>
          <p:cNvSpPr/>
          <p:nvPr/>
        </p:nvSpPr>
        <p:spPr>
          <a:xfrm>
            <a:off x="685800" y="379476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ice / eyes</a:t>
            </a:r>
            <a:endParaRPr lang="en-US" sz="2200" dirty="0"/>
          </a:p>
        </p:txBody>
      </p:sp>
      <p:sp>
        <p:nvSpPr>
          <p:cNvPr id="21" name="Shape 5"/>
          <p:cNvSpPr/>
          <p:nvPr/>
        </p:nvSpPr>
        <p:spPr>
          <a:xfrm>
            <a:off x="3383280" y="379476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Text 6"/>
          <p:cNvSpPr/>
          <p:nvPr/>
        </p:nvSpPr>
        <p:spPr>
          <a:xfrm>
            <a:off x="3383280" y="379476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bus / buzz</a:t>
            </a:r>
            <a:endParaRPr lang="en-US" sz="2200" dirty="0"/>
          </a:p>
        </p:txBody>
      </p:sp>
      <p:sp>
        <p:nvSpPr>
          <p:cNvPr id="23" name="Shape 5"/>
          <p:cNvSpPr/>
          <p:nvPr/>
        </p:nvSpPr>
        <p:spPr>
          <a:xfrm>
            <a:off x="6080760" y="3794760"/>
            <a:ext cx="2377440" cy="914400"/>
          </a:xfrm>
          <a:prstGeom prst="roundRect">
            <a:avLst>
              <a:gd name="adj" fmla="val 125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4" name="Text 6"/>
          <p:cNvSpPr/>
          <p:nvPr/>
        </p:nvSpPr>
        <p:spPr>
          <a:xfrm>
            <a:off x="6080760" y="379476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dose / doze</a:t>
            </a:r>
            <a:endParaRPr lang="en-US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400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⌚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watch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47548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🧼</a:t>
            </a:r>
            <a:endParaRPr lang="en-US" sz="15000" dirty="0"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wash</a:t>
            </a:r>
            <a:endParaRPr lang="en-US" sz="4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⌚</a:t>
            </a:r>
            <a:endParaRPr lang="en-US" sz="103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watch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🧼</a:t>
            </a:r>
            <a:endParaRPr lang="en-US" sz="103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wash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WASH!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400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⚾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catch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4754880" y="1600200"/>
            <a:ext cx="37490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💵</a:t>
            </a:r>
            <a:endParaRPr lang="en-US" sz="15000" dirty="0"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cash</a:t>
            </a:r>
            <a:endParaRPr lang="en-US" sz="4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⚾</a:t>
            </a:r>
            <a:endParaRPr lang="en-US" sz="103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catch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💵</a:t>
            </a:r>
            <a:endParaRPr lang="en-US" sz="103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cash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CATCH!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cheap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sheep</a:t>
            </a:r>
            <a:endParaRPr lang="en-US" sz="4200" dirty="0"/>
          </a:p>
        </p:txBody>
      </p:sp>
      <p:pic>
        <p:nvPicPr>
          <p:cNvPr id="13" name="Picture 12" descr="chea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4" name="Picture 13" descr="shee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cheap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sheep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SHEEP!</a:t>
            </a:r>
          </a:p>
        </p:txBody>
      </p:sp>
      <p:pic>
        <p:nvPicPr>
          <p:cNvPr id="19" name="Picture 18" descr="chea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20" name="Picture 19" descr="shee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chip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ship</a:t>
            </a:r>
            <a:endParaRPr lang="en-US" sz="4200" dirty="0"/>
          </a:p>
        </p:txBody>
      </p:sp>
      <p:pic>
        <p:nvPicPr>
          <p:cNvPr id="13" name="Picture 12" descr="chi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4" name="Picture 13" descr="shi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chip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ship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CHIP!</a:t>
            </a:r>
          </a:p>
        </p:txBody>
      </p:sp>
      <p:pic>
        <p:nvPicPr>
          <p:cNvPr id="19" name="Picture 18" descr="chi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20" name="Picture 19" descr="shi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chew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shoe</a:t>
            </a:r>
            <a:endParaRPr lang="en-US" sz="4200" dirty="0"/>
          </a:p>
        </p:txBody>
      </p:sp>
      <p:pic>
        <p:nvPicPr>
          <p:cNvPr id="13" name="Picture 12" descr="chew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4" name="Picture 13" descr="sho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do you hear?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chew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shoe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SHOE!</a:t>
            </a:r>
          </a:p>
        </p:txBody>
      </p:sp>
      <p:pic>
        <p:nvPicPr>
          <p:cNvPr id="19" name="Picture 18" descr="chew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828800"/>
            <a:ext cx="1691640" cy="1691640"/>
          </a:xfrm>
          <a:prstGeom prst="rect">
            <a:avLst/>
          </a:prstGeom>
        </p:spPr>
      </p:pic>
      <p:pic>
        <p:nvPicPr>
          <p:cNvPr id="20" name="Picture 19" descr="shoe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828800"/>
            <a:ext cx="169164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3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8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 or SH?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chop</a:t>
            </a:r>
            <a:endParaRPr lang="en-US" sz="4200" dirty="0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3749040" cy="3383280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754880" y="40233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shop</a:t>
            </a:r>
            <a:endParaRPr lang="en-US" sz="4200" dirty="0"/>
          </a:p>
        </p:txBody>
      </p:sp>
      <p:pic>
        <p:nvPicPr>
          <p:cNvPr id="13" name="Picture 12" descr="chop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1600200"/>
            <a:ext cx="2331720" cy="2331720"/>
          </a:xfrm>
          <a:prstGeom prst="rect">
            <a:avLst/>
          </a:prstGeom>
        </p:spPr>
      </p:pic>
      <p:pic>
        <p:nvPicPr>
          <p:cNvPr id="14" name="Picture 13" descr="sho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600200"/>
            <a:ext cx="2331720" cy="23317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Microsoft Macintosh PowerPoint</Application>
  <PresentationFormat>On-screen Show (16:9)</PresentationFormat>
  <Paragraphs>177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Arial Rounded MT Bold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Murray Cohen</dc:creator>
  <cp:lastModifiedBy>Mary Beth Fielder</cp:lastModifiedBy>
  <cp:revision>1</cp:revision>
  <dcterms:created xsi:type="dcterms:W3CDTF">2026-06-13T00:24:33Z</dcterms:created>
  <dcterms:modified xsi:type="dcterms:W3CDTF">2026-07-02T03:18:39Z</dcterms:modified>
</cp:coreProperties>
</file>