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66" r:id="rId2"/>
    <p:sldId id="257" r:id="rId3"/>
    <p:sldId id="258" r:id="rId4"/>
    <p:sldId id="259" r:id="rId5"/>
    <p:sldId id="260" r:id="rId6"/>
    <p:sldId id="261" r:id="rId7"/>
    <p:sldId id="263" r:id="rId8"/>
    <p:sldId id="264" r:id="rId9"/>
    <p:sldId id="265"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726"/>
  </p:normalViewPr>
  <p:slideViewPr>
    <p:cSldViewPr snapToGrid="0" snapToObjects="1">
      <p:cViewPr varScale="1">
        <p:scale>
          <a:sx n="120" d="100"/>
          <a:sy n="120" d="100"/>
        </p:scale>
        <p:origin x="1944"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2145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 SCRIPT — read aloud:</a:t>
            </a:r>
          </a:p>
          <a:p>
            <a:endParaRPr/>
          </a:p>
          <a:p>
            <a:r>
              <a:t>Welcome to the fun part — tongue twisters! These are silly sentences that tie your tongue in knots. Here's the secret: everybody messes them up. That's the whole point. We laugh, we try again. I'll say each one slowly first, then a little faster, and you try with me. Ready? Let's twist.</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 SCRIPT — read aloud:</a:t>
            </a:r>
          </a:p>
          <a:p>
            <a:endParaRPr/>
          </a:p>
          <a:p>
            <a:r>
              <a:t>Here's the first one — for the S and SH sounds. Slowly: She… sells… sea-shells… by the… sea-shore. (pause) Hear the soft /shshsh/ and the hissing /sss/ taking turns? Now a bit faster: She sells seashells by the seashore. (pause) Your turn — try it. (pause) If it tangled, that's okay! Laugh and try again.</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 SCRIPT — read aloud:</a:t>
            </a:r>
          </a:p>
          <a:p>
            <a:endParaRPr/>
          </a:p>
          <a:p>
            <a:r>
              <a:t>Now the Z sound — make your throat buzz like a bee. Slowly: Zebras… zigzagged… through the… zany… zoo. (pause) Feel that /zzzz/ buzz? Faster now: Zebras zigzagged through the zany zoo. (pause) You try. (pause) Tricky one! Nicely done.</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 SCRIPT — read aloud:</a:t>
            </a:r>
          </a:p>
          <a:p>
            <a:endParaRPr/>
          </a:p>
          <a:p>
            <a:r>
              <a:t>Back to TH — tongue out between your teeth. Slowly: Think… thick… thoughts… Tuesdays… through… Thursdays. (pause) Tongue out for every /ththth/! Faster: Think thick thoughts Tuesdays through Thursdays. (pause) Give it a go. (pause) Good effort — that's a hard one.</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 SCRIPT — read aloud:</a:t>
            </a:r>
          </a:p>
          <a:p>
            <a:endParaRPr/>
          </a:p>
          <a:p>
            <a:r>
              <a:t>This one is a little rhyme, with movement. Read it with me, and do the actions. This, that, these, those — (tongue out for each /ththth/) snap your fingers, touch your nose! Say it fast, say it slow — don't forget which way they go! (pause) Now try it on your own, with the snaps. (pause) Fun, right?</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 SCRIPT — read aloud:</a:t>
            </a:r>
          </a:p>
          <a:p>
            <a:endParaRPr/>
          </a:p>
          <a:p>
            <a:r>
              <a:t>Now the N sound — and watch out, the K in 'knew' and 'knitting' is silent! Slowly: Nathan… knew… nothing… about… knitting… neat… napkins. (pause) /nnnn/. Faster: Nathan knew nothing about knitting neat napkins. (pause) You try. (pause) Well done.</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 SCRIPT — read aloud:</a:t>
            </a:r>
          </a:p>
          <a:p>
            <a:endParaRPr/>
          </a:p>
          <a:p>
            <a:r>
              <a:t>Big S sentence now. Slowly: Sam's… silly… sister… sang… seven… sharp… songs… on… Sunday. (pause) Lots of hissing /sss/. Faster: Sam's silly sister sang seven sharp songs on Sunday. (pause) Try it. (pause) Nicely done.</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 SCRIPT — read aloud:</a:t>
            </a:r>
          </a:p>
          <a:p>
            <a:endParaRPr/>
          </a:p>
          <a:p>
            <a:r>
              <a:t>Last one — TH clusters, the hardest yet. Slowly: Throw… three… thrilling… things… through the… threshold. (pause) Tongue out, /ththth/ and r together. Faster: Throw three thrilling things through the threshold. (pause) Give it your best. (pause) If you got tangled — perfect, that means you tried!</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Notes Placeholder"/>
          <p:cNvSpPr>
            <a:spLocks noGrp="1"/>
          </p:cNvSpPr>
          <p:nvPr>
            <p:ph type="body" idx="1"/>
          </p:nvPr>
        </p:nvSpPr>
        <p:spPr/>
        <p:txBody>
          <a:bodyPr/>
          <a:lstStyle/>
          <a:p>
            <a:r>
              <a:t>🎙️ SCRIPT — read aloud:</a:t>
            </a:r>
          </a:p>
          <a:p>
            <a:endParaRPr/>
          </a:p>
          <a:p>
            <a:r>
              <a:t>Beautiful work today. Tongue twisters are hard for everyone — even for people who grew up speaking English. The more you play with them, the stronger and faster your mouth gets. Keep them, and try them again tomorrow. See you next time.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7/1/26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1613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0" y="1097280"/>
            <a:ext cx="9144000" cy="381000"/>
          </a:xfrm>
          <a:prstGeom prst="rect">
            <a:avLst/>
          </a:prstGeom>
          <a:noFill/>
        </p:spPr>
        <p:txBody>
          <a:bodyPr wrap="none">
            <a:spAutoFit/>
          </a:bodyPr>
          <a:lstStyle/>
          <a:p>
            <a:pPr algn="ctr"/>
            <a:r>
              <a:rPr sz="1500" b="1">
                <a:solidFill>
                  <a:srgbClr val="FFD23F"/>
                </a:solidFill>
                <a:latin typeface="Arial Rounded MT Bold"/>
              </a:rPr>
              <a:t>M U R R A Y ' S   E N G L I S H</a:t>
            </a:r>
          </a:p>
        </p:txBody>
      </p:sp>
      <p:sp>
        <p:nvSpPr>
          <p:cNvPr id="4" name="TextBox 3"/>
          <p:cNvSpPr txBox="1"/>
          <p:nvPr/>
        </p:nvSpPr>
        <p:spPr>
          <a:xfrm>
            <a:off x="0" y="1920240"/>
            <a:ext cx="9144000" cy="1117600"/>
          </a:xfrm>
          <a:prstGeom prst="rect">
            <a:avLst/>
          </a:prstGeom>
          <a:noFill/>
        </p:spPr>
        <p:txBody>
          <a:bodyPr wrap="none">
            <a:spAutoFit/>
          </a:bodyPr>
          <a:lstStyle/>
          <a:p>
            <a:pPr algn="ctr"/>
            <a:r>
              <a:rPr sz="4400" b="1">
                <a:solidFill>
                  <a:srgbClr val="FFFFFF"/>
                </a:solidFill>
                <a:latin typeface="Arial Rounded MT Bold"/>
              </a:rPr>
              <a:t>Tongue Twisters!</a:t>
            </a:r>
          </a:p>
        </p:txBody>
      </p:sp>
      <p:sp>
        <p:nvSpPr>
          <p:cNvPr id="5" name="TextBox 4"/>
          <p:cNvSpPr txBox="1"/>
          <p:nvPr/>
        </p:nvSpPr>
        <p:spPr>
          <a:xfrm>
            <a:off x="0" y="3429000"/>
            <a:ext cx="9144000" cy="508000"/>
          </a:xfrm>
          <a:prstGeom prst="rect">
            <a:avLst/>
          </a:prstGeom>
          <a:noFill/>
        </p:spPr>
        <p:txBody>
          <a:bodyPr wrap="none">
            <a:spAutoFit/>
          </a:bodyPr>
          <a:lstStyle/>
          <a:p>
            <a:pPr algn="ctr"/>
            <a:r>
              <a:rPr sz="2000" b="0">
                <a:solidFill>
                  <a:srgbClr val="9B8CFF"/>
                </a:solidFill>
                <a:latin typeface="Helvetica Neue"/>
              </a:rPr>
              <a:t>Thirty-three thieves… can you say it? 😝</a:t>
            </a:r>
          </a:p>
        </p:txBody>
      </p:sp>
      <p:sp>
        <p:nvSpPr>
          <p:cNvPr id="6" name="Rounded Rectangle 5"/>
          <p:cNvSpPr/>
          <p:nvPr/>
        </p:nvSpPr>
        <p:spPr>
          <a:xfrm>
            <a:off x="3840480" y="4320540"/>
            <a:ext cx="1463040" cy="822960"/>
          </a:xfrm>
          <a:prstGeom prst="roundRect">
            <a:avLst/>
          </a:prstGeom>
          <a:solidFill>
            <a:srgbClr val="FFD23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0" y="4423410"/>
            <a:ext cx="9144000" cy="660400"/>
          </a:xfrm>
          <a:prstGeom prst="rect">
            <a:avLst/>
          </a:prstGeom>
          <a:noFill/>
        </p:spPr>
        <p:txBody>
          <a:bodyPr wrap="none">
            <a:spAutoFit/>
          </a:bodyPr>
          <a:lstStyle/>
          <a:p>
            <a:pPr algn="ctr"/>
            <a:r>
              <a:rPr sz="2600" b="1">
                <a:solidFill>
                  <a:srgbClr val="161339"/>
                </a:solidFill>
                <a:latin typeface="Arial Rounded MT Bold"/>
              </a:rPr>
              <a:t>DAY 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BF3E1"/>
        </a:solidFill>
        <a:effectLst/>
      </p:bgPr>
    </p:bg>
    <p:spTree>
      <p:nvGrpSpPr>
        <p:cNvPr id="1" name=""/>
        <p:cNvGrpSpPr/>
        <p:nvPr/>
      </p:nvGrpSpPr>
      <p:grpSpPr>
        <a:xfrm>
          <a:off x="0" y="0"/>
          <a:ext cx="0" cy="0"/>
          <a:chOff x="0" y="0"/>
          <a:chExt cx="0" cy="0"/>
        </a:xfrm>
      </p:grpSpPr>
      <p:sp>
        <p:nvSpPr>
          <p:cNvPr id="2" name="TextBox 1"/>
          <p:cNvSpPr txBox="1"/>
          <p:nvPr/>
        </p:nvSpPr>
        <p:spPr>
          <a:xfrm>
            <a:off x="457200" y="640080"/>
            <a:ext cx="8229600" cy="1325880"/>
          </a:xfrm>
          <a:prstGeom prst="rect">
            <a:avLst/>
          </a:prstGeom>
          <a:noFill/>
        </p:spPr>
        <p:txBody>
          <a:bodyPr wrap="none">
            <a:spAutoFit/>
          </a:bodyPr>
          <a:lstStyle/>
          <a:p>
            <a:pPr algn="ctr">
              <a:defRPr sz="4000"/>
            </a:pPr>
            <a:r>
              <a:t>She sells seashells by the seashore.</a:t>
            </a:r>
          </a:p>
        </p:txBody>
      </p:sp>
      <p:sp>
        <p:nvSpPr>
          <p:cNvPr id="3" name="TextBox 2"/>
          <p:cNvSpPr txBox="1"/>
          <p:nvPr/>
        </p:nvSpPr>
        <p:spPr>
          <a:xfrm>
            <a:off x="457200" y="6126480"/>
            <a:ext cx="8229600" cy="274320"/>
          </a:xfrm>
          <a:prstGeom prst="rect">
            <a:avLst/>
          </a:prstGeom>
          <a:noFill/>
        </p:spPr>
        <p:txBody>
          <a:bodyPr wrap="none">
            <a:spAutoFit/>
          </a:bodyPr>
          <a:lstStyle/>
          <a:p>
            <a:pPr algn="ctr">
              <a:defRPr sz="1600"/>
            </a:pPr>
            <a:r>
              <a:t>Practicing S and SH sounds</a:t>
            </a:r>
          </a:p>
        </p:txBody>
      </p:sp>
      <p:pic>
        <p:nvPicPr>
          <p:cNvPr id="8" name="Picture 7" descr="s2.png"/>
          <p:cNvPicPr>
            <a:picLocks noChangeAspect="1"/>
          </p:cNvPicPr>
          <p:nvPr/>
        </p:nvPicPr>
        <p:blipFill>
          <a:blip r:embed="rId3"/>
          <a:stretch>
            <a:fillRect/>
          </a:stretch>
        </p:blipFill>
        <p:spPr>
          <a:xfrm>
            <a:off x="2628900" y="2103120"/>
            <a:ext cx="3886200" cy="38862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BF3E1"/>
        </a:solidFill>
        <a:effectLst/>
      </p:bgPr>
    </p:bg>
    <p:spTree>
      <p:nvGrpSpPr>
        <p:cNvPr id="1" name=""/>
        <p:cNvGrpSpPr/>
        <p:nvPr/>
      </p:nvGrpSpPr>
      <p:grpSpPr>
        <a:xfrm>
          <a:off x="0" y="0"/>
          <a:ext cx="0" cy="0"/>
          <a:chOff x="0" y="0"/>
          <a:chExt cx="0" cy="0"/>
        </a:xfrm>
      </p:grpSpPr>
      <p:sp>
        <p:nvSpPr>
          <p:cNvPr id="2" name="TextBox 1"/>
          <p:cNvSpPr txBox="1"/>
          <p:nvPr/>
        </p:nvSpPr>
        <p:spPr>
          <a:xfrm>
            <a:off x="457200" y="640080"/>
            <a:ext cx="8229600" cy="1325880"/>
          </a:xfrm>
          <a:prstGeom prst="rect">
            <a:avLst/>
          </a:prstGeom>
          <a:noFill/>
        </p:spPr>
        <p:txBody>
          <a:bodyPr wrap="square">
            <a:spAutoFit/>
          </a:bodyPr>
          <a:lstStyle/>
          <a:p>
            <a:pPr algn="ctr">
              <a:defRPr sz="4000"/>
            </a:pPr>
            <a:r>
              <a:rPr dirty="0"/>
              <a:t>Zebras zigzagged through the zany zoo.</a:t>
            </a:r>
          </a:p>
        </p:txBody>
      </p:sp>
      <p:sp>
        <p:nvSpPr>
          <p:cNvPr id="3" name="TextBox 2"/>
          <p:cNvSpPr txBox="1"/>
          <p:nvPr/>
        </p:nvSpPr>
        <p:spPr>
          <a:xfrm>
            <a:off x="457200" y="6126480"/>
            <a:ext cx="8229600" cy="274320"/>
          </a:xfrm>
          <a:prstGeom prst="rect">
            <a:avLst/>
          </a:prstGeom>
          <a:noFill/>
        </p:spPr>
        <p:txBody>
          <a:bodyPr wrap="none">
            <a:spAutoFit/>
          </a:bodyPr>
          <a:lstStyle/>
          <a:p>
            <a:pPr algn="ctr">
              <a:defRPr sz="1600"/>
            </a:pPr>
            <a:r>
              <a:t>Practicing Z and ZH sounds</a:t>
            </a:r>
          </a:p>
        </p:txBody>
      </p:sp>
      <p:pic>
        <p:nvPicPr>
          <p:cNvPr id="8" name="Picture 7" descr="s3.png"/>
          <p:cNvPicPr>
            <a:picLocks noChangeAspect="1"/>
          </p:cNvPicPr>
          <p:nvPr/>
        </p:nvPicPr>
        <p:blipFill>
          <a:blip r:embed="rId3"/>
          <a:stretch>
            <a:fillRect/>
          </a:stretch>
        </p:blipFill>
        <p:spPr>
          <a:xfrm>
            <a:off x="2628900" y="2103120"/>
            <a:ext cx="3886200" cy="38862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BF3E1"/>
        </a:solidFill>
        <a:effectLst/>
      </p:bgPr>
    </p:bg>
    <p:spTree>
      <p:nvGrpSpPr>
        <p:cNvPr id="1" name=""/>
        <p:cNvGrpSpPr/>
        <p:nvPr/>
      </p:nvGrpSpPr>
      <p:grpSpPr>
        <a:xfrm>
          <a:off x="0" y="0"/>
          <a:ext cx="0" cy="0"/>
          <a:chOff x="0" y="0"/>
          <a:chExt cx="0" cy="0"/>
        </a:xfrm>
      </p:grpSpPr>
      <p:sp>
        <p:nvSpPr>
          <p:cNvPr id="2" name="TextBox 1"/>
          <p:cNvSpPr txBox="1"/>
          <p:nvPr/>
        </p:nvSpPr>
        <p:spPr>
          <a:xfrm>
            <a:off x="457200" y="640080"/>
            <a:ext cx="8229600" cy="1325880"/>
          </a:xfrm>
          <a:prstGeom prst="rect">
            <a:avLst/>
          </a:prstGeom>
          <a:noFill/>
        </p:spPr>
        <p:txBody>
          <a:bodyPr wrap="square">
            <a:spAutoFit/>
          </a:bodyPr>
          <a:lstStyle/>
          <a:p>
            <a:pPr algn="ctr">
              <a:defRPr sz="4000"/>
            </a:pPr>
            <a:r>
              <a:rPr dirty="0"/>
              <a:t>Think thick thoughts </a:t>
            </a:r>
            <a:r>
              <a:rPr lang="en-US" dirty="0"/>
              <a:t>Tuesdays </a:t>
            </a:r>
            <a:r>
              <a:rPr dirty="0"/>
              <a:t>through Thursday</a:t>
            </a:r>
            <a:r>
              <a:rPr lang="en-US" dirty="0"/>
              <a:t>s</a:t>
            </a:r>
            <a:r>
              <a:rPr dirty="0"/>
              <a:t>.</a:t>
            </a:r>
          </a:p>
        </p:txBody>
      </p:sp>
      <p:sp>
        <p:nvSpPr>
          <p:cNvPr id="3" name="TextBox 2"/>
          <p:cNvSpPr txBox="1"/>
          <p:nvPr/>
        </p:nvSpPr>
        <p:spPr>
          <a:xfrm>
            <a:off x="457200" y="6126480"/>
            <a:ext cx="8229600" cy="274320"/>
          </a:xfrm>
          <a:prstGeom prst="rect">
            <a:avLst/>
          </a:prstGeom>
          <a:noFill/>
        </p:spPr>
        <p:txBody>
          <a:bodyPr wrap="none">
            <a:spAutoFit/>
          </a:bodyPr>
          <a:lstStyle/>
          <a:p>
            <a:pPr algn="ctr">
              <a:defRPr sz="1600"/>
            </a:pPr>
            <a:r>
              <a:t>Practicing TH blends and rhythm</a:t>
            </a:r>
          </a:p>
        </p:txBody>
      </p:sp>
      <p:pic>
        <p:nvPicPr>
          <p:cNvPr id="8" name="Picture 7" descr="s4.png"/>
          <p:cNvPicPr>
            <a:picLocks noChangeAspect="1"/>
          </p:cNvPicPr>
          <p:nvPr/>
        </p:nvPicPr>
        <p:blipFill>
          <a:blip r:embed="rId3"/>
          <a:stretch>
            <a:fillRect/>
          </a:stretch>
        </p:blipFill>
        <p:spPr>
          <a:xfrm>
            <a:off x="2628900" y="2103120"/>
            <a:ext cx="3886200" cy="38862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BF3E1"/>
        </a:solidFill>
        <a:effectLst/>
      </p:bgPr>
    </p:bg>
    <p:spTree>
      <p:nvGrpSpPr>
        <p:cNvPr id="1" name=""/>
        <p:cNvGrpSpPr/>
        <p:nvPr/>
      </p:nvGrpSpPr>
      <p:grpSpPr>
        <a:xfrm>
          <a:off x="0" y="0"/>
          <a:ext cx="0" cy="0"/>
          <a:chOff x="0" y="0"/>
          <a:chExt cx="0" cy="0"/>
        </a:xfrm>
      </p:grpSpPr>
      <p:sp>
        <p:nvSpPr>
          <p:cNvPr id="2" name="TextBox 1"/>
          <p:cNvSpPr txBox="1"/>
          <p:nvPr/>
        </p:nvSpPr>
        <p:spPr>
          <a:xfrm>
            <a:off x="457200" y="137160"/>
            <a:ext cx="8229600" cy="640080"/>
          </a:xfrm>
          <a:prstGeom prst="rect">
            <a:avLst/>
          </a:prstGeom>
          <a:noFill/>
        </p:spPr>
        <p:txBody>
          <a:bodyPr wrap="square">
            <a:spAutoFit/>
          </a:bodyPr>
          <a:lstStyle/>
          <a:p>
            <a:pPr algn="ctr"/>
            <a:r>
              <a:rPr lang="en-US" sz="3600" b="1" dirty="0"/>
              <a:t>This, that, these, those!</a:t>
            </a:r>
            <a:endParaRPr lang="en-US" sz="3600" dirty="0"/>
          </a:p>
        </p:txBody>
      </p:sp>
      <p:sp>
        <p:nvSpPr>
          <p:cNvPr id="3" name="TextBox 2"/>
          <p:cNvSpPr txBox="1"/>
          <p:nvPr/>
        </p:nvSpPr>
        <p:spPr>
          <a:xfrm>
            <a:off x="457200" y="6126480"/>
            <a:ext cx="8229600" cy="274320"/>
          </a:xfrm>
          <a:prstGeom prst="rect">
            <a:avLst/>
          </a:prstGeom>
          <a:noFill/>
        </p:spPr>
        <p:txBody>
          <a:bodyPr wrap="none">
            <a:spAutoFit/>
          </a:bodyPr>
          <a:lstStyle/>
          <a:p>
            <a:pPr algn="ctr">
              <a:defRPr sz="1600"/>
            </a:pPr>
            <a:r>
              <a:t>Practicing voiced TH with movement and rhythm</a:t>
            </a:r>
          </a:p>
        </p:txBody>
      </p:sp>
      <p:pic>
        <p:nvPicPr>
          <p:cNvPr id="8" name="Picture 7" descr="this-that-comic-v3.png"/>
          <p:cNvPicPr>
            <a:picLocks noChangeAspect="1"/>
          </p:cNvPicPr>
          <p:nvPr/>
        </p:nvPicPr>
        <p:blipFill>
          <a:blip r:embed="rId3"/>
          <a:stretch>
            <a:fillRect/>
          </a:stretch>
        </p:blipFill>
        <p:spPr>
          <a:xfrm>
            <a:off x="1965960" y="822960"/>
            <a:ext cx="5212080" cy="521208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BF3E1"/>
        </a:solidFill>
        <a:effectLst/>
      </p:bgPr>
    </p:bg>
    <p:spTree>
      <p:nvGrpSpPr>
        <p:cNvPr id="1" name=""/>
        <p:cNvGrpSpPr/>
        <p:nvPr/>
      </p:nvGrpSpPr>
      <p:grpSpPr>
        <a:xfrm>
          <a:off x="0" y="0"/>
          <a:ext cx="0" cy="0"/>
          <a:chOff x="0" y="0"/>
          <a:chExt cx="0" cy="0"/>
        </a:xfrm>
      </p:grpSpPr>
      <p:sp>
        <p:nvSpPr>
          <p:cNvPr id="2" name="TextBox 1"/>
          <p:cNvSpPr txBox="1"/>
          <p:nvPr/>
        </p:nvSpPr>
        <p:spPr>
          <a:xfrm>
            <a:off x="457200" y="640080"/>
            <a:ext cx="8229600" cy="1325880"/>
          </a:xfrm>
          <a:prstGeom prst="rect">
            <a:avLst/>
          </a:prstGeom>
          <a:noFill/>
        </p:spPr>
        <p:txBody>
          <a:bodyPr wrap="square">
            <a:spAutoFit/>
          </a:bodyPr>
          <a:lstStyle/>
          <a:p>
            <a:pPr algn="ctr">
              <a:defRPr sz="4000"/>
            </a:pPr>
            <a:r>
              <a:rPr dirty="0"/>
              <a:t>Nathan knew nothing about knitting neat napkins.</a:t>
            </a:r>
          </a:p>
        </p:txBody>
      </p:sp>
      <p:sp>
        <p:nvSpPr>
          <p:cNvPr id="3" name="TextBox 2"/>
          <p:cNvSpPr txBox="1"/>
          <p:nvPr/>
        </p:nvSpPr>
        <p:spPr>
          <a:xfrm>
            <a:off x="457200" y="6126480"/>
            <a:ext cx="8229600" cy="274320"/>
          </a:xfrm>
          <a:prstGeom prst="rect">
            <a:avLst/>
          </a:prstGeom>
          <a:noFill/>
        </p:spPr>
        <p:txBody>
          <a:bodyPr wrap="none">
            <a:spAutoFit/>
          </a:bodyPr>
          <a:lstStyle/>
          <a:p>
            <a:pPr algn="ctr">
              <a:defRPr sz="1600"/>
            </a:pPr>
            <a:r>
              <a:t>Practicing N and KN sounds</a:t>
            </a:r>
          </a:p>
        </p:txBody>
      </p:sp>
      <p:pic>
        <p:nvPicPr>
          <p:cNvPr id="8" name="Picture 7" descr="s6.png"/>
          <p:cNvPicPr>
            <a:picLocks noChangeAspect="1"/>
          </p:cNvPicPr>
          <p:nvPr/>
        </p:nvPicPr>
        <p:blipFill>
          <a:blip r:embed="rId3"/>
          <a:stretch>
            <a:fillRect/>
          </a:stretch>
        </p:blipFill>
        <p:spPr>
          <a:xfrm>
            <a:off x="2628900" y="2103120"/>
            <a:ext cx="3886200" cy="38862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BF3E1"/>
        </a:solidFill>
        <a:effectLst/>
      </p:bgPr>
    </p:bg>
    <p:spTree>
      <p:nvGrpSpPr>
        <p:cNvPr id="1" name=""/>
        <p:cNvGrpSpPr/>
        <p:nvPr/>
      </p:nvGrpSpPr>
      <p:grpSpPr>
        <a:xfrm>
          <a:off x="0" y="0"/>
          <a:ext cx="0" cy="0"/>
          <a:chOff x="0" y="0"/>
          <a:chExt cx="0" cy="0"/>
        </a:xfrm>
      </p:grpSpPr>
      <p:sp>
        <p:nvSpPr>
          <p:cNvPr id="2" name="TextBox 1"/>
          <p:cNvSpPr txBox="1"/>
          <p:nvPr/>
        </p:nvSpPr>
        <p:spPr>
          <a:xfrm>
            <a:off x="457200" y="640080"/>
            <a:ext cx="8229600" cy="1325880"/>
          </a:xfrm>
          <a:prstGeom prst="rect">
            <a:avLst/>
          </a:prstGeom>
          <a:noFill/>
        </p:spPr>
        <p:txBody>
          <a:bodyPr wrap="square">
            <a:spAutoFit/>
          </a:bodyPr>
          <a:lstStyle/>
          <a:p>
            <a:pPr algn="ctr">
              <a:defRPr sz="4000"/>
            </a:pPr>
            <a:r>
              <a:t>Sam’s silly sister sang seven sharp songs on Sunday.</a:t>
            </a:r>
          </a:p>
        </p:txBody>
      </p:sp>
      <p:sp>
        <p:nvSpPr>
          <p:cNvPr id="3" name="TextBox 2"/>
          <p:cNvSpPr txBox="1"/>
          <p:nvPr/>
        </p:nvSpPr>
        <p:spPr>
          <a:xfrm>
            <a:off x="457200" y="6126480"/>
            <a:ext cx="8229600" cy="274320"/>
          </a:xfrm>
          <a:prstGeom prst="rect">
            <a:avLst/>
          </a:prstGeom>
          <a:noFill/>
        </p:spPr>
        <p:txBody>
          <a:bodyPr wrap="none">
            <a:spAutoFit/>
          </a:bodyPr>
          <a:lstStyle/>
          <a:p>
            <a:pPr algn="ctr">
              <a:defRPr sz="1600"/>
            </a:pPr>
            <a:r>
              <a:t>Practicing S and SH tongue strength</a:t>
            </a:r>
          </a:p>
        </p:txBody>
      </p:sp>
      <p:pic>
        <p:nvPicPr>
          <p:cNvPr id="8" name="Picture 7" descr="s8.png"/>
          <p:cNvPicPr>
            <a:picLocks noChangeAspect="1"/>
          </p:cNvPicPr>
          <p:nvPr/>
        </p:nvPicPr>
        <p:blipFill>
          <a:blip r:embed="rId3"/>
          <a:stretch>
            <a:fillRect/>
          </a:stretch>
        </p:blipFill>
        <p:spPr>
          <a:xfrm>
            <a:off x="2628900" y="2103120"/>
            <a:ext cx="3886200" cy="38862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BF3E1"/>
        </a:solidFill>
        <a:effectLst/>
      </p:bgPr>
    </p:bg>
    <p:spTree>
      <p:nvGrpSpPr>
        <p:cNvPr id="1" name=""/>
        <p:cNvGrpSpPr/>
        <p:nvPr/>
      </p:nvGrpSpPr>
      <p:grpSpPr>
        <a:xfrm>
          <a:off x="0" y="0"/>
          <a:ext cx="0" cy="0"/>
          <a:chOff x="0" y="0"/>
          <a:chExt cx="0" cy="0"/>
        </a:xfrm>
      </p:grpSpPr>
      <p:sp>
        <p:nvSpPr>
          <p:cNvPr id="2" name="TextBox 1"/>
          <p:cNvSpPr txBox="1"/>
          <p:nvPr/>
        </p:nvSpPr>
        <p:spPr>
          <a:xfrm>
            <a:off x="457200" y="640080"/>
            <a:ext cx="8229600" cy="1325880"/>
          </a:xfrm>
          <a:prstGeom prst="rect">
            <a:avLst/>
          </a:prstGeom>
          <a:noFill/>
        </p:spPr>
        <p:txBody>
          <a:bodyPr wrap="square">
            <a:spAutoFit/>
          </a:bodyPr>
          <a:lstStyle/>
          <a:p>
            <a:pPr algn="ctr">
              <a:defRPr sz="4000"/>
            </a:pPr>
            <a:r>
              <a:rPr dirty="0"/>
              <a:t>Throw three thrilling things through the threshold.</a:t>
            </a:r>
          </a:p>
        </p:txBody>
      </p:sp>
      <p:sp>
        <p:nvSpPr>
          <p:cNvPr id="3" name="TextBox 2"/>
          <p:cNvSpPr txBox="1"/>
          <p:nvPr/>
        </p:nvSpPr>
        <p:spPr>
          <a:xfrm>
            <a:off x="457200" y="6126480"/>
            <a:ext cx="8229600" cy="274320"/>
          </a:xfrm>
          <a:prstGeom prst="rect">
            <a:avLst/>
          </a:prstGeom>
          <a:noFill/>
        </p:spPr>
        <p:txBody>
          <a:bodyPr wrap="none">
            <a:spAutoFit/>
          </a:bodyPr>
          <a:lstStyle/>
          <a:p>
            <a:pPr algn="ctr">
              <a:defRPr sz="1600"/>
            </a:pPr>
            <a:r>
              <a:t>Practicing TH clusters and linking</a:t>
            </a:r>
          </a:p>
        </p:txBody>
      </p:sp>
      <p:pic>
        <p:nvPicPr>
          <p:cNvPr id="8" name="Picture 7" descr="s9.png"/>
          <p:cNvPicPr>
            <a:picLocks noChangeAspect="1"/>
          </p:cNvPicPr>
          <p:nvPr/>
        </p:nvPicPr>
        <p:blipFill>
          <a:blip r:embed="rId3"/>
          <a:stretch>
            <a:fillRect/>
          </a:stretch>
        </p:blipFill>
        <p:spPr>
          <a:xfrm>
            <a:off x="2628900" y="2103120"/>
            <a:ext cx="3886200" cy="38862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BF3E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D60CD-F309-3298-013C-D0458253A7B0}"/>
              </a:ext>
            </a:extLst>
          </p:cNvPr>
          <p:cNvSpPr>
            <a:spLocks noGrp="1"/>
          </p:cNvSpPr>
          <p:nvPr>
            <p:ph type="ctrTitle"/>
          </p:nvPr>
        </p:nvSpPr>
        <p:spPr/>
        <p:txBody>
          <a:bodyPr/>
          <a:lstStyle/>
          <a:p>
            <a:r>
              <a:t>Great job! 😝</a:t>
            </a:r>
          </a:p>
        </p:txBody>
      </p:sp>
      <p:sp>
        <p:nvSpPr>
          <p:cNvPr id="3" name="Subtitle 2">
            <a:extLst>
              <a:ext uri="{FF2B5EF4-FFF2-40B4-BE49-F238E27FC236}">
                <a16:creationId xmlns:a16="http://schemas.microsoft.com/office/drawing/2014/main" id="{70247C52-163C-EBCE-BD9E-36CB77CE37CD}"/>
              </a:ext>
            </a:extLst>
          </p:cNvPr>
          <p:cNvSpPr>
            <a:spLocks noGrp="1"/>
          </p:cNvSpPr>
          <p:nvPr>
            <p:ph type="subTitle" idx="1"/>
          </p:nvPr>
        </p:nvSpPr>
        <p:spPr/>
        <p:txBody>
          <a:bodyPr/>
          <a:lstStyle/>
          <a:p>
            <a:r>
              <a:t>Which one was hardest? Say it one more time — slowly, then fast!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68</TotalTime>
  <Words>765</Words>
  <Application>Microsoft Macintosh PowerPoint</Application>
  <PresentationFormat>On-screen Show (4:3)</PresentationFormat>
  <Paragraphs>45</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Arial Rounded MT Bold</vt:lpstr>
      <vt:lpstr>Calibri</vt:lpstr>
      <vt:lpstr>Helvetica Neue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Mary Beth Fielder</cp:lastModifiedBy>
  <cp:revision>12</cp:revision>
  <dcterms:created xsi:type="dcterms:W3CDTF">2013-01-27T09:14:16Z</dcterms:created>
  <dcterms:modified xsi:type="dcterms:W3CDTF">2026-07-02T03:17:05Z</dcterms:modified>
  <cp:category/>
</cp:coreProperties>
</file>