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9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66" r:id="rId2"/>
    <p:sldId id="320" r:id="rId3"/>
    <p:sldId id="321" r:id="rId4"/>
    <p:sldId id="267" r:id="rId5"/>
    <p:sldId id="268" r:id="rId6"/>
    <p:sldId id="297" r:id="rId7"/>
    <p:sldId id="299" r:id="rId8"/>
    <p:sldId id="322" r:id="rId35"/>
    <p:sldId id="323" r:id="rId36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296" r:id="rId2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  <Relationship Id="rId35" Type="http://schemas.openxmlformats.org/officeDocument/2006/relationships/slide" Target="slides/slide29.xml"/>
  <Relationship Id="rId36" Type="http://schemas.openxmlformats.org/officeDocument/2006/relationships/slide" Target="slides/slide30.xml"/>
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036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Good morning! Clap every letter with me, A to Z. Ready?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Yesterday: tricky sounds. Today: the schwa. Missed a day? We'll do all of yesterday again, fast.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Here's everything from yesterday. Let's run through it all, quickly.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You did all of yesterday — TH, B/V/W, CH/SH, S/Z, cup/cop. Today: the laziest sound in English, the schwa. Let's go!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☀️ Good morning! Clap the alphabet!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Stand up! Big voice, big claps!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026664" y="3429000"/>
            <a:ext cx="3090672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3026664" y="3429000"/>
            <a:ext cx="3090672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Chant it with me! 👏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2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073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4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075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1076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77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078" name="Text 9"/>
          <p:cNvSpPr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🚫</a:t>
            </a:r>
            <a:endParaRPr lang="en-US" sz="10300" dirty="0"/>
          </a:p>
        </p:txBody>
      </p:sp>
      <p:sp>
        <p:nvSpPr>
          <p:cNvPr id="1079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ban</a:t>
            </a:r>
            <a:endParaRPr lang="en-US" sz="3600" dirty="0"/>
          </a:p>
        </p:txBody>
      </p:sp>
      <p:sp>
        <p:nvSpPr>
          <p:cNvPr id="1080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81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082" name="Text 13"/>
          <p:cNvSpPr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🚐</a:t>
            </a:r>
            <a:endParaRPr lang="en-US" sz="10300" dirty="0"/>
          </a:p>
        </p:txBody>
      </p:sp>
      <p:sp>
        <p:nvSpPr>
          <p:cNvPr id="1083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van</a:t>
            </a:r>
            <a:endParaRPr lang="en-US" sz="3600" dirty="0"/>
          </a:p>
        </p:txBody>
      </p:sp>
      <p:sp>
        <p:nvSpPr>
          <p:cNvPr id="1084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VAN!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7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088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9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090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 or V?</a:t>
            </a:r>
            <a:endParaRPr lang="en-US" sz="3400" dirty="0"/>
          </a:p>
        </p:txBody>
      </p:sp>
      <p:sp>
        <p:nvSpPr>
          <p:cNvPr id="1091" name="Shape 5"/>
          <p:cNvSpPr/>
          <p:nvPr/>
        </p:nvSpPr>
        <p:spPr>
          <a:xfrm>
            <a:off x="640080" y="1965960"/>
            <a:ext cx="3749040" cy="2395728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92" name="Text 6"/>
          <p:cNvSpPr/>
          <p:nvPr/>
        </p:nvSpPr>
        <p:spPr>
          <a:xfrm>
            <a:off x="640080" y="1627632"/>
            <a:ext cx="374904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💧</a:t>
            </a:r>
            <a:endParaRPr lang="en-US" sz="15000" dirty="0"/>
          </a:p>
        </p:txBody>
      </p:sp>
      <p:sp>
        <p:nvSpPr>
          <p:cNvPr id="1093" name="Text 7"/>
          <p:cNvSpPr/>
          <p:nvPr/>
        </p:nvSpPr>
        <p:spPr>
          <a:xfrm>
            <a:off x="640080" y="36118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wet</a:t>
            </a:r>
            <a:endParaRPr lang="en-US" sz="4200" dirty="0"/>
          </a:p>
        </p:txBody>
      </p:sp>
      <p:sp>
        <p:nvSpPr>
          <p:cNvPr id="1094" name="Shape 8"/>
          <p:cNvSpPr/>
          <p:nvPr/>
        </p:nvSpPr>
        <p:spPr>
          <a:xfrm>
            <a:off x="4754880" y="1965960"/>
            <a:ext cx="3749040" cy="2395728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95" name="Text 10"/>
          <p:cNvSpPr/>
          <p:nvPr/>
        </p:nvSpPr>
        <p:spPr>
          <a:xfrm>
            <a:off x="4754880" y="36118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vet</a:t>
            </a:r>
            <a:endParaRPr lang="en-US" sz="4200" dirty="0"/>
          </a:p>
        </p:txBody>
      </p:sp>
      <p:pic>
        <p:nvPicPr>
          <p:cNvPr id="1096" name="Picture 12" descr="vet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37" y="1706270"/>
            <a:ext cx="1514126" cy="180868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9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100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01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102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1103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04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105" name="Text 9"/>
          <p:cNvSpPr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💧</a:t>
            </a:r>
            <a:endParaRPr lang="en-US" sz="10300" dirty="0"/>
          </a:p>
        </p:txBody>
      </p:sp>
      <p:sp>
        <p:nvSpPr>
          <p:cNvPr id="1106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wet</a:t>
            </a:r>
            <a:endParaRPr lang="en-US" sz="3600" dirty="0"/>
          </a:p>
        </p:txBody>
      </p:sp>
      <p:sp>
        <p:nvSpPr>
          <p:cNvPr id="1107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08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109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vet</a:t>
            </a:r>
            <a:endParaRPr lang="en-US" sz="3600" dirty="0"/>
          </a:p>
        </p:txBody>
      </p:sp>
      <p:pic>
        <p:nvPicPr>
          <p:cNvPr id="1110" name="Picture 16" descr="vet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9776" y="2322576"/>
            <a:ext cx="1056367" cy="1261872"/>
          </a:xfrm>
          <a:prstGeom prst="rect">
            <a:avLst/>
          </a:prstGeom>
        </p:spPr>
      </p:pic>
      <p:sp>
        <p:nvSpPr>
          <p:cNvPr id="1111" name="Rounded Rectangle 18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VET!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14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115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16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REVIEW</a:t>
            </a:r>
            <a:endParaRPr lang="en-US" sz="1400" dirty="0"/>
          </a:p>
        </p:txBody>
      </p:sp>
      <p:sp>
        <p:nvSpPr>
          <p:cNvPr id="1117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⭐ Your mouth knows the difference now!</a:t>
            </a:r>
            <a:endParaRPr lang="en-US" sz="2600" dirty="0"/>
          </a:p>
        </p:txBody>
      </p:sp>
      <p:sp>
        <p:nvSpPr>
          <p:cNvPr id="1118" name="Shape 5"/>
          <p:cNvSpPr/>
          <p:nvPr/>
        </p:nvSpPr>
        <p:spPr>
          <a:xfrm>
            <a:off x="502920" y="1920240"/>
            <a:ext cx="1920240" cy="109728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19" name="Text 6"/>
          <p:cNvSpPr/>
          <p:nvPr/>
        </p:nvSpPr>
        <p:spPr>
          <a:xfrm>
            <a:off x="502920" y="1920240"/>
            <a:ext cx="1920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🚫 ban</a:t>
            </a:r>
            <a:endParaRPr lang="en-US" sz="2200" dirty="0"/>
          </a:p>
        </p:txBody>
      </p:sp>
      <p:sp>
        <p:nvSpPr>
          <p:cNvPr id="1120" name="Shape 7"/>
          <p:cNvSpPr/>
          <p:nvPr/>
        </p:nvSpPr>
        <p:spPr>
          <a:xfrm>
            <a:off x="502920" y="3200400"/>
            <a:ext cx="1920240" cy="1097280"/>
          </a:xfrm>
          <a:prstGeom prst="roundRect">
            <a:avLst>
              <a:gd name="adj" fmla="val 12500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21" name="Text 8"/>
          <p:cNvSpPr/>
          <p:nvPr/>
        </p:nvSpPr>
        <p:spPr>
          <a:xfrm>
            <a:off x="502920" y="3200400"/>
            <a:ext cx="1920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🚐 van</a:t>
            </a:r>
            <a:endParaRPr lang="en-US" sz="2200" dirty="0"/>
          </a:p>
        </p:txBody>
      </p:sp>
      <p:sp>
        <p:nvSpPr>
          <p:cNvPr id="1122" name="Shape 9"/>
          <p:cNvSpPr/>
          <p:nvPr/>
        </p:nvSpPr>
        <p:spPr>
          <a:xfrm>
            <a:off x="2697480" y="1920240"/>
            <a:ext cx="1920240" cy="109728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23" name="Text 10"/>
          <p:cNvSpPr/>
          <p:nvPr/>
        </p:nvSpPr>
        <p:spPr>
          <a:xfrm>
            <a:off x="2697480" y="1920240"/>
            <a:ext cx="1920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⛵ boat</a:t>
            </a:r>
            <a:endParaRPr lang="en-US" sz="2200" dirty="0"/>
          </a:p>
        </p:txBody>
      </p:sp>
      <p:sp>
        <p:nvSpPr>
          <p:cNvPr id="1124" name="Shape 11"/>
          <p:cNvSpPr/>
          <p:nvPr/>
        </p:nvSpPr>
        <p:spPr>
          <a:xfrm>
            <a:off x="2697480" y="3200400"/>
            <a:ext cx="1920240" cy="1097280"/>
          </a:xfrm>
          <a:prstGeom prst="roundRect">
            <a:avLst>
              <a:gd name="adj" fmla="val 12500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25" name="Text 12"/>
          <p:cNvSpPr/>
          <p:nvPr/>
        </p:nvSpPr>
        <p:spPr>
          <a:xfrm>
            <a:off x="2697480" y="3200400"/>
            <a:ext cx="1920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🗳️ vote</a:t>
            </a:r>
            <a:endParaRPr lang="en-US" sz="2200" dirty="0"/>
          </a:p>
        </p:txBody>
      </p:sp>
      <p:sp>
        <p:nvSpPr>
          <p:cNvPr id="1126" name="Shape 13"/>
          <p:cNvSpPr/>
          <p:nvPr/>
        </p:nvSpPr>
        <p:spPr>
          <a:xfrm>
            <a:off x="4892040" y="1920240"/>
            <a:ext cx="1920240" cy="109728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27" name="Text 14"/>
          <p:cNvSpPr/>
          <p:nvPr/>
        </p:nvSpPr>
        <p:spPr>
          <a:xfrm>
            <a:off x="4892040" y="1920240"/>
            <a:ext cx="1920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💧 wet</a:t>
            </a:r>
            <a:endParaRPr lang="en-US" sz="2200" dirty="0"/>
          </a:p>
        </p:txBody>
      </p:sp>
      <p:sp>
        <p:nvSpPr>
          <p:cNvPr id="1128" name="Shape 15"/>
          <p:cNvSpPr/>
          <p:nvPr/>
        </p:nvSpPr>
        <p:spPr>
          <a:xfrm>
            <a:off x="4892040" y="3200400"/>
            <a:ext cx="1920240" cy="1097280"/>
          </a:xfrm>
          <a:prstGeom prst="roundRect">
            <a:avLst>
              <a:gd name="adj" fmla="val 12500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29" name="Text 16"/>
          <p:cNvSpPr/>
          <p:nvPr/>
        </p:nvSpPr>
        <p:spPr>
          <a:xfrm>
            <a:off x="4892040" y="3200400"/>
            <a:ext cx="1920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🩺 vet</a:t>
            </a:r>
            <a:endParaRPr lang="en-US" sz="2200" dirty="0"/>
          </a:p>
        </p:txBody>
      </p:sp>
      <p:sp>
        <p:nvSpPr>
          <p:cNvPr id="1130" name="Shape 17"/>
          <p:cNvSpPr/>
          <p:nvPr/>
        </p:nvSpPr>
        <p:spPr>
          <a:xfrm>
            <a:off x="7086600" y="1920240"/>
            <a:ext cx="1920240" cy="109728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31" name="Text 18"/>
          <p:cNvSpPr/>
          <p:nvPr/>
        </p:nvSpPr>
        <p:spPr>
          <a:xfrm>
            <a:off x="7086600" y="1920240"/>
            <a:ext cx="1920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🍷 wine</a:t>
            </a:r>
            <a:endParaRPr lang="en-US" sz="2200" dirty="0"/>
          </a:p>
        </p:txBody>
      </p:sp>
      <p:sp>
        <p:nvSpPr>
          <p:cNvPr id="1132" name="Shape 19"/>
          <p:cNvSpPr/>
          <p:nvPr/>
        </p:nvSpPr>
        <p:spPr>
          <a:xfrm>
            <a:off x="7086600" y="3200400"/>
            <a:ext cx="1920240" cy="1097280"/>
          </a:xfrm>
          <a:prstGeom prst="roundRect">
            <a:avLst>
              <a:gd name="adj" fmla="val 12500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33" name="Text 20"/>
          <p:cNvSpPr/>
          <p:nvPr/>
        </p:nvSpPr>
        <p:spPr>
          <a:xfrm>
            <a:off x="7086600" y="3200400"/>
            <a:ext cx="1920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🌿 vine</a:t>
            </a:r>
            <a:endParaRPr lang="en-US" sz="2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36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137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38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139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Four sounds — four mouths</a:t>
            </a:r>
            <a:endParaRPr lang="en-US" sz="2800" dirty="0"/>
          </a:p>
        </p:txBody>
      </p:sp>
      <p:sp>
        <p:nvSpPr>
          <p:cNvPr id="1140" name="Shape 5"/>
          <p:cNvSpPr/>
          <p:nvPr/>
        </p:nvSpPr>
        <p:spPr>
          <a:xfrm>
            <a:off x="274320" y="1737360"/>
            <a:ext cx="2057400" cy="2743200"/>
          </a:xfrm>
          <a:prstGeom prst="roundRect">
            <a:avLst>
              <a:gd name="adj" fmla="val 6316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41" name="Text 6"/>
          <p:cNvSpPr/>
          <p:nvPr/>
        </p:nvSpPr>
        <p:spPr>
          <a:xfrm>
            <a:off x="274320" y="182880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</a:t>
            </a:r>
            <a:endParaRPr lang="en-US" sz="4800" dirty="0"/>
          </a:p>
        </p:txBody>
      </p:sp>
      <p:sp>
        <p:nvSpPr>
          <p:cNvPr id="1142" name="Text 7"/>
          <p:cNvSpPr/>
          <p:nvPr/>
        </p:nvSpPr>
        <p:spPr>
          <a:xfrm>
            <a:off x="274320" y="256032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000000"/>
                </a:solidFill>
              </a:rPr>
              <a:t>🚂</a:t>
            </a:r>
            <a:endParaRPr lang="en-US" sz="4800" dirty="0"/>
          </a:p>
        </p:txBody>
      </p:sp>
      <p:sp>
        <p:nvSpPr>
          <p:cNvPr id="1143" name="Text 8"/>
          <p:cNvSpPr/>
          <p:nvPr/>
        </p:nvSpPr>
        <p:spPr>
          <a:xfrm>
            <a:off x="274320" y="338328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Stop the air — CHH!</a:t>
            </a:r>
            <a:endParaRPr lang="en-US" sz="1600" dirty="0"/>
          </a:p>
        </p:txBody>
      </p:sp>
      <p:sp>
        <p:nvSpPr>
          <p:cNvPr id="1144" name="Text 9"/>
          <p:cNvSpPr/>
          <p:nvPr/>
        </p:nvSpPr>
        <p:spPr>
          <a:xfrm>
            <a:off x="274320" y="388620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chip, cheap, chop</a:t>
            </a:r>
            <a:endParaRPr lang="en-US" sz="1400" dirty="0"/>
          </a:p>
        </p:txBody>
      </p:sp>
      <p:sp>
        <p:nvSpPr>
          <p:cNvPr id="1145" name="Shape 10"/>
          <p:cNvSpPr/>
          <p:nvPr/>
        </p:nvSpPr>
        <p:spPr>
          <a:xfrm>
            <a:off x="2468880" y="1737360"/>
            <a:ext cx="2057400" cy="2743200"/>
          </a:xfrm>
          <a:prstGeom prst="roundRect">
            <a:avLst>
              <a:gd name="adj" fmla="val 6316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46" name="Text 11"/>
          <p:cNvSpPr/>
          <p:nvPr/>
        </p:nvSpPr>
        <p:spPr>
          <a:xfrm>
            <a:off x="2468880" y="182880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</a:t>
            </a:r>
            <a:endParaRPr lang="en-US" sz="4800" dirty="0"/>
          </a:p>
        </p:txBody>
      </p:sp>
      <p:sp>
        <p:nvSpPr>
          <p:cNvPr id="1147" name="Text 12"/>
          <p:cNvSpPr/>
          <p:nvPr/>
        </p:nvSpPr>
        <p:spPr>
          <a:xfrm>
            <a:off x="2468880" y="256032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000000"/>
                </a:solidFill>
              </a:rPr>
              <a:t>🤫</a:t>
            </a:r>
            <a:endParaRPr lang="en-US" sz="4800" dirty="0"/>
          </a:p>
        </p:txBody>
      </p:sp>
      <p:sp>
        <p:nvSpPr>
          <p:cNvPr id="1148" name="Text 13"/>
          <p:cNvSpPr/>
          <p:nvPr/>
        </p:nvSpPr>
        <p:spPr>
          <a:xfrm>
            <a:off x="2468880" y="338328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Quiet — SHHH!</a:t>
            </a:r>
            <a:endParaRPr lang="en-US" sz="1600" dirty="0"/>
          </a:p>
        </p:txBody>
      </p:sp>
      <p:sp>
        <p:nvSpPr>
          <p:cNvPr id="1149" name="Text 14"/>
          <p:cNvSpPr/>
          <p:nvPr/>
        </p:nvSpPr>
        <p:spPr>
          <a:xfrm>
            <a:off x="2468880" y="388620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ship, sheep, shop</a:t>
            </a:r>
            <a:endParaRPr lang="en-US" sz="1400" dirty="0"/>
          </a:p>
        </p:txBody>
      </p:sp>
      <p:sp>
        <p:nvSpPr>
          <p:cNvPr id="1150" name="Shape 15"/>
          <p:cNvSpPr/>
          <p:nvPr/>
        </p:nvSpPr>
        <p:spPr>
          <a:xfrm>
            <a:off x="4663440" y="1737360"/>
            <a:ext cx="2057400" cy="2743200"/>
          </a:xfrm>
          <a:prstGeom prst="roundRect">
            <a:avLst>
              <a:gd name="adj" fmla="val 6316"/>
            </a:avLst>
          </a:prstGeom>
          <a:solidFill>
            <a:srgbClr val="FFD23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51" name="Text 16"/>
          <p:cNvSpPr/>
          <p:nvPr/>
        </p:nvSpPr>
        <p:spPr>
          <a:xfrm>
            <a:off x="4663440" y="182880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</a:t>
            </a:r>
            <a:endParaRPr lang="en-US" sz="4800" dirty="0"/>
          </a:p>
        </p:txBody>
      </p:sp>
      <p:sp>
        <p:nvSpPr>
          <p:cNvPr id="1152" name="Text 17"/>
          <p:cNvSpPr/>
          <p:nvPr/>
        </p:nvSpPr>
        <p:spPr>
          <a:xfrm>
            <a:off x="4663440" y="256032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000000"/>
                </a:solidFill>
              </a:rPr>
              <a:t>🐍</a:t>
            </a:r>
            <a:endParaRPr lang="en-US" sz="4800" dirty="0"/>
          </a:p>
        </p:txBody>
      </p:sp>
      <p:sp>
        <p:nvSpPr>
          <p:cNvPr id="1153" name="Text 18"/>
          <p:cNvSpPr/>
          <p:nvPr/>
        </p:nvSpPr>
        <p:spPr>
          <a:xfrm>
            <a:off x="4663440" y="338328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Snake — SSS!</a:t>
            </a:r>
            <a:endParaRPr lang="en-US" sz="1600" dirty="0"/>
          </a:p>
        </p:txBody>
      </p:sp>
      <p:sp>
        <p:nvSpPr>
          <p:cNvPr id="1154" name="Text 19"/>
          <p:cNvSpPr/>
          <p:nvPr/>
        </p:nvSpPr>
        <p:spPr>
          <a:xfrm>
            <a:off x="4663440" y="388620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sip, Sue, ice</a:t>
            </a:r>
            <a:endParaRPr lang="en-US" sz="1400" dirty="0"/>
          </a:p>
        </p:txBody>
      </p:sp>
      <p:sp>
        <p:nvSpPr>
          <p:cNvPr id="1155" name="Shape 15"/>
          <p:cNvSpPr/>
          <p:nvPr/>
        </p:nvSpPr>
        <p:spPr>
          <a:xfrm>
            <a:off x="6858000" y="1737360"/>
            <a:ext cx="2057400" cy="2743200"/>
          </a:xfrm>
          <a:prstGeom prst="roundRect">
            <a:avLst>
              <a:gd name="adj" fmla="val 6316"/>
            </a:avLst>
          </a:prstGeom>
          <a:solidFill>
            <a:srgbClr val="FFD23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56" name="Text 16"/>
          <p:cNvSpPr/>
          <p:nvPr/>
        </p:nvSpPr>
        <p:spPr>
          <a:xfrm>
            <a:off x="6858000" y="182880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Z</a:t>
            </a:r>
            <a:endParaRPr lang="en-US" sz="4800" dirty="0"/>
          </a:p>
        </p:txBody>
      </p:sp>
      <p:sp>
        <p:nvSpPr>
          <p:cNvPr id="1157" name="Text 17"/>
          <p:cNvSpPr/>
          <p:nvPr/>
        </p:nvSpPr>
        <p:spPr>
          <a:xfrm>
            <a:off x="6858000" y="256032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000000"/>
                </a:solidFill>
              </a:rPr>
              <a:t>🐝</a:t>
            </a:r>
            <a:endParaRPr lang="en-US" sz="4800" dirty="0"/>
          </a:p>
        </p:txBody>
      </p:sp>
      <p:sp>
        <p:nvSpPr>
          <p:cNvPr id="1158" name="Text 18"/>
          <p:cNvSpPr/>
          <p:nvPr/>
        </p:nvSpPr>
        <p:spPr>
          <a:xfrm>
            <a:off x="6858000" y="338328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Bee — ZZZ!</a:t>
            </a:r>
            <a:endParaRPr lang="en-US" sz="1600" dirty="0"/>
          </a:p>
        </p:txBody>
      </p:sp>
      <p:sp>
        <p:nvSpPr>
          <p:cNvPr id="1159" name="Text 19"/>
          <p:cNvSpPr/>
          <p:nvPr/>
        </p:nvSpPr>
        <p:spPr>
          <a:xfrm>
            <a:off x="6858000" y="388620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zip, zoo, eyes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62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163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64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165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 or SH?</a:t>
            </a:r>
            <a:endParaRPr lang="en-US" sz="3400" dirty="0"/>
          </a:p>
        </p:txBody>
      </p:sp>
      <p:sp>
        <p:nvSpPr>
          <p:cNvPr id="1166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67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cheap</a:t>
            </a:r>
            <a:endParaRPr lang="en-US" sz="4200" dirty="0"/>
          </a:p>
        </p:txBody>
      </p:sp>
      <p:sp>
        <p:nvSpPr>
          <p:cNvPr id="1168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69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sheep</a:t>
            </a:r>
            <a:endParaRPr lang="en-US" sz="4200" dirty="0"/>
          </a:p>
        </p:txBody>
      </p:sp>
      <p:pic>
        <p:nvPicPr>
          <p:cNvPr id="1170" name="Picture 12" descr="cheap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740" y="1600200"/>
            <a:ext cx="2331720" cy="2331720"/>
          </a:xfrm>
          <a:prstGeom prst="rect">
            <a:avLst/>
          </a:prstGeom>
        </p:spPr>
      </p:pic>
      <p:pic>
        <p:nvPicPr>
          <p:cNvPr id="1171" name="Picture 13" descr="sheep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40" y="1600200"/>
            <a:ext cx="2331720" cy="23317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74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175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76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177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1178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79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180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cheap</a:t>
            </a:r>
            <a:endParaRPr lang="en-US" sz="3600" dirty="0"/>
          </a:p>
        </p:txBody>
      </p:sp>
      <p:sp>
        <p:nvSpPr>
          <p:cNvPr id="1181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82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183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sheep</a:t>
            </a:r>
            <a:endParaRPr lang="en-US" sz="3600" dirty="0"/>
          </a:p>
        </p:txBody>
      </p:sp>
      <p:sp>
        <p:nvSpPr>
          <p:cNvPr id="1184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SHEEP!</a:t>
            </a:r>
          </a:p>
        </p:txBody>
      </p:sp>
      <p:pic>
        <p:nvPicPr>
          <p:cNvPr id="1185" name="Picture 18" descr="cheap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1828800"/>
            <a:ext cx="1691640" cy="1691640"/>
          </a:xfrm>
          <a:prstGeom prst="rect">
            <a:avLst/>
          </a:prstGeom>
        </p:spPr>
      </p:pic>
      <p:pic>
        <p:nvPicPr>
          <p:cNvPr id="1186" name="Picture 19" descr="sheep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140" y="1828800"/>
            <a:ext cx="1691640" cy="16916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89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190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91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192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 or SH?</a:t>
            </a:r>
            <a:endParaRPr lang="en-US" sz="3400" dirty="0"/>
          </a:p>
        </p:txBody>
      </p:sp>
      <p:sp>
        <p:nvSpPr>
          <p:cNvPr id="1193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94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chew</a:t>
            </a:r>
            <a:endParaRPr lang="en-US" sz="4200" dirty="0"/>
          </a:p>
        </p:txBody>
      </p:sp>
      <p:sp>
        <p:nvSpPr>
          <p:cNvPr id="1195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96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shoe</a:t>
            </a:r>
            <a:endParaRPr lang="en-US" sz="4200" dirty="0"/>
          </a:p>
        </p:txBody>
      </p:sp>
      <p:pic>
        <p:nvPicPr>
          <p:cNvPr id="1197" name="Picture 12" descr="chew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740" y="1600200"/>
            <a:ext cx="2331720" cy="2331720"/>
          </a:xfrm>
          <a:prstGeom prst="rect">
            <a:avLst/>
          </a:prstGeom>
        </p:spPr>
      </p:pic>
      <p:pic>
        <p:nvPicPr>
          <p:cNvPr id="1198" name="Picture 13" descr="shoe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40" y="1600200"/>
            <a:ext cx="2331720" cy="23317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01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202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03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204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1205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06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207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chew</a:t>
            </a:r>
            <a:endParaRPr lang="en-US" sz="3600" dirty="0"/>
          </a:p>
        </p:txBody>
      </p:sp>
      <p:sp>
        <p:nvSpPr>
          <p:cNvPr id="1208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09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210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shoe</a:t>
            </a:r>
            <a:endParaRPr lang="en-US" sz="3600" dirty="0"/>
          </a:p>
        </p:txBody>
      </p:sp>
      <p:sp>
        <p:nvSpPr>
          <p:cNvPr id="1211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SHOE!</a:t>
            </a:r>
          </a:p>
        </p:txBody>
      </p:sp>
      <p:pic>
        <p:nvPicPr>
          <p:cNvPr id="1212" name="Picture 18" descr="chew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1828800"/>
            <a:ext cx="1691640" cy="1691640"/>
          </a:xfrm>
          <a:prstGeom prst="rect">
            <a:avLst/>
          </a:prstGeom>
        </p:spPr>
      </p:pic>
      <p:pic>
        <p:nvPicPr>
          <p:cNvPr id="1213" name="Picture 19" descr="shoe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140" y="1828800"/>
            <a:ext cx="1691640" cy="169164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16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217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18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219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 or Z?</a:t>
            </a:r>
            <a:endParaRPr lang="en-US" sz="3400" dirty="0"/>
          </a:p>
        </p:txBody>
      </p:sp>
      <p:sp>
        <p:nvSpPr>
          <p:cNvPr id="1220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21" name="Text 6"/>
          <p:cNvSpPr/>
          <p:nvPr/>
        </p:nvSpPr>
        <p:spPr>
          <a:xfrm>
            <a:off x="640080" y="1600200"/>
            <a:ext cx="37490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🚌</a:t>
            </a:r>
            <a:endParaRPr lang="en-US" sz="15000" dirty="0"/>
          </a:p>
        </p:txBody>
      </p:sp>
      <p:sp>
        <p:nvSpPr>
          <p:cNvPr id="1222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bus</a:t>
            </a:r>
            <a:endParaRPr lang="en-US" sz="4200" dirty="0"/>
          </a:p>
        </p:txBody>
      </p:sp>
      <p:sp>
        <p:nvSpPr>
          <p:cNvPr id="1223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24" name="Text 9"/>
          <p:cNvSpPr/>
          <p:nvPr/>
        </p:nvSpPr>
        <p:spPr>
          <a:xfrm>
            <a:off x="4754880" y="1600200"/>
            <a:ext cx="37490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🐝</a:t>
            </a:r>
            <a:endParaRPr lang="en-US" sz="15000" dirty="0"/>
          </a:p>
        </p:txBody>
      </p:sp>
      <p:sp>
        <p:nvSpPr>
          <p:cNvPr id="1225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buzz</a:t>
            </a:r>
            <a:endParaRPr lang="en-US" sz="4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D23F"/>
                </a:solidFill>
                <a:latin typeface="Arial Rounded MT Bold"/>
              </a:rPr>
              <a:t>A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B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C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D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E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F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H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I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J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K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L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M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N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O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28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229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30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231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1232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33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234" name="Text 9"/>
          <p:cNvSpPr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🚌</a:t>
            </a:r>
            <a:endParaRPr lang="en-US" sz="10300" dirty="0"/>
          </a:p>
        </p:txBody>
      </p:sp>
      <p:sp>
        <p:nvSpPr>
          <p:cNvPr id="1235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bus</a:t>
            </a:r>
            <a:endParaRPr lang="en-US" sz="3600" dirty="0"/>
          </a:p>
        </p:txBody>
      </p:sp>
      <p:sp>
        <p:nvSpPr>
          <p:cNvPr id="1236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37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238" name="Text 13"/>
          <p:cNvSpPr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🐝</a:t>
            </a:r>
            <a:endParaRPr lang="en-US" sz="10300" dirty="0"/>
          </a:p>
        </p:txBody>
      </p:sp>
      <p:sp>
        <p:nvSpPr>
          <p:cNvPr id="1239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buzz</a:t>
            </a:r>
            <a:endParaRPr lang="en-US" sz="3600" dirty="0"/>
          </a:p>
        </p:txBody>
      </p:sp>
      <p:sp>
        <p:nvSpPr>
          <p:cNvPr id="1240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BUS!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4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24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4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REVIEW</a:t>
            </a:r>
            <a:endParaRPr lang="en-US" sz="1400" dirty="0"/>
          </a:p>
        </p:txBody>
      </p:sp>
      <p:sp>
        <p:nvSpPr>
          <p:cNvPr id="124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⭐ Your mouth knows the difference now!</a:t>
            </a:r>
            <a:endParaRPr lang="en-US" sz="2600" dirty="0"/>
          </a:p>
        </p:txBody>
      </p:sp>
      <p:sp>
        <p:nvSpPr>
          <p:cNvPr id="1247" name="Shape 5"/>
          <p:cNvSpPr/>
          <p:nvPr/>
        </p:nvSpPr>
        <p:spPr>
          <a:xfrm>
            <a:off x="685800" y="160020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48" name="Text 6"/>
          <p:cNvSpPr/>
          <p:nvPr/>
        </p:nvSpPr>
        <p:spPr>
          <a:xfrm>
            <a:off x="685800" y="16002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cheap / sheep</a:t>
            </a:r>
            <a:endParaRPr lang="en-US" sz="2200" dirty="0"/>
          </a:p>
        </p:txBody>
      </p:sp>
      <p:sp>
        <p:nvSpPr>
          <p:cNvPr id="1249" name="Shape 5"/>
          <p:cNvSpPr/>
          <p:nvPr/>
        </p:nvSpPr>
        <p:spPr>
          <a:xfrm>
            <a:off x="3383280" y="160020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50" name="Text 6"/>
          <p:cNvSpPr/>
          <p:nvPr/>
        </p:nvSpPr>
        <p:spPr>
          <a:xfrm>
            <a:off x="3383280" y="16002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chip / ship</a:t>
            </a:r>
            <a:endParaRPr lang="en-US" sz="2200" dirty="0"/>
          </a:p>
        </p:txBody>
      </p:sp>
      <p:sp>
        <p:nvSpPr>
          <p:cNvPr id="1251" name="Shape 5"/>
          <p:cNvSpPr/>
          <p:nvPr/>
        </p:nvSpPr>
        <p:spPr>
          <a:xfrm>
            <a:off x="6080760" y="160020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52" name="Text 6"/>
          <p:cNvSpPr/>
          <p:nvPr/>
        </p:nvSpPr>
        <p:spPr>
          <a:xfrm>
            <a:off x="6080760" y="16002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chew / shoe</a:t>
            </a:r>
            <a:endParaRPr lang="en-US" sz="2200" dirty="0"/>
          </a:p>
        </p:txBody>
      </p:sp>
      <p:sp>
        <p:nvSpPr>
          <p:cNvPr id="1253" name="Shape 5"/>
          <p:cNvSpPr/>
          <p:nvPr/>
        </p:nvSpPr>
        <p:spPr>
          <a:xfrm>
            <a:off x="685800" y="269748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54" name="Text 6"/>
          <p:cNvSpPr/>
          <p:nvPr/>
        </p:nvSpPr>
        <p:spPr>
          <a:xfrm>
            <a:off x="685800" y="26974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chop / shop</a:t>
            </a:r>
            <a:endParaRPr lang="en-US" sz="2200" dirty="0"/>
          </a:p>
        </p:txBody>
      </p:sp>
      <p:sp>
        <p:nvSpPr>
          <p:cNvPr id="1255" name="Shape 5"/>
          <p:cNvSpPr/>
          <p:nvPr/>
        </p:nvSpPr>
        <p:spPr>
          <a:xfrm>
            <a:off x="3383280" y="269748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56" name="Text 6"/>
          <p:cNvSpPr/>
          <p:nvPr/>
        </p:nvSpPr>
        <p:spPr>
          <a:xfrm>
            <a:off x="3383280" y="26974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sip / zip</a:t>
            </a:r>
            <a:endParaRPr lang="en-US" sz="2200" dirty="0"/>
          </a:p>
        </p:txBody>
      </p:sp>
      <p:sp>
        <p:nvSpPr>
          <p:cNvPr id="1257" name="Shape 5"/>
          <p:cNvSpPr/>
          <p:nvPr/>
        </p:nvSpPr>
        <p:spPr>
          <a:xfrm>
            <a:off x="6080760" y="269748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58" name="Text 6"/>
          <p:cNvSpPr/>
          <p:nvPr/>
        </p:nvSpPr>
        <p:spPr>
          <a:xfrm>
            <a:off x="6080760" y="26974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sue / zoo</a:t>
            </a:r>
            <a:endParaRPr lang="en-US" sz="2200" dirty="0"/>
          </a:p>
        </p:txBody>
      </p:sp>
      <p:sp>
        <p:nvSpPr>
          <p:cNvPr id="1259" name="Shape 5"/>
          <p:cNvSpPr/>
          <p:nvPr/>
        </p:nvSpPr>
        <p:spPr>
          <a:xfrm>
            <a:off x="685800" y="379476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60" name="Text 6"/>
          <p:cNvSpPr/>
          <p:nvPr/>
        </p:nvSpPr>
        <p:spPr>
          <a:xfrm>
            <a:off x="685800" y="379476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ice / eyes</a:t>
            </a:r>
            <a:endParaRPr lang="en-US" sz="2200" dirty="0"/>
          </a:p>
        </p:txBody>
      </p:sp>
      <p:sp>
        <p:nvSpPr>
          <p:cNvPr id="1261" name="Shape 5"/>
          <p:cNvSpPr/>
          <p:nvPr/>
        </p:nvSpPr>
        <p:spPr>
          <a:xfrm>
            <a:off x="3383280" y="379476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62" name="Text 6"/>
          <p:cNvSpPr/>
          <p:nvPr/>
        </p:nvSpPr>
        <p:spPr>
          <a:xfrm>
            <a:off x="3383280" y="379476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bus / buzz</a:t>
            </a:r>
            <a:endParaRPr lang="en-US" sz="2200" dirty="0"/>
          </a:p>
        </p:txBody>
      </p:sp>
      <p:sp>
        <p:nvSpPr>
          <p:cNvPr id="1263" name="Shape 5"/>
          <p:cNvSpPr/>
          <p:nvPr/>
        </p:nvSpPr>
        <p:spPr>
          <a:xfrm>
            <a:off x="6080760" y="379476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64" name="Text 6"/>
          <p:cNvSpPr/>
          <p:nvPr/>
        </p:nvSpPr>
        <p:spPr>
          <a:xfrm>
            <a:off x="6080760" y="379476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dose / doze</a:t>
            </a:r>
            <a:endParaRPr lang="en-US" sz="2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TextBox 1"/>
          <p:cNvSpPr txBox="1"/>
          <p:nvPr/>
        </p:nvSpPr>
        <p:spPr>
          <a:xfrm>
            <a:off x="1485900" y="102870"/>
            <a:ext cx="6172200" cy="480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700" b="1" dirty="0"/>
              <a:t>This, that, these, those!</a:t>
            </a:r>
            <a:endParaRPr lang="en-US" sz="2700" dirty="0"/>
          </a:p>
        </p:txBody>
      </p:sp>
      <p:sp>
        <p:nvSpPr>
          <p:cNvPr id="1267" name="TextBox 2"/>
          <p:cNvSpPr txBox="1"/>
          <p:nvPr/>
        </p:nvSpPr>
        <p:spPr>
          <a:xfrm>
            <a:off x="1485900" y="4594860"/>
            <a:ext cx="6172200" cy="2057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Practicing voiced TH with movement and rhythm</a:t>
            </a:r>
          </a:p>
        </p:txBody>
      </p:sp>
      <p:pic>
        <p:nvPicPr>
          <p:cNvPr id="1268" name="Picture 7" descr="this-that-comic-v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470" y="617220"/>
            <a:ext cx="3909060" cy="390906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TextBox 1"/>
          <p:cNvSpPr txBox="1"/>
          <p:nvPr/>
        </p:nvSpPr>
        <p:spPr>
          <a:xfrm>
            <a:off x="1485900" y="480060"/>
            <a:ext cx="6172200" cy="9944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/>
            </a:pPr>
            <a:r>
              <a:t>She sells seashells by the seashore.</a:t>
            </a:r>
          </a:p>
        </p:txBody>
      </p:sp>
      <p:sp>
        <p:nvSpPr>
          <p:cNvPr id="1271" name="TextBox 2"/>
          <p:cNvSpPr txBox="1"/>
          <p:nvPr/>
        </p:nvSpPr>
        <p:spPr>
          <a:xfrm>
            <a:off x="1485900" y="4594860"/>
            <a:ext cx="6172200" cy="2057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Practicing S and SH sounds</a:t>
            </a:r>
          </a:p>
        </p:txBody>
      </p:sp>
      <p:pic>
        <p:nvPicPr>
          <p:cNvPr id="1272" name="Picture 7" descr="s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675" y="1577340"/>
            <a:ext cx="2914650" cy="29146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TextBox 1"/>
          <p:cNvSpPr txBox="1"/>
          <p:nvPr/>
        </p:nvSpPr>
        <p:spPr>
          <a:xfrm>
            <a:off x="1485900" y="480060"/>
            <a:ext cx="6172200" cy="994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/>
            </a:pPr>
            <a:r>
              <a:rPr dirty="0"/>
              <a:t>Think thick thoughts </a:t>
            </a:r>
            <a:r>
              <a:rPr lang="en-US" dirty="0"/>
              <a:t>Tuesdays </a:t>
            </a:r>
            <a:r>
              <a:rPr dirty="0"/>
              <a:t>through Thursday</a:t>
            </a:r>
            <a:r>
              <a:rPr lang="en-US" dirty="0"/>
              <a:t>s</a:t>
            </a:r>
            <a:r>
              <a:rPr dirty="0"/>
              <a:t>.</a:t>
            </a:r>
          </a:p>
        </p:txBody>
      </p:sp>
      <p:sp>
        <p:nvSpPr>
          <p:cNvPr id="1275" name="TextBox 2"/>
          <p:cNvSpPr txBox="1"/>
          <p:nvPr/>
        </p:nvSpPr>
        <p:spPr>
          <a:xfrm>
            <a:off x="1485900" y="4594860"/>
            <a:ext cx="6172200" cy="2057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Practicing TH blends and rhythm</a:t>
            </a:r>
          </a:p>
        </p:txBody>
      </p:sp>
      <p:pic>
        <p:nvPicPr>
          <p:cNvPr id="1276" name="Picture 7" descr="s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675" y="1577340"/>
            <a:ext cx="2914650" cy="29146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79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280" name="t"/>
          <p:cNvSpPr/>
          <p:nvPr/>
        </p:nvSpPr>
        <p:spPr>
          <a:xfrm>
            <a:off x="0" y="84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4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Two sounds</a:t>
            </a:r>
          </a:p>
        </p:txBody>
      </p:sp>
      <p:sp>
        <p:nvSpPr>
          <p:cNvPr id="1281" name="rr"/>
          <p:cNvSpPr/>
          <p:nvPr/>
        </p:nvSpPr>
        <p:spPr>
          <a:xfrm>
            <a:off x="760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82" name="t"/>
          <p:cNvSpPr/>
          <p:nvPr/>
        </p:nvSpPr>
        <p:spPr>
          <a:xfrm>
            <a:off x="760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uh</a:t>
            </a:r>
          </a:p>
        </p:txBody>
      </p:sp>
      <p:sp>
        <p:nvSpPr>
          <p:cNvPr id="1283" name="t"/>
          <p:cNvSpPr/>
          <p:nvPr/>
        </p:nvSpPr>
        <p:spPr>
          <a:xfrm>
            <a:off x="760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/ʌ/  as in cup</a:t>
            </a:r>
          </a:p>
        </p:txBody>
      </p:sp>
      <p:sp>
        <p:nvSpPr>
          <p:cNvPr id="1284" name="e"/>
          <p:cNvSpPr/>
          <p:nvPr/>
        </p:nvSpPr>
        <p:spPr>
          <a:xfrm>
            <a:off x="1760000" y="2630000"/>
            <a:ext cx="1400000" cy="84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85" name="e"/>
          <p:cNvSpPr/>
          <p:nvPr/>
        </p:nvSpPr>
        <p:spPr>
          <a:xfrm>
            <a:off x="2100000" y="2820000"/>
            <a:ext cx="720000" cy="480000"/>
          </a:xfrm>
          <a:prstGeom prst="ellipse">
            <a:avLst/>
          </a:prstGeom>
          <a:solidFill>
            <a:srgbClr val="5A1F2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86" name="t"/>
          <p:cNvSpPr/>
          <p:nvPr/>
        </p:nvSpPr>
        <p:spPr>
          <a:xfrm>
            <a:off x="760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Short, relaxed 'uh'.</a:t>
            </a:r>
          </a:p>
        </p:txBody>
      </p:sp>
      <p:sp>
        <p:nvSpPr>
          <p:cNvPr id="1287" name="t"/>
          <p:cNvSpPr/>
          <p:nvPr/>
        </p:nvSpPr>
        <p:spPr>
          <a:xfrm>
            <a:off x="760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☕  cup</a:t>
            </a:r>
          </a:p>
        </p:txBody>
      </p:sp>
      <p:sp>
        <p:nvSpPr>
          <p:cNvPr id="1288" name="rr"/>
          <p:cNvSpPr/>
          <p:nvPr/>
        </p:nvSpPr>
        <p:spPr>
          <a:xfrm>
            <a:off x="4984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89" name="t"/>
          <p:cNvSpPr/>
          <p:nvPr/>
        </p:nvSpPr>
        <p:spPr>
          <a:xfrm>
            <a:off x="4984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ah</a:t>
            </a:r>
          </a:p>
        </p:txBody>
      </p:sp>
      <p:sp>
        <p:nvSpPr>
          <p:cNvPr id="1290" name="t"/>
          <p:cNvSpPr/>
          <p:nvPr/>
        </p:nvSpPr>
        <p:spPr>
          <a:xfrm>
            <a:off x="4984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/ɑ/  as in cop</a:t>
            </a:r>
          </a:p>
        </p:txBody>
      </p:sp>
      <p:sp>
        <p:nvSpPr>
          <p:cNvPr id="1291" name="e"/>
          <p:cNvSpPr/>
          <p:nvPr/>
        </p:nvSpPr>
        <p:spPr>
          <a:xfrm>
            <a:off x="6124000" y="2490000"/>
            <a:ext cx="1120000" cy="112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92" name="e"/>
          <p:cNvSpPr/>
          <p:nvPr/>
        </p:nvSpPr>
        <p:spPr>
          <a:xfrm>
            <a:off x="6384000" y="2750000"/>
            <a:ext cx="600000" cy="600000"/>
          </a:xfrm>
          <a:prstGeom prst="ellipse">
            <a:avLst/>
          </a:prstGeom>
          <a:solidFill>
            <a:srgbClr val="5A1F2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93" name="t"/>
          <p:cNvSpPr/>
          <p:nvPr/>
        </p:nvSpPr>
        <p:spPr>
          <a:xfrm>
            <a:off x="4984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Open wide 'ah'.</a:t>
            </a:r>
          </a:p>
        </p:txBody>
      </p:sp>
      <p:sp>
        <p:nvSpPr>
          <p:cNvPr id="1294" name="t"/>
          <p:cNvSpPr/>
          <p:nvPr/>
        </p:nvSpPr>
        <p:spPr>
          <a:xfrm>
            <a:off x="4984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👮  cop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97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298" name="t"/>
          <p:cNvSpPr/>
          <p:nvPr/>
        </p:nvSpPr>
        <p:spPr>
          <a:xfrm>
            <a:off x="2800000" y="300000"/>
            <a:ext cx="35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299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00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20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☕</a:t>
            </a:r>
          </a:p>
        </p:txBody>
      </p:sp>
      <p:sp>
        <p:nvSpPr>
          <p:cNvPr id="1301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cup</a:t>
            </a:r>
          </a:p>
        </p:txBody>
      </p:sp>
      <p:sp>
        <p:nvSpPr>
          <p:cNvPr id="1302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03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04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305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06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6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👮</a:t>
            </a:r>
          </a:p>
        </p:txBody>
      </p:sp>
      <p:sp>
        <p:nvSpPr>
          <p:cNvPr id="1307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cop</a:t>
            </a:r>
          </a:p>
        </p:txBody>
      </p:sp>
      <p:sp>
        <p:nvSpPr>
          <p:cNvPr id="1308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09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10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13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314" name="t"/>
          <p:cNvSpPr/>
          <p:nvPr/>
        </p:nvSpPr>
        <p:spPr>
          <a:xfrm>
            <a:off x="0" y="820000"/>
            <a:ext cx="9144000" cy="7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Your turn — say it with me 🗣️</a:t>
            </a:r>
          </a:p>
        </p:txBody>
      </p:sp>
      <p:sp>
        <p:nvSpPr>
          <p:cNvPr id="1315" name="rr"/>
          <p:cNvSpPr/>
          <p:nvPr/>
        </p:nvSpPr>
        <p:spPr>
          <a:xfrm>
            <a:off x="900000" y="190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FFF3D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16" name="t"/>
          <p:cNvSpPr/>
          <p:nvPr/>
        </p:nvSpPr>
        <p:spPr>
          <a:xfrm>
            <a:off x="960000" y="1960000"/>
            <a:ext cx="15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FF7A6B"/>
                </a:solidFill>
                <a:latin typeface="Arial Rounded MT Bold"/>
                <a:cs typeface="Arial Rounded MT Bold"/>
              </a:rPr>
              <a:t>uh</a:t>
            </a:r>
          </a:p>
        </p:txBody>
      </p:sp>
      <p:sp>
        <p:nvSpPr>
          <p:cNvPr id="1317" name="t"/>
          <p:cNvSpPr/>
          <p:nvPr/>
        </p:nvSpPr>
        <p:spPr>
          <a:xfrm>
            <a:off x="2560000" y="1960000"/>
            <a:ext cx="56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cup · duck · bus · nut</a:t>
            </a:r>
          </a:p>
        </p:txBody>
      </p:sp>
      <p:sp>
        <p:nvSpPr>
          <p:cNvPr id="1318" name="rr"/>
          <p:cNvSpPr/>
          <p:nvPr/>
        </p:nvSpPr>
        <p:spPr>
          <a:xfrm>
            <a:off x="900000" y="290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EFEA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19" name="t"/>
          <p:cNvSpPr/>
          <p:nvPr/>
        </p:nvSpPr>
        <p:spPr>
          <a:xfrm>
            <a:off x="960000" y="2960000"/>
            <a:ext cx="15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9B8CFF"/>
                </a:solidFill>
                <a:latin typeface="Arial Rounded MT Bold"/>
                <a:cs typeface="Arial Rounded MT Bold"/>
              </a:rPr>
              <a:t>ah</a:t>
            </a:r>
          </a:p>
        </p:txBody>
      </p:sp>
      <p:sp>
        <p:nvSpPr>
          <p:cNvPr id="1320" name="t"/>
          <p:cNvSpPr/>
          <p:nvPr/>
        </p:nvSpPr>
        <p:spPr>
          <a:xfrm>
            <a:off x="2560000" y="2960000"/>
            <a:ext cx="56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cop · dock · boss · knot</a:t>
            </a:r>
          </a:p>
        </p:txBody>
      </p:sp>
      <p:sp>
        <p:nvSpPr>
          <p:cNvPr id="1321" name="t"/>
          <p:cNvSpPr/>
          <p:nvPr/>
        </p:nvSpPr>
        <p:spPr>
          <a:xfrm>
            <a:off x="0" y="395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Say each one slowly. Feel your mouth change.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Great ears AND mouths! 👏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Today: the lazy 'uh' — the schwa 😴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291840" y="3429000"/>
            <a:ext cx="2560320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3291840" y="3429000"/>
            <a:ext cx="2560320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go!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9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4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DAY 8</a:t>
            </a:r>
          </a:p>
        </p:txBody>
      </p:sp>
      <p:sp>
        <p:nvSpPr>
          <p:cNvPr id="1025" name="t"/>
          <p:cNvSpPr/>
          <p:nvPr/>
        </p:nvSpPr>
        <p:spPr>
          <a:xfrm>
            <a:off x="0" y="700000"/>
            <a:ext cx="9144000" cy="6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👅 TH or S?  tongue OUT — or smile?</a:t>
            </a:r>
          </a:p>
        </p:txBody>
      </p:sp>
      <p:sp>
        <p:nvSpPr>
          <p:cNvPr id="1036" name="t"/>
          <p:cNvSpPr/>
          <p:nvPr/>
        </p:nvSpPr>
        <p:spPr>
          <a:xfrm>
            <a:off x="0" y="430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I say ONE — you say which! 👂 Then YOU say both.</a:t>
            </a:r>
          </a:p>
        </p:txBody>
      </p:sp>
      <p:sp>
        <p:nvSpPr>
          <p:cNvPr id="1026" name="rr"/>
          <p:cNvSpPr/>
          <p:nvPr/>
        </p:nvSpPr>
        <p:spPr>
          <a:xfrm>
            <a:off x="672000" y="2350000"/>
            <a:ext cx="2400000" cy="1150000"/>
          </a:xfrm>
          <a:prstGeom prst="roundRect">
            <a:avLst>
              <a:gd name="adj" fmla="val 20000"/>
            </a:avLst>
          </a:prstGeom>
          <a:solidFill>
            <a:srgbClr val="FFF3D6"/>
          </a:solidFill>
          <a:ln w="19050">
            <a:solidFill>
              <a:srgbClr val="FFD23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27" name="t"/>
          <p:cNvSpPr/>
          <p:nvPr/>
        </p:nvSpPr>
        <p:spPr>
          <a:xfrm>
            <a:off x="672000" y="2350000"/>
            <a:ext cx="2400000" cy="11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think · sink</a:t>
            </a:r>
          </a:p>
        </p:txBody>
      </p:sp>
      <p:sp>
        <p:nvSpPr>
          <p:cNvPr id="1026" name="rr"/>
          <p:cNvSpPr/>
          <p:nvPr/>
        </p:nvSpPr>
        <p:spPr>
          <a:xfrm>
            <a:off x="3372000" y="2350000"/>
            <a:ext cx="2400000" cy="1150000"/>
          </a:xfrm>
          <a:prstGeom prst="roundRect">
            <a:avLst>
              <a:gd name="adj" fmla="val 20000"/>
            </a:avLst>
          </a:prstGeom>
          <a:solidFill>
            <a:srgbClr val="FFF3D6"/>
          </a:solidFill>
          <a:ln w="19050">
            <a:solidFill>
              <a:srgbClr val="FFD23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27" name="t"/>
          <p:cNvSpPr/>
          <p:nvPr/>
        </p:nvSpPr>
        <p:spPr>
          <a:xfrm>
            <a:off x="3372000" y="2350000"/>
            <a:ext cx="2400000" cy="11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thing · sing</a:t>
            </a:r>
          </a:p>
        </p:txBody>
      </p:sp>
      <p:sp>
        <p:nvSpPr>
          <p:cNvPr id="1026" name="rr"/>
          <p:cNvSpPr/>
          <p:nvPr/>
        </p:nvSpPr>
        <p:spPr>
          <a:xfrm>
            <a:off x="6072000" y="2350000"/>
            <a:ext cx="2400000" cy="1150000"/>
          </a:xfrm>
          <a:prstGeom prst="roundRect">
            <a:avLst>
              <a:gd name="adj" fmla="val 20000"/>
            </a:avLst>
          </a:prstGeom>
          <a:solidFill>
            <a:srgbClr val="FFF3D6"/>
          </a:solidFill>
          <a:ln w="19050">
            <a:solidFill>
              <a:srgbClr val="FFD23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27" name="t"/>
          <p:cNvSpPr/>
          <p:nvPr/>
        </p:nvSpPr>
        <p:spPr>
          <a:xfrm>
            <a:off x="6072000" y="2350000"/>
            <a:ext cx="2400000" cy="11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mouth · mouse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Q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R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S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T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U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W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X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Y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&amp;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Z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4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DAY 8</a:t>
            </a:r>
          </a:p>
        </p:txBody>
      </p:sp>
      <p:sp>
        <p:nvSpPr>
          <p:cNvPr id="1025" name="t"/>
          <p:cNvSpPr/>
          <p:nvPr/>
        </p:nvSpPr>
        <p:spPr>
          <a:xfrm>
            <a:off x="0" y="700000"/>
            <a:ext cx="9144000" cy="6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🐝 Buzzy TH or D?  tongue OUT — or tap?</a:t>
            </a:r>
          </a:p>
        </p:txBody>
      </p:sp>
      <p:sp>
        <p:nvSpPr>
          <p:cNvPr id="1036" name="t"/>
          <p:cNvSpPr/>
          <p:nvPr/>
        </p:nvSpPr>
        <p:spPr>
          <a:xfrm>
            <a:off x="0" y="430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Hand on your throat — both buzz, but the tongue is OUT for TH!</a:t>
            </a:r>
          </a:p>
        </p:txBody>
      </p:sp>
      <p:sp>
        <p:nvSpPr>
          <p:cNvPr id="1026" name="rr"/>
          <p:cNvSpPr/>
          <p:nvPr/>
        </p:nvSpPr>
        <p:spPr>
          <a:xfrm>
            <a:off x="672000" y="2350000"/>
            <a:ext cx="2400000" cy="1150000"/>
          </a:xfrm>
          <a:prstGeom prst="roundRect">
            <a:avLst>
              <a:gd name="adj" fmla="val 20000"/>
            </a:avLst>
          </a:prstGeom>
          <a:solidFill>
            <a:srgbClr val="FFF3D6"/>
          </a:solidFill>
          <a:ln w="19050">
            <a:solidFill>
              <a:srgbClr val="FFD23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27" name="t"/>
          <p:cNvSpPr/>
          <p:nvPr/>
        </p:nvSpPr>
        <p:spPr>
          <a:xfrm>
            <a:off x="672000" y="2350000"/>
            <a:ext cx="2400000" cy="11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they · day</a:t>
            </a:r>
          </a:p>
        </p:txBody>
      </p:sp>
      <p:sp>
        <p:nvSpPr>
          <p:cNvPr id="1026" name="rr"/>
          <p:cNvSpPr/>
          <p:nvPr/>
        </p:nvSpPr>
        <p:spPr>
          <a:xfrm>
            <a:off x="3372000" y="2350000"/>
            <a:ext cx="2400000" cy="1150000"/>
          </a:xfrm>
          <a:prstGeom prst="roundRect">
            <a:avLst>
              <a:gd name="adj" fmla="val 20000"/>
            </a:avLst>
          </a:prstGeom>
          <a:solidFill>
            <a:srgbClr val="FFF3D6"/>
          </a:solidFill>
          <a:ln w="19050">
            <a:solidFill>
              <a:srgbClr val="FFD23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27" name="t"/>
          <p:cNvSpPr/>
          <p:nvPr/>
        </p:nvSpPr>
        <p:spPr>
          <a:xfrm>
            <a:off x="3372000" y="2350000"/>
            <a:ext cx="2400000" cy="11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those · doze</a:t>
            </a:r>
          </a:p>
        </p:txBody>
      </p:sp>
      <p:sp>
        <p:nvSpPr>
          <p:cNvPr id="1026" name="rr"/>
          <p:cNvSpPr/>
          <p:nvPr/>
        </p:nvSpPr>
        <p:spPr>
          <a:xfrm>
            <a:off x="6072000" y="2350000"/>
            <a:ext cx="2400000" cy="1150000"/>
          </a:xfrm>
          <a:prstGeom prst="roundRect">
            <a:avLst>
              <a:gd name="adj" fmla="val 20000"/>
            </a:avLst>
          </a:prstGeom>
          <a:solidFill>
            <a:srgbClr val="FFF3D6"/>
          </a:solidFill>
          <a:ln w="19050">
            <a:solidFill>
              <a:srgbClr val="FFD23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27" name="t"/>
          <p:cNvSpPr/>
          <p:nvPr/>
        </p:nvSpPr>
        <p:spPr>
          <a:xfrm>
            <a:off x="6072000" y="2350000"/>
            <a:ext cx="2400000" cy="11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there · dare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📍 Where we are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Yesterday: tricky SOUNDS 👅   →   Today: the lazy 'uh'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642615" y="3429000"/>
            <a:ext cx="3858768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2642615" y="3429000"/>
            <a:ext cx="3858768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Missed a day? Full replay!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Yesterday: tricky sounds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TH · B / V / W · CH / SH · S / Z · uh / ah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862072" y="3429000"/>
            <a:ext cx="3419856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2862072" y="3429000"/>
            <a:ext cx="3419856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do it all again!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02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DAY 8</a:t>
            </a:r>
          </a:p>
        </p:txBody>
      </p:sp>
      <p:sp>
        <p:nvSpPr>
          <p:cNvPr id="1003" name="t"/>
          <p:cNvSpPr/>
          <p:nvPr/>
        </p:nvSpPr>
        <p:spPr>
          <a:xfrm>
            <a:off x="0" y="56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tongue between your teeth  👅</a:t>
            </a:r>
          </a:p>
        </p:txBody>
      </p:sp>
      <p:sp>
        <p:nvSpPr>
          <p:cNvPr id="1004" name="t"/>
          <p:cNvSpPr/>
          <p:nvPr/>
        </p:nvSpPr>
        <p:spPr>
          <a:xfrm>
            <a:off x="0" y="120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000" b="0" dirty="0">
                <a:solidFill>
                  <a:srgbClr val="5A548A"/>
                </a:solidFill>
                <a:latin typeface="Helvetica Neue"/>
                <a:cs typeface="Helvetica Neue"/>
              </a:rPr>
              <a:t>Two TH sounds</a:t>
            </a:r>
          </a:p>
        </p:txBody>
      </p:sp>
      <p:sp>
        <p:nvSpPr>
          <p:cNvPr id="1005" name="rr"/>
          <p:cNvSpPr/>
          <p:nvPr/>
        </p:nvSpPr>
        <p:spPr>
          <a:xfrm>
            <a:off x="760000" y="1750000"/>
            <a:ext cx="3400000" cy="27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06" name="t"/>
          <p:cNvSpPr/>
          <p:nvPr/>
        </p:nvSpPr>
        <p:spPr>
          <a:xfrm>
            <a:off x="760000" y="1900000"/>
            <a:ext cx="3400000" cy="9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think</a:t>
            </a:r>
          </a:p>
        </p:txBody>
      </p:sp>
      <p:sp>
        <p:nvSpPr>
          <p:cNvPr id="1007" name="t"/>
          <p:cNvSpPr/>
          <p:nvPr/>
        </p:nvSpPr>
        <p:spPr>
          <a:xfrm>
            <a:off x="760000" y="2900000"/>
            <a:ext cx="3400000" cy="4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0" dirty="0">
                <a:solidFill>
                  <a:srgbClr val="9B8CFF"/>
                </a:solidFill>
                <a:latin typeface="Helvetica Neue"/>
                <a:cs typeface="Helvetica Neue"/>
              </a:rPr>
              <a:t>/θ/</a:t>
            </a:r>
          </a:p>
        </p:txBody>
      </p:sp>
      <p:sp>
        <p:nvSpPr>
          <p:cNvPr id="1008" name="t"/>
          <p:cNvSpPr/>
          <p:nvPr/>
        </p:nvSpPr>
        <p:spPr>
          <a:xfrm>
            <a:off x="760000" y="3650000"/>
            <a:ext cx="3400000" cy="5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quiet — no buzz</a:t>
            </a:r>
          </a:p>
        </p:txBody>
      </p:sp>
      <p:sp>
        <p:nvSpPr>
          <p:cNvPr id="1009" name="rr"/>
          <p:cNvSpPr/>
          <p:nvPr/>
        </p:nvSpPr>
        <p:spPr>
          <a:xfrm>
            <a:off x="4984000" y="1750000"/>
            <a:ext cx="3400000" cy="27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10" name="t"/>
          <p:cNvSpPr/>
          <p:nvPr/>
        </p:nvSpPr>
        <p:spPr>
          <a:xfrm>
            <a:off x="4984000" y="1900000"/>
            <a:ext cx="3400000" cy="9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this</a:t>
            </a:r>
          </a:p>
        </p:txBody>
      </p:sp>
      <p:sp>
        <p:nvSpPr>
          <p:cNvPr id="1011" name="t"/>
          <p:cNvSpPr/>
          <p:nvPr/>
        </p:nvSpPr>
        <p:spPr>
          <a:xfrm>
            <a:off x="4984000" y="2900000"/>
            <a:ext cx="3400000" cy="4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0" dirty="0">
                <a:solidFill>
                  <a:srgbClr val="9B8CFF"/>
                </a:solidFill>
                <a:latin typeface="Helvetica Neue"/>
                <a:cs typeface="Helvetica Neue"/>
              </a:rPr>
              <a:t>/ð/</a:t>
            </a:r>
          </a:p>
        </p:txBody>
      </p:sp>
      <p:sp>
        <p:nvSpPr>
          <p:cNvPr id="1012" name="t"/>
          <p:cNvSpPr/>
          <p:nvPr/>
        </p:nvSpPr>
        <p:spPr>
          <a:xfrm>
            <a:off x="4984000" y="3650000"/>
            <a:ext cx="3400000" cy="5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buzzy — feel your throat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4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DAY 8</a:t>
            </a:r>
          </a:p>
        </p:txBody>
      </p:sp>
      <p:sp>
        <p:nvSpPr>
          <p:cNvPr id="1025" name="t"/>
          <p:cNvSpPr/>
          <p:nvPr/>
        </p:nvSpPr>
        <p:spPr>
          <a:xfrm>
            <a:off x="0" y="700000"/>
            <a:ext cx="9144000" cy="6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👅 TH or T?  tongue OUT — or in?</a:t>
            </a:r>
          </a:p>
        </p:txBody>
      </p:sp>
      <p:sp>
        <p:nvSpPr>
          <p:cNvPr id="1036" name="t"/>
          <p:cNvSpPr/>
          <p:nvPr/>
        </p:nvSpPr>
        <p:spPr>
          <a:xfrm>
            <a:off x="0" y="430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I say ONE — you say which! 👂 Then YOU say both.</a:t>
            </a:r>
          </a:p>
        </p:txBody>
      </p:sp>
      <p:sp>
        <p:nvSpPr>
          <p:cNvPr id="1026" name="rr"/>
          <p:cNvSpPr/>
          <p:nvPr/>
        </p:nvSpPr>
        <p:spPr>
          <a:xfrm>
            <a:off x="672000" y="2350000"/>
            <a:ext cx="2400000" cy="1150000"/>
          </a:xfrm>
          <a:prstGeom prst="roundRect">
            <a:avLst>
              <a:gd name="adj" fmla="val 20000"/>
            </a:avLst>
          </a:prstGeom>
          <a:solidFill>
            <a:srgbClr val="FFF3D6"/>
          </a:solidFill>
          <a:ln w="19050">
            <a:solidFill>
              <a:srgbClr val="FFD23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27" name="t"/>
          <p:cNvSpPr/>
          <p:nvPr/>
        </p:nvSpPr>
        <p:spPr>
          <a:xfrm>
            <a:off x="672000" y="2350000"/>
            <a:ext cx="2400000" cy="11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thin · tin</a:t>
            </a:r>
          </a:p>
        </p:txBody>
      </p:sp>
      <p:sp>
        <p:nvSpPr>
          <p:cNvPr id="1026" name="rr"/>
          <p:cNvSpPr/>
          <p:nvPr/>
        </p:nvSpPr>
        <p:spPr>
          <a:xfrm>
            <a:off x="3372000" y="2350000"/>
            <a:ext cx="2400000" cy="1150000"/>
          </a:xfrm>
          <a:prstGeom prst="roundRect">
            <a:avLst>
              <a:gd name="adj" fmla="val 20000"/>
            </a:avLst>
          </a:prstGeom>
          <a:solidFill>
            <a:srgbClr val="FFF3D6"/>
          </a:solidFill>
          <a:ln w="19050">
            <a:solidFill>
              <a:srgbClr val="FFD23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27" name="t"/>
          <p:cNvSpPr/>
          <p:nvPr/>
        </p:nvSpPr>
        <p:spPr>
          <a:xfrm>
            <a:off x="3372000" y="2350000"/>
            <a:ext cx="2400000" cy="11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thick · tick</a:t>
            </a:r>
          </a:p>
        </p:txBody>
      </p:sp>
      <p:sp>
        <p:nvSpPr>
          <p:cNvPr id="1026" name="rr"/>
          <p:cNvSpPr/>
          <p:nvPr/>
        </p:nvSpPr>
        <p:spPr>
          <a:xfrm>
            <a:off x="6072000" y="2350000"/>
            <a:ext cx="2400000" cy="1150000"/>
          </a:xfrm>
          <a:prstGeom prst="roundRect">
            <a:avLst>
              <a:gd name="adj" fmla="val 20000"/>
            </a:avLst>
          </a:prstGeom>
          <a:solidFill>
            <a:srgbClr val="FFF3D6"/>
          </a:solidFill>
          <a:ln w="19050">
            <a:solidFill>
              <a:srgbClr val="FFD23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27" name="t"/>
          <p:cNvSpPr/>
          <p:nvPr/>
        </p:nvSpPr>
        <p:spPr>
          <a:xfrm>
            <a:off x="6072000" y="2350000"/>
            <a:ext cx="2400000" cy="11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three · tree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9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040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1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042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three letters — three mouths</a:t>
            </a:r>
            <a:endParaRPr lang="en-US" sz="2800" dirty="0"/>
          </a:p>
        </p:txBody>
      </p:sp>
      <p:sp>
        <p:nvSpPr>
          <p:cNvPr id="1043" name="Shape 5"/>
          <p:cNvSpPr/>
          <p:nvPr/>
        </p:nvSpPr>
        <p:spPr>
          <a:xfrm>
            <a:off x="502920" y="1737360"/>
            <a:ext cx="2606040" cy="2743200"/>
          </a:xfrm>
          <a:prstGeom prst="roundRect">
            <a:avLst>
              <a:gd name="adj" fmla="val 6316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44" name="Text 6"/>
          <p:cNvSpPr/>
          <p:nvPr/>
        </p:nvSpPr>
        <p:spPr>
          <a:xfrm>
            <a:off x="502920" y="182880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</a:t>
            </a:r>
            <a:endParaRPr lang="en-US" sz="4800" dirty="0"/>
          </a:p>
        </p:txBody>
      </p:sp>
      <p:sp>
        <p:nvSpPr>
          <p:cNvPr id="1045" name="Text 7"/>
          <p:cNvSpPr/>
          <p:nvPr/>
        </p:nvSpPr>
        <p:spPr>
          <a:xfrm>
            <a:off x="502920" y="256032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000000"/>
                </a:solidFill>
              </a:rPr>
              <a:t>💋</a:t>
            </a:r>
            <a:endParaRPr lang="en-US" sz="4800" dirty="0"/>
          </a:p>
        </p:txBody>
      </p:sp>
      <p:sp>
        <p:nvSpPr>
          <p:cNvPr id="1046" name="Text 8"/>
          <p:cNvSpPr/>
          <p:nvPr/>
        </p:nvSpPr>
        <p:spPr>
          <a:xfrm>
            <a:off x="502920" y="338328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Lips together — POP!</a:t>
            </a:r>
            <a:endParaRPr lang="en-US" sz="1600" dirty="0"/>
          </a:p>
        </p:txBody>
      </p:sp>
      <p:sp>
        <p:nvSpPr>
          <p:cNvPr id="1047" name="Text 9"/>
          <p:cNvSpPr/>
          <p:nvPr/>
        </p:nvSpPr>
        <p:spPr>
          <a:xfrm>
            <a:off x="502920" y="388620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ball, boat, berry</a:t>
            </a:r>
            <a:endParaRPr lang="en-US" sz="1400" dirty="0"/>
          </a:p>
        </p:txBody>
      </p:sp>
      <p:sp>
        <p:nvSpPr>
          <p:cNvPr id="1048" name="Shape 10"/>
          <p:cNvSpPr/>
          <p:nvPr/>
        </p:nvSpPr>
        <p:spPr>
          <a:xfrm>
            <a:off x="3383280" y="1737360"/>
            <a:ext cx="2606040" cy="2743200"/>
          </a:xfrm>
          <a:prstGeom prst="roundRect">
            <a:avLst>
              <a:gd name="adj" fmla="val 6316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49" name="Text 11"/>
          <p:cNvSpPr/>
          <p:nvPr/>
        </p:nvSpPr>
        <p:spPr>
          <a:xfrm>
            <a:off x="3383280" y="182880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V</a:t>
            </a:r>
            <a:endParaRPr lang="en-US" sz="4800" dirty="0"/>
          </a:p>
        </p:txBody>
      </p:sp>
      <p:sp>
        <p:nvSpPr>
          <p:cNvPr id="1050" name="Text 12"/>
          <p:cNvSpPr/>
          <p:nvPr/>
        </p:nvSpPr>
        <p:spPr>
          <a:xfrm>
            <a:off x="3383280" y="256032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000000"/>
                </a:solidFill>
              </a:rPr>
              <a:t>🦷</a:t>
            </a:r>
            <a:endParaRPr lang="en-US" sz="4800" dirty="0"/>
          </a:p>
        </p:txBody>
      </p:sp>
      <p:sp>
        <p:nvSpPr>
          <p:cNvPr id="1051" name="Text 13"/>
          <p:cNvSpPr/>
          <p:nvPr/>
        </p:nvSpPr>
        <p:spPr>
          <a:xfrm>
            <a:off x="3383280" y="338328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Teeth on lip — BUZZ!</a:t>
            </a:r>
            <a:endParaRPr lang="en-US" sz="1600" dirty="0"/>
          </a:p>
        </p:txBody>
      </p:sp>
      <p:sp>
        <p:nvSpPr>
          <p:cNvPr id="1052" name="Text 14"/>
          <p:cNvSpPr/>
          <p:nvPr/>
        </p:nvSpPr>
        <p:spPr>
          <a:xfrm>
            <a:off x="3383280" y="388620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van, vote, very</a:t>
            </a:r>
            <a:endParaRPr lang="en-US" sz="1400" dirty="0"/>
          </a:p>
        </p:txBody>
      </p:sp>
      <p:sp>
        <p:nvSpPr>
          <p:cNvPr id="1053" name="Shape 15"/>
          <p:cNvSpPr/>
          <p:nvPr/>
        </p:nvSpPr>
        <p:spPr>
          <a:xfrm>
            <a:off x="6263640" y="1737360"/>
            <a:ext cx="2606040" cy="2743200"/>
          </a:xfrm>
          <a:prstGeom prst="roundRect">
            <a:avLst>
              <a:gd name="adj" fmla="val 6316"/>
            </a:avLst>
          </a:prstGeom>
          <a:solidFill>
            <a:srgbClr val="FFD23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54" name="Text 16"/>
          <p:cNvSpPr/>
          <p:nvPr/>
        </p:nvSpPr>
        <p:spPr>
          <a:xfrm>
            <a:off x="6263640" y="182880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</a:t>
            </a:r>
            <a:endParaRPr lang="en-US" sz="4800" dirty="0"/>
          </a:p>
        </p:txBody>
      </p:sp>
      <p:sp>
        <p:nvSpPr>
          <p:cNvPr id="1055" name="Text 17"/>
          <p:cNvSpPr/>
          <p:nvPr/>
        </p:nvSpPr>
        <p:spPr>
          <a:xfrm>
            <a:off x="6263640" y="256032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000000"/>
                </a:solidFill>
              </a:rPr>
              <a:t>⭕</a:t>
            </a:r>
            <a:endParaRPr lang="en-US" sz="4800" dirty="0"/>
          </a:p>
        </p:txBody>
      </p:sp>
      <p:sp>
        <p:nvSpPr>
          <p:cNvPr id="1056" name="Text 18"/>
          <p:cNvSpPr/>
          <p:nvPr/>
        </p:nvSpPr>
        <p:spPr>
          <a:xfrm>
            <a:off x="6263640" y="338328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Round lips — no teeth!</a:t>
            </a:r>
            <a:endParaRPr lang="en-US" sz="1600" dirty="0"/>
          </a:p>
        </p:txBody>
      </p:sp>
      <p:sp>
        <p:nvSpPr>
          <p:cNvPr id="1057" name="Text 19"/>
          <p:cNvSpPr/>
          <p:nvPr/>
        </p:nvSpPr>
        <p:spPr>
          <a:xfrm>
            <a:off x="6263640" y="388620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water, wine, west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0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1061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2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063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 or V?</a:t>
            </a:r>
            <a:endParaRPr lang="en-US" sz="3400" dirty="0"/>
          </a:p>
        </p:txBody>
      </p:sp>
      <p:sp>
        <p:nvSpPr>
          <p:cNvPr id="1064" name="Shape 5"/>
          <p:cNvSpPr/>
          <p:nvPr/>
        </p:nvSpPr>
        <p:spPr>
          <a:xfrm>
            <a:off x="640080" y="1965960"/>
            <a:ext cx="3749040" cy="2395728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65" name="Text 6"/>
          <p:cNvSpPr/>
          <p:nvPr/>
        </p:nvSpPr>
        <p:spPr>
          <a:xfrm>
            <a:off x="640080" y="1627632"/>
            <a:ext cx="374904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🚫</a:t>
            </a:r>
            <a:endParaRPr lang="en-US" sz="15000" dirty="0"/>
          </a:p>
        </p:txBody>
      </p:sp>
      <p:sp>
        <p:nvSpPr>
          <p:cNvPr id="1066" name="Text 7"/>
          <p:cNvSpPr/>
          <p:nvPr/>
        </p:nvSpPr>
        <p:spPr>
          <a:xfrm>
            <a:off x="640080" y="36118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ban</a:t>
            </a:r>
            <a:endParaRPr lang="en-US" sz="4200" dirty="0"/>
          </a:p>
        </p:txBody>
      </p:sp>
      <p:sp>
        <p:nvSpPr>
          <p:cNvPr id="1067" name="Shape 8"/>
          <p:cNvSpPr/>
          <p:nvPr/>
        </p:nvSpPr>
        <p:spPr>
          <a:xfrm>
            <a:off x="4754880" y="1965960"/>
            <a:ext cx="3749040" cy="2395728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68" name="Text 9"/>
          <p:cNvSpPr/>
          <p:nvPr/>
        </p:nvSpPr>
        <p:spPr>
          <a:xfrm>
            <a:off x="4754880" y="1627632"/>
            <a:ext cx="374904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🚐</a:t>
            </a:r>
            <a:endParaRPr lang="en-US" sz="15000" dirty="0"/>
          </a:p>
        </p:txBody>
      </p:sp>
      <p:sp>
        <p:nvSpPr>
          <p:cNvPr id="1069" name="Text 10"/>
          <p:cNvSpPr/>
          <p:nvPr/>
        </p:nvSpPr>
        <p:spPr>
          <a:xfrm>
            <a:off x="4754880" y="36118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van</a:t>
            </a:r>
            <a:endParaRPr lang="en-US" sz="4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781</Words>
  <Application>Microsoft Macintosh PowerPoint</Application>
  <PresentationFormat>On-screen Show (16:9)</PresentationFormat>
  <Paragraphs>214</Paragraphs>
  <Slides>28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Arial Rounded MT Bold</vt:lpstr>
      <vt:lpstr>Calibri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2</cp:revision>
  <dcterms:created xsi:type="dcterms:W3CDTF">2013-01-27T09:14:16Z</dcterms:created>
  <dcterms:modified xsi:type="dcterms:W3CDTF">2026-07-21T14:33:14Z</dcterms:modified>
  <cp:category/>
</cp:coreProperties>
</file>