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snapToObjects="1">
      <p:cViewPr varScale="1">
        <p:scale>
          <a:sx n="160" d="100"/>
          <a:sy n="160" d="100"/>
        </p:scale>
        <p:origin x="78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984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Day 9. Keep it warm and simple. 'Today — one sound. The most common sound in English: uh. We call it the schwa. It is how real English sounds, and it is CORRECT.'</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key idea. 'This is not sloppy English — it is CORRECT English. Every native speaker does it. Saying every vowel fully sounds slow and robotic. The schwa makes you sound natural AND helps you understand fast speech.' Say it with warmth and certainty — reassure them.</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Hand under the chin. Strong beat = big jaw drop. Schwa = almost no drop. Say 'banana': big drop on NAN, nothing on the two uhs. Let them feel it.</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Practice a real sentence. 'I have a banana.' Real: I hav uh buh-NAN-uh. Say it slow, then natural. Everyone try. Keep it light and encouraging.</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Celebrate. 'The schwa — the lazy uh — is everywhere in English. Use it. It is real, and it is correct. Great work today!'</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Read the big idea in the class's languages — ask a student to read their line. 'In fast English, the weak parts of words relax into uh. Native speakers ALL do it. It is not lazy or wrong — it is correct, real English.'</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Simple teach. Say 'uh' — relaxed, lazy, no effort. It only happens in the weak syllables (never the strong beat). And ANY vowel letter can turn into uh. Have the class say 'uh' a few times, nice and relaxed.</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Big word: banana. Say the careful way — </a:t>
            </a:r>
            <a:r>
              <a:rPr dirty="0" err="1"/>
              <a:t>ba</a:t>
            </a:r>
            <a:r>
              <a:rPr dirty="0"/>
              <a:t>-NAN-a — then the REAL way everyone uses: </a:t>
            </a:r>
            <a:r>
              <a:rPr dirty="0" err="1"/>
              <a:t>buh</a:t>
            </a:r>
            <a:r>
              <a:rPr dirty="0"/>
              <a:t>-NAN-uh. The red part(s) = the schwa, the lazy uh. Class echoes the real way twice. Clap the strong beat.</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Big word: about. Say the careful way — a-BOUT — then the REAL way everyone uses: uh-BOUT. The red part(s) = the schwa, the lazy uh. Class echoes the real way twice. Clap the strong beat.</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Big word: sofa. Say the careful way — SO-fa — then the REAL way everyone uses: SOH-fuh. The red part(s) = the schwa, the lazy uh. Class echoes the real way twice. Clap the strong beat.</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Big word: doctor. Say the careful way — DOC-tor — then the REAL way everyone uses: DAHK-ter. The red part(s) = the schwa, the lazy uh. Class echoes the real way twice. Clap the strong beat.</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Big word: family. Say the careful way — FA-mi-ly — then the REAL way everyone uses: FAM-uh-lee. The red part(s) = the schwa, the lazy uh. Class echoes the real way twice. Clap the strong beat.</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Big word: computer. Say the careful way — com-PU-ter — then the REAL way everyone uses: kuhm-PYOO-ter. The red part(s) = the schwa, the lazy uh. Class echoes the real way twice. Clap the strong beat.</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Rounded Rectangle 1"/>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3" name="Rounded Rectangle 2"/>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SCHWA</a:t>
            </a:r>
          </a:p>
        </p:txBody>
      </p:sp>
      <p:sp>
        <p:nvSpPr>
          <p:cNvPr id="4" name="TextBox 3"/>
          <p:cNvSpPr txBox="1"/>
          <p:nvPr/>
        </p:nvSpPr>
        <p:spPr>
          <a:xfrm>
            <a:off x="0" y="502920"/>
            <a:ext cx="9144000" cy="365760"/>
          </a:xfrm>
          <a:prstGeom prst="rect">
            <a:avLst/>
          </a:prstGeom>
          <a:noFill/>
        </p:spPr>
        <p:txBody>
          <a:bodyPr wrap="square" anchor="ctr">
            <a:spAutoFit/>
          </a:bodyPr>
          <a:lstStyle/>
          <a:p>
            <a:pPr algn="ctr"/>
            <a:r>
              <a:rPr sz="1300" b="1">
                <a:solidFill>
                  <a:srgbClr val="5A548A"/>
                </a:solidFill>
                <a:latin typeface="Arial Rounded MT Bold"/>
              </a:rPr>
              <a:t>M U R R A Y ' S   E N G L I S H</a:t>
            </a:r>
          </a:p>
        </p:txBody>
      </p:sp>
      <p:sp>
        <p:nvSpPr>
          <p:cNvPr id="5" name="TextBox 4"/>
          <p:cNvSpPr txBox="1"/>
          <p:nvPr/>
        </p:nvSpPr>
        <p:spPr>
          <a:xfrm>
            <a:off x="0" y="1051560"/>
            <a:ext cx="9144000" cy="1097280"/>
          </a:xfrm>
          <a:prstGeom prst="rect">
            <a:avLst/>
          </a:prstGeom>
          <a:noFill/>
        </p:spPr>
        <p:txBody>
          <a:bodyPr wrap="square" anchor="ctr">
            <a:spAutoFit/>
          </a:bodyPr>
          <a:lstStyle/>
          <a:p>
            <a:pPr algn="ctr"/>
            <a:r>
              <a:rPr sz="8500" b="1">
                <a:solidFill>
                  <a:srgbClr val="241F4E"/>
                </a:solidFill>
                <a:latin typeface="Arial Rounded MT Bold"/>
              </a:rPr>
              <a:t>😌</a:t>
            </a:r>
          </a:p>
        </p:txBody>
      </p:sp>
      <p:sp>
        <p:nvSpPr>
          <p:cNvPr id="6" name="TextBox 5"/>
          <p:cNvSpPr txBox="1"/>
          <p:nvPr/>
        </p:nvSpPr>
        <p:spPr>
          <a:xfrm>
            <a:off x="0" y="2240280"/>
            <a:ext cx="9144000" cy="868680"/>
          </a:xfrm>
          <a:prstGeom prst="rect">
            <a:avLst/>
          </a:prstGeom>
          <a:noFill/>
        </p:spPr>
        <p:txBody>
          <a:bodyPr wrap="square" anchor="ctr">
            <a:spAutoFit/>
          </a:bodyPr>
          <a:lstStyle/>
          <a:p>
            <a:pPr algn="ctr"/>
            <a:r>
              <a:rPr sz="4150" b="1">
                <a:solidFill>
                  <a:srgbClr val="FF5D5D"/>
                </a:solidFill>
                <a:latin typeface="Arial Rounded MT Bold"/>
              </a:rPr>
              <a:t>The Schwa — the “uh” sound</a:t>
            </a:r>
          </a:p>
        </p:txBody>
      </p:sp>
      <p:sp>
        <p:nvSpPr>
          <p:cNvPr id="7" name="TextBox 6"/>
          <p:cNvSpPr txBox="1"/>
          <p:nvPr/>
        </p:nvSpPr>
        <p:spPr>
          <a:xfrm>
            <a:off x="0" y="3291840"/>
            <a:ext cx="9144000" cy="502920"/>
          </a:xfrm>
          <a:prstGeom prst="rect">
            <a:avLst/>
          </a:prstGeom>
          <a:noFill/>
        </p:spPr>
        <p:txBody>
          <a:bodyPr wrap="square" anchor="ctr">
            <a:spAutoFit/>
          </a:bodyPr>
          <a:lstStyle/>
          <a:p>
            <a:pPr algn="ctr"/>
            <a:r>
              <a:rPr sz="2300" b="1">
                <a:solidFill>
                  <a:srgbClr val="241F4E"/>
                </a:solidFill>
                <a:latin typeface="Arial Rounded MT Bold"/>
              </a:rPr>
              <a:t>How English REALLY sounds</a:t>
            </a:r>
          </a:p>
        </p:txBody>
      </p:sp>
      <p:sp>
        <p:nvSpPr>
          <p:cNvPr id="8" name="TextBox 7"/>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6839712" y="384048"/>
            <a:ext cx="1984248"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IT'S CORRECT</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0" y="896112"/>
            <a:ext cx="9144000" cy="548640"/>
          </a:xfrm>
          <a:prstGeom prst="rect">
            <a:avLst/>
          </a:prstGeom>
          <a:noFill/>
        </p:spPr>
        <p:txBody>
          <a:bodyPr wrap="square" anchor="ctr">
            <a:spAutoFit/>
          </a:bodyPr>
          <a:lstStyle/>
          <a:p>
            <a:pPr algn="ctr"/>
            <a:r>
              <a:rPr sz="3200" b="1">
                <a:solidFill>
                  <a:srgbClr val="FF5D5D"/>
                </a:solidFill>
                <a:latin typeface="Arial Rounded MT Bold"/>
              </a:rPr>
              <a:t>This is CORRECT English!  ✅</a:t>
            </a:r>
          </a:p>
        </p:txBody>
      </p:sp>
      <p:sp>
        <p:nvSpPr>
          <p:cNvPr id="7" name="Rounded Rectangle 6"/>
          <p:cNvSpPr/>
          <p:nvPr/>
        </p:nvSpPr>
        <p:spPr>
          <a:xfrm>
            <a:off x="960120" y="1645920"/>
            <a:ext cx="7223760" cy="658368"/>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1645920"/>
            <a:ext cx="914400" cy="658368"/>
          </a:xfrm>
          <a:prstGeom prst="rect">
            <a:avLst/>
          </a:prstGeom>
          <a:noFill/>
        </p:spPr>
        <p:txBody>
          <a:bodyPr wrap="square" anchor="ctr">
            <a:spAutoFit/>
          </a:bodyPr>
          <a:lstStyle/>
          <a:p>
            <a:pPr algn="ctr"/>
            <a:r>
              <a:rPr sz="3000" b="1">
                <a:solidFill>
                  <a:srgbClr val="241F4E"/>
                </a:solidFill>
                <a:latin typeface="Arial Rounded MT Bold"/>
              </a:rPr>
              <a:t>🗣️</a:t>
            </a:r>
          </a:p>
        </p:txBody>
      </p:sp>
      <p:sp>
        <p:nvSpPr>
          <p:cNvPr id="9" name="TextBox 8"/>
          <p:cNvSpPr txBox="1"/>
          <p:nvPr/>
        </p:nvSpPr>
        <p:spPr>
          <a:xfrm>
            <a:off x="2194560" y="1645920"/>
            <a:ext cx="5852160" cy="658368"/>
          </a:xfrm>
          <a:prstGeom prst="rect">
            <a:avLst/>
          </a:prstGeom>
          <a:noFill/>
        </p:spPr>
        <p:txBody>
          <a:bodyPr wrap="square" anchor="ctr">
            <a:spAutoFit/>
          </a:bodyPr>
          <a:lstStyle/>
          <a:p>
            <a:pPr algn="l"/>
            <a:r>
              <a:rPr sz="1950" b="1">
                <a:solidFill>
                  <a:srgbClr val="241F4E"/>
                </a:solidFill>
                <a:latin typeface="Arial Rounded MT Bold"/>
              </a:rPr>
              <a:t>Native speakers ALL talk this way</a:t>
            </a:r>
          </a:p>
        </p:txBody>
      </p:sp>
      <p:sp>
        <p:nvSpPr>
          <p:cNvPr id="10" name="Rounded Rectangle 9"/>
          <p:cNvSpPr/>
          <p:nvPr/>
        </p:nvSpPr>
        <p:spPr>
          <a:xfrm>
            <a:off x="960120" y="2395728"/>
            <a:ext cx="7223760" cy="658368"/>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143000" y="2395728"/>
            <a:ext cx="914400" cy="658368"/>
          </a:xfrm>
          <a:prstGeom prst="rect">
            <a:avLst/>
          </a:prstGeom>
          <a:noFill/>
        </p:spPr>
        <p:txBody>
          <a:bodyPr wrap="square" anchor="ctr">
            <a:spAutoFit/>
          </a:bodyPr>
          <a:lstStyle/>
          <a:p>
            <a:pPr algn="ctr"/>
            <a:r>
              <a:rPr sz="3000" b="1">
                <a:solidFill>
                  <a:srgbClr val="241F4E"/>
                </a:solidFill>
                <a:latin typeface="Arial Rounded MT Bold"/>
              </a:rPr>
              <a:t>🤖</a:t>
            </a:r>
          </a:p>
        </p:txBody>
      </p:sp>
      <p:sp>
        <p:nvSpPr>
          <p:cNvPr id="12" name="TextBox 11"/>
          <p:cNvSpPr txBox="1"/>
          <p:nvPr/>
        </p:nvSpPr>
        <p:spPr>
          <a:xfrm>
            <a:off x="2194560" y="2395728"/>
            <a:ext cx="5852160" cy="658368"/>
          </a:xfrm>
          <a:prstGeom prst="rect">
            <a:avLst/>
          </a:prstGeom>
          <a:noFill/>
        </p:spPr>
        <p:txBody>
          <a:bodyPr wrap="square" anchor="ctr">
            <a:spAutoFit/>
          </a:bodyPr>
          <a:lstStyle/>
          <a:p>
            <a:pPr algn="l"/>
            <a:r>
              <a:rPr sz="1950" b="1">
                <a:solidFill>
                  <a:srgbClr val="241F4E"/>
                </a:solidFill>
                <a:latin typeface="Arial Rounded MT Bold"/>
              </a:rPr>
              <a:t>Saying every vowel fully = slow &amp; robotic</a:t>
            </a:r>
          </a:p>
        </p:txBody>
      </p:sp>
      <p:sp>
        <p:nvSpPr>
          <p:cNvPr id="13" name="Rounded Rectangle 12"/>
          <p:cNvSpPr/>
          <p:nvPr/>
        </p:nvSpPr>
        <p:spPr>
          <a:xfrm>
            <a:off x="960120" y="3145536"/>
            <a:ext cx="7223760" cy="658368"/>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143000" y="3145536"/>
            <a:ext cx="914400" cy="658368"/>
          </a:xfrm>
          <a:prstGeom prst="rect">
            <a:avLst/>
          </a:prstGeom>
          <a:noFill/>
        </p:spPr>
        <p:txBody>
          <a:bodyPr wrap="square" anchor="ctr">
            <a:spAutoFit/>
          </a:bodyPr>
          <a:lstStyle/>
          <a:p>
            <a:pPr algn="ctr"/>
            <a:r>
              <a:rPr sz="3000" b="1">
                <a:solidFill>
                  <a:srgbClr val="241F4E"/>
                </a:solidFill>
                <a:latin typeface="Arial Rounded MT Bold"/>
              </a:rPr>
              <a:t>😌</a:t>
            </a:r>
          </a:p>
        </p:txBody>
      </p:sp>
      <p:sp>
        <p:nvSpPr>
          <p:cNvPr id="15" name="TextBox 14"/>
          <p:cNvSpPr txBox="1"/>
          <p:nvPr/>
        </p:nvSpPr>
        <p:spPr>
          <a:xfrm>
            <a:off x="2194560" y="3145536"/>
            <a:ext cx="5852160" cy="658368"/>
          </a:xfrm>
          <a:prstGeom prst="rect">
            <a:avLst/>
          </a:prstGeom>
          <a:noFill/>
        </p:spPr>
        <p:txBody>
          <a:bodyPr wrap="square" anchor="ctr">
            <a:spAutoFit/>
          </a:bodyPr>
          <a:lstStyle/>
          <a:p>
            <a:pPr algn="l"/>
            <a:r>
              <a:rPr sz="1950" b="1">
                <a:solidFill>
                  <a:srgbClr val="241F4E"/>
                </a:solidFill>
                <a:latin typeface="Arial Rounded MT Bold"/>
              </a:rPr>
              <a:t>The schwa = natural, and easier to understand</a:t>
            </a:r>
          </a:p>
        </p:txBody>
      </p:sp>
      <p:sp>
        <p:nvSpPr>
          <p:cNvPr id="16" name="Rounded Rectangle 15"/>
          <p:cNvSpPr/>
          <p:nvPr/>
        </p:nvSpPr>
        <p:spPr>
          <a:xfrm>
            <a:off x="1723643" y="4160520"/>
            <a:ext cx="5696712" cy="475488"/>
          </a:xfrm>
          <a:prstGeom prst="roundRect">
            <a:avLst/>
          </a:prstGeom>
          <a:solidFill>
            <a:srgbClr val="0E94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FFFFFF"/>
                </a:solidFill>
                <a:latin typeface="Arial Rounded MT Bold"/>
              </a:rPr>
              <a:t>The schwa is RIGHT — not lazy, not wrong!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TRICK</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0" y="914400"/>
            <a:ext cx="9144000" cy="822960"/>
          </a:xfrm>
          <a:prstGeom prst="rect">
            <a:avLst/>
          </a:prstGeom>
          <a:noFill/>
        </p:spPr>
        <p:txBody>
          <a:bodyPr wrap="square" anchor="ctr">
            <a:spAutoFit/>
          </a:bodyPr>
          <a:lstStyle/>
          <a:p>
            <a:pPr algn="ctr"/>
            <a:r>
              <a:rPr sz="5500" b="1">
                <a:solidFill>
                  <a:srgbClr val="241F4E"/>
                </a:solidFill>
                <a:latin typeface="Arial Rounded MT Bold"/>
              </a:rPr>
              <a:t>🖐️</a:t>
            </a:r>
          </a:p>
        </p:txBody>
      </p:sp>
      <p:sp>
        <p:nvSpPr>
          <p:cNvPr id="7" name="TextBox 6"/>
          <p:cNvSpPr txBox="1"/>
          <p:nvPr/>
        </p:nvSpPr>
        <p:spPr>
          <a:xfrm>
            <a:off x="0" y="1737360"/>
            <a:ext cx="9144000" cy="457200"/>
          </a:xfrm>
          <a:prstGeom prst="rect">
            <a:avLst/>
          </a:prstGeom>
          <a:noFill/>
        </p:spPr>
        <p:txBody>
          <a:bodyPr wrap="square" anchor="ctr">
            <a:spAutoFit/>
          </a:bodyPr>
          <a:lstStyle/>
          <a:p>
            <a:pPr algn="ctr"/>
            <a:r>
              <a:rPr sz="2750" b="1">
                <a:solidFill>
                  <a:srgbClr val="241F4E"/>
                </a:solidFill>
                <a:latin typeface="Arial Rounded MT Bold"/>
              </a:rPr>
              <a:t>Feel it — the jaw trick!</a:t>
            </a:r>
          </a:p>
        </p:txBody>
      </p:sp>
      <p:sp>
        <p:nvSpPr>
          <p:cNvPr id="8" name="Rounded Rectangle 7"/>
          <p:cNvSpPr/>
          <p:nvPr/>
        </p:nvSpPr>
        <p:spPr>
          <a:xfrm>
            <a:off x="731520" y="2331720"/>
            <a:ext cx="3657600" cy="141732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31520" y="2468880"/>
            <a:ext cx="3657600" cy="640080"/>
          </a:xfrm>
          <a:prstGeom prst="rect">
            <a:avLst/>
          </a:prstGeom>
          <a:noFill/>
        </p:spPr>
        <p:txBody>
          <a:bodyPr wrap="square" anchor="ctr">
            <a:spAutoFit/>
          </a:bodyPr>
          <a:lstStyle/>
          <a:p>
            <a:pPr algn="ctr"/>
            <a:r>
              <a:rPr sz="2050" b="1">
                <a:solidFill>
                  <a:srgbClr val="241F4E"/>
                </a:solidFill>
                <a:latin typeface="Arial Rounded MT Bold"/>
              </a:rPr>
              <a:t>👑  STRONG beat</a:t>
            </a:r>
          </a:p>
        </p:txBody>
      </p:sp>
      <p:sp>
        <p:nvSpPr>
          <p:cNvPr id="10" name="TextBox 9"/>
          <p:cNvSpPr txBox="1"/>
          <p:nvPr/>
        </p:nvSpPr>
        <p:spPr>
          <a:xfrm>
            <a:off x="731520" y="3063240"/>
            <a:ext cx="3657600" cy="548640"/>
          </a:xfrm>
          <a:prstGeom prst="rect">
            <a:avLst/>
          </a:prstGeom>
          <a:noFill/>
        </p:spPr>
        <p:txBody>
          <a:bodyPr wrap="square" anchor="ctr">
            <a:spAutoFit/>
          </a:bodyPr>
          <a:lstStyle/>
          <a:p>
            <a:pPr algn="ctr"/>
            <a:r>
              <a:rPr sz="2300" b="1">
                <a:solidFill>
                  <a:srgbClr val="FF5D5D"/>
                </a:solidFill>
                <a:latin typeface="Arial Rounded MT Bold"/>
              </a:rPr>
              <a:t>😮  BIG jaw drop!</a:t>
            </a:r>
          </a:p>
        </p:txBody>
      </p:sp>
      <p:sp>
        <p:nvSpPr>
          <p:cNvPr id="11" name="Rounded Rectangle 10"/>
          <p:cNvSpPr/>
          <p:nvPr/>
        </p:nvSpPr>
        <p:spPr>
          <a:xfrm>
            <a:off x="4754880" y="2331720"/>
            <a:ext cx="3657600" cy="141732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754880" y="2468880"/>
            <a:ext cx="3657600" cy="640080"/>
          </a:xfrm>
          <a:prstGeom prst="rect">
            <a:avLst/>
          </a:prstGeom>
          <a:noFill/>
        </p:spPr>
        <p:txBody>
          <a:bodyPr wrap="square" anchor="ctr">
            <a:spAutoFit/>
          </a:bodyPr>
          <a:lstStyle/>
          <a:p>
            <a:pPr algn="ctr"/>
            <a:r>
              <a:rPr sz="2050" b="1">
                <a:solidFill>
                  <a:srgbClr val="241F4E"/>
                </a:solidFill>
                <a:latin typeface="Arial Rounded MT Bold"/>
              </a:rPr>
              <a:t>😌  schwa “uh”</a:t>
            </a:r>
          </a:p>
        </p:txBody>
      </p:sp>
      <p:sp>
        <p:nvSpPr>
          <p:cNvPr id="13" name="TextBox 12"/>
          <p:cNvSpPr txBox="1"/>
          <p:nvPr/>
        </p:nvSpPr>
        <p:spPr>
          <a:xfrm>
            <a:off x="4754880" y="3063240"/>
            <a:ext cx="3657600" cy="548640"/>
          </a:xfrm>
          <a:prstGeom prst="rect">
            <a:avLst/>
          </a:prstGeom>
          <a:noFill/>
        </p:spPr>
        <p:txBody>
          <a:bodyPr wrap="square" anchor="ctr">
            <a:spAutoFit/>
          </a:bodyPr>
          <a:lstStyle/>
          <a:p>
            <a:pPr algn="ctr"/>
            <a:r>
              <a:rPr sz="1300" b="1">
                <a:solidFill>
                  <a:srgbClr val="5A548A"/>
                </a:solidFill>
                <a:latin typeface="Arial Rounded MT Bold"/>
              </a:rPr>
              <a:t>😐  tiny drop … almost none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SAY IT</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0" y="914400"/>
            <a:ext cx="9144000" cy="502920"/>
          </a:xfrm>
          <a:prstGeom prst="rect">
            <a:avLst/>
          </a:prstGeom>
          <a:noFill/>
        </p:spPr>
        <p:txBody>
          <a:bodyPr wrap="square" anchor="ctr">
            <a:spAutoFit/>
          </a:bodyPr>
          <a:lstStyle/>
          <a:p>
            <a:pPr algn="ctr"/>
            <a:r>
              <a:rPr sz="3000" b="1">
                <a:solidFill>
                  <a:srgbClr val="241F4E"/>
                </a:solidFill>
                <a:latin typeface="Arial Rounded MT Bold"/>
              </a:rPr>
              <a:t>Listen &amp; say  👂</a:t>
            </a:r>
          </a:p>
        </p:txBody>
      </p:sp>
      <p:sp>
        <p:nvSpPr>
          <p:cNvPr id="7" name="Rounded Rectangle 6"/>
          <p:cNvSpPr/>
          <p:nvPr/>
        </p:nvSpPr>
        <p:spPr>
          <a:xfrm>
            <a:off x="1097280" y="1600200"/>
            <a:ext cx="6949440" cy="96012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97280" y="1737360"/>
            <a:ext cx="6949440" cy="685800"/>
          </a:xfrm>
          <a:prstGeom prst="rect">
            <a:avLst/>
          </a:prstGeom>
          <a:noFill/>
        </p:spPr>
        <p:txBody>
          <a:bodyPr wrap="square" anchor="ctr">
            <a:spAutoFit/>
          </a:bodyPr>
          <a:lstStyle/>
          <a:p>
            <a:pPr algn="ctr"/>
            <a:r>
              <a:rPr sz="3450" b="1">
                <a:solidFill>
                  <a:srgbClr val="241F4E"/>
                </a:solidFill>
                <a:latin typeface="Arial Rounded MT Bold"/>
              </a:rPr>
              <a:t>I have a banana.</a:t>
            </a:r>
          </a:p>
        </p:txBody>
      </p:sp>
      <p:sp>
        <p:nvSpPr>
          <p:cNvPr id="9" name="TextBox 8"/>
          <p:cNvSpPr txBox="1"/>
          <p:nvPr/>
        </p:nvSpPr>
        <p:spPr>
          <a:xfrm>
            <a:off x="0" y="2743200"/>
            <a:ext cx="9144000" cy="320040"/>
          </a:xfrm>
          <a:prstGeom prst="rect">
            <a:avLst/>
          </a:prstGeom>
          <a:noFill/>
        </p:spPr>
        <p:txBody>
          <a:bodyPr wrap="square" anchor="ctr">
            <a:spAutoFit/>
          </a:bodyPr>
          <a:lstStyle/>
          <a:p>
            <a:pPr algn="ctr"/>
            <a:r>
              <a:rPr sz="1300" b="1">
                <a:solidFill>
                  <a:srgbClr val="5A548A"/>
                </a:solidFill>
                <a:latin typeface="Arial Rounded MT Bold"/>
              </a:rPr>
              <a:t>the real way:</a:t>
            </a:r>
          </a:p>
        </p:txBody>
      </p:sp>
      <p:sp>
        <p:nvSpPr>
          <p:cNvPr id="10" name="TextBox 9"/>
          <p:cNvSpPr txBox="1"/>
          <p:nvPr/>
        </p:nvSpPr>
        <p:spPr>
          <a:xfrm>
            <a:off x="0" y="3108960"/>
            <a:ext cx="9144000" cy="548640"/>
          </a:xfrm>
          <a:prstGeom prst="rect">
            <a:avLst/>
          </a:prstGeom>
          <a:noFill/>
        </p:spPr>
        <p:txBody>
          <a:bodyPr wrap="square" anchor="ctr">
            <a:spAutoFit/>
          </a:bodyPr>
          <a:lstStyle/>
          <a:p>
            <a:pPr algn="ctr"/>
            <a:r>
              <a:rPr sz="2750" b="1">
                <a:solidFill>
                  <a:srgbClr val="241F4E"/>
                </a:solidFill>
                <a:latin typeface="Arial Rounded MT Bold"/>
              </a:rPr>
              <a:t>I </a:t>
            </a:r>
            <a:r>
              <a:rPr sz="2750" b="1">
                <a:solidFill>
                  <a:srgbClr val="FF5D5D"/>
                </a:solidFill>
                <a:latin typeface="Arial Rounded MT Bold"/>
              </a:rPr>
              <a:t>hav</a:t>
            </a:r>
            <a:r>
              <a:rPr sz="2750" b="1">
                <a:solidFill>
                  <a:srgbClr val="241F4E"/>
                </a:solidFill>
                <a:latin typeface="Arial Rounded MT Bold"/>
              </a:rPr>
              <a:t> uh buh-</a:t>
            </a:r>
            <a:r>
              <a:rPr sz="2750" b="1">
                <a:solidFill>
                  <a:srgbClr val="FF5D5D"/>
                </a:solidFill>
                <a:latin typeface="Arial Rounded MT Bold"/>
              </a:rPr>
              <a:t>NAN</a:t>
            </a:r>
            <a:r>
              <a:rPr sz="2750" b="1">
                <a:solidFill>
                  <a:srgbClr val="241F4E"/>
                </a:solidFill>
                <a:latin typeface="Arial Rounded MT Bold"/>
              </a:rPr>
              <a:t>-uh</a:t>
            </a:r>
          </a:p>
        </p:txBody>
      </p:sp>
      <p:sp>
        <p:nvSpPr>
          <p:cNvPr id="11" name="Rounded Rectangle 10"/>
          <p:cNvSpPr/>
          <p:nvPr/>
        </p:nvSpPr>
        <p:spPr>
          <a:xfrm>
            <a:off x="2734056" y="4160520"/>
            <a:ext cx="3675888" cy="475488"/>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241F4E"/>
                </a:solidFill>
                <a:latin typeface="Arial Rounded MT Bold"/>
              </a:rPr>
              <a:t>Say it like a native!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SCHWA</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0" y="1051560"/>
            <a:ext cx="9144000" cy="1051560"/>
          </a:xfrm>
          <a:prstGeom prst="rect">
            <a:avLst/>
          </a:prstGeom>
          <a:noFill/>
        </p:spPr>
        <p:txBody>
          <a:bodyPr wrap="square" anchor="ctr">
            <a:spAutoFit/>
          </a:bodyPr>
          <a:lstStyle/>
          <a:p>
            <a:pPr algn="ctr"/>
            <a:r>
              <a:rPr sz="7350" b="1">
                <a:solidFill>
                  <a:srgbClr val="241F4E"/>
                </a:solidFill>
                <a:latin typeface="Arial Rounded MT Bold"/>
              </a:rPr>
              <a:t>🎉</a:t>
            </a:r>
          </a:p>
        </p:txBody>
      </p:sp>
      <p:sp>
        <p:nvSpPr>
          <p:cNvPr id="7" name="TextBox 6"/>
          <p:cNvSpPr txBox="1"/>
          <p:nvPr/>
        </p:nvSpPr>
        <p:spPr>
          <a:xfrm>
            <a:off x="0" y="2148840"/>
            <a:ext cx="9144000" cy="822960"/>
          </a:xfrm>
          <a:prstGeom prst="rect">
            <a:avLst/>
          </a:prstGeom>
          <a:noFill/>
        </p:spPr>
        <p:txBody>
          <a:bodyPr wrap="square" anchor="ctr">
            <a:spAutoFit/>
          </a:bodyPr>
          <a:lstStyle/>
          <a:p>
            <a:pPr algn="ctr"/>
            <a:r>
              <a:rPr sz="4350" b="1">
                <a:solidFill>
                  <a:srgbClr val="FF5D5D"/>
                </a:solidFill>
                <a:latin typeface="Arial Rounded MT Bold"/>
              </a:rPr>
              <a:t>You've got it!</a:t>
            </a:r>
          </a:p>
        </p:txBody>
      </p:sp>
      <p:sp>
        <p:nvSpPr>
          <p:cNvPr id="8" name="TextBox 7"/>
          <p:cNvSpPr txBox="1"/>
          <p:nvPr/>
        </p:nvSpPr>
        <p:spPr>
          <a:xfrm>
            <a:off x="0" y="3017520"/>
            <a:ext cx="9144000" cy="502920"/>
          </a:xfrm>
          <a:prstGeom prst="rect">
            <a:avLst/>
          </a:prstGeom>
          <a:noFill/>
        </p:spPr>
        <p:txBody>
          <a:bodyPr wrap="square" anchor="ctr">
            <a:spAutoFit/>
          </a:bodyPr>
          <a:lstStyle/>
          <a:p>
            <a:pPr algn="ctr"/>
            <a:r>
              <a:rPr sz="2300" b="1">
                <a:solidFill>
                  <a:srgbClr val="241F4E"/>
                </a:solidFill>
                <a:latin typeface="Arial Rounded MT Bold"/>
              </a:rPr>
              <a:t>The schwa is everywhere — use it. It’s right!</a:t>
            </a:r>
          </a:p>
        </p:txBody>
      </p:sp>
      <p:sp>
        <p:nvSpPr>
          <p:cNvPr id="9" name="Rounded Rectangle 8"/>
          <p:cNvSpPr/>
          <p:nvPr/>
        </p:nvSpPr>
        <p:spPr>
          <a:xfrm>
            <a:off x="2080260" y="3977639"/>
            <a:ext cx="4983480" cy="475488"/>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241F4E"/>
                </a:solidFill>
                <a:latin typeface="Arial Rounded MT Bold"/>
              </a:rPr>
              <a:t>buh-NAN-uh  ·  uh-BOUT  ·  DAHK-ter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333488" y="384048"/>
            <a:ext cx="1490472"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BIG IDEA</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0" y="914400"/>
            <a:ext cx="9144000" cy="457200"/>
          </a:xfrm>
          <a:prstGeom prst="rect">
            <a:avLst/>
          </a:prstGeom>
          <a:noFill/>
        </p:spPr>
        <p:txBody>
          <a:bodyPr wrap="square" anchor="ctr">
            <a:spAutoFit/>
          </a:bodyPr>
          <a:lstStyle/>
          <a:p>
            <a:pPr algn="ctr"/>
            <a:r>
              <a:rPr sz="2550" b="1">
                <a:solidFill>
                  <a:srgbClr val="241F4E"/>
                </a:solidFill>
                <a:latin typeface="Arial Rounded MT Bold"/>
              </a:rPr>
              <a:t>The big idea — in your language  🌍</a:t>
            </a:r>
          </a:p>
        </p:txBody>
      </p:sp>
      <p:sp>
        <p:nvSpPr>
          <p:cNvPr id="7" name="Rounded Rectangle 6"/>
          <p:cNvSpPr/>
          <p:nvPr/>
        </p:nvSpPr>
        <p:spPr>
          <a:xfrm>
            <a:off x="365760" y="1517904"/>
            <a:ext cx="1417320" cy="457200"/>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241F4E"/>
                </a:solidFill>
                <a:latin typeface="Arial Rounded MT Bold"/>
              </a:rPr>
              <a:t>English</a:t>
            </a:r>
          </a:p>
        </p:txBody>
      </p:sp>
      <p:sp>
        <p:nvSpPr>
          <p:cNvPr id="8" name="TextBox 7"/>
          <p:cNvSpPr txBox="1"/>
          <p:nvPr/>
        </p:nvSpPr>
        <p:spPr>
          <a:xfrm>
            <a:off x="1920240" y="1499616"/>
            <a:ext cx="6903720" cy="493776"/>
          </a:xfrm>
          <a:prstGeom prst="rect">
            <a:avLst/>
          </a:prstGeom>
          <a:noFill/>
        </p:spPr>
        <p:txBody>
          <a:bodyPr wrap="square" anchor="ctr">
            <a:spAutoFit/>
          </a:bodyPr>
          <a:lstStyle/>
          <a:p>
            <a:pPr algn="l"/>
            <a:r>
              <a:rPr sz="1250" b="1">
                <a:solidFill>
                  <a:srgbClr val="241F4E"/>
                </a:solidFill>
                <a:latin typeface="Arial Rounded MT Bold"/>
              </a:rPr>
              <a:t>In English, weak syllables become 'uh' (the schwa). Everyone does it — it's correct.</a:t>
            </a:r>
          </a:p>
        </p:txBody>
      </p:sp>
      <p:sp>
        <p:nvSpPr>
          <p:cNvPr id="9" name="Rounded Rectangle 8"/>
          <p:cNvSpPr/>
          <p:nvPr/>
        </p:nvSpPr>
        <p:spPr>
          <a:xfrm>
            <a:off x="365760" y="2066543"/>
            <a:ext cx="1417320" cy="457200"/>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241F4E"/>
                </a:solidFill>
                <a:latin typeface="Arial Rounded MT Bold"/>
              </a:rPr>
              <a:t>Español</a:t>
            </a:r>
          </a:p>
        </p:txBody>
      </p:sp>
      <p:sp>
        <p:nvSpPr>
          <p:cNvPr id="10" name="TextBox 9"/>
          <p:cNvSpPr txBox="1"/>
          <p:nvPr/>
        </p:nvSpPr>
        <p:spPr>
          <a:xfrm>
            <a:off x="1920240" y="2048255"/>
            <a:ext cx="6903720" cy="493776"/>
          </a:xfrm>
          <a:prstGeom prst="rect">
            <a:avLst/>
          </a:prstGeom>
          <a:noFill/>
        </p:spPr>
        <p:txBody>
          <a:bodyPr wrap="square" anchor="ctr">
            <a:spAutoFit/>
          </a:bodyPr>
          <a:lstStyle/>
          <a:p>
            <a:pPr algn="l"/>
            <a:r>
              <a:rPr sz="1250" b="1">
                <a:solidFill>
                  <a:srgbClr val="241F4E"/>
                </a:solidFill>
                <a:latin typeface="Arial Rounded MT Bold"/>
              </a:rPr>
              <a:t>En inglés, las sílabas débiles se vuelven 'uh' (la schwa). Todos lo hacen — es correcto.</a:t>
            </a:r>
          </a:p>
        </p:txBody>
      </p:sp>
      <p:sp>
        <p:nvSpPr>
          <p:cNvPr id="11" name="Rounded Rectangle 10"/>
          <p:cNvSpPr/>
          <p:nvPr/>
        </p:nvSpPr>
        <p:spPr>
          <a:xfrm>
            <a:off x="365760" y="2615184"/>
            <a:ext cx="1417320" cy="457200"/>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241F4E"/>
                </a:solidFill>
                <a:latin typeface="Arial Rounded MT Bold"/>
              </a:rPr>
              <a:t>Shqip</a:t>
            </a:r>
          </a:p>
        </p:txBody>
      </p:sp>
      <p:sp>
        <p:nvSpPr>
          <p:cNvPr id="12" name="TextBox 11"/>
          <p:cNvSpPr txBox="1"/>
          <p:nvPr/>
        </p:nvSpPr>
        <p:spPr>
          <a:xfrm>
            <a:off x="1920240" y="2596896"/>
            <a:ext cx="6903720" cy="493776"/>
          </a:xfrm>
          <a:prstGeom prst="rect">
            <a:avLst/>
          </a:prstGeom>
          <a:noFill/>
        </p:spPr>
        <p:txBody>
          <a:bodyPr wrap="square" anchor="ctr">
            <a:spAutoFit/>
          </a:bodyPr>
          <a:lstStyle/>
          <a:p>
            <a:pPr algn="l"/>
            <a:r>
              <a:rPr sz="1250" b="1">
                <a:solidFill>
                  <a:srgbClr val="241F4E"/>
                </a:solidFill>
                <a:latin typeface="Arial Rounded MT Bold"/>
              </a:rPr>
              <a:t>Në anglisht, rrokjet e dobëta bëhen 'ë' (schwa). Të gjithë e bëjnë — është e saktë.</a:t>
            </a:r>
          </a:p>
        </p:txBody>
      </p:sp>
      <p:sp>
        <p:nvSpPr>
          <p:cNvPr id="13" name="Rounded Rectangle 12"/>
          <p:cNvSpPr/>
          <p:nvPr/>
        </p:nvSpPr>
        <p:spPr>
          <a:xfrm>
            <a:off x="365760" y="3163824"/>
            <a:ext cx="1417320" cy="457200"/>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241F4E"/>
                </a:solidFill>
                <a:latin typeface="Arial Rounded MT Bold"/>
              </a:rPr>
              <a:t>فارسی</a:t>
            </a:r>
          </a:p>
        </p:txBody>
      </p:sp>
      <p:sp>
        <p:nvSpPr>
          <p:cNvPr id="14" name="TextBox 13"/>
          <p:cNvSpPr txBox="1"/>
          <p:nvPr/>
        </p:nvSpPr>
        <p:spPr>
          <a:xfrm>
            <a:off x="1920240" y="3145536"/>
            <a:ext cx="6903720" cy="493776"/>
          </a:xfrm>
          <a:prstGeom prst="rect">
            <a:avLst/>
          </a:prstGeom>
          <a:noFill/>
        </p:spPr>
        <p:txBody>
          <a:bodyPr wrap="square" anchor="ctr">
            <a:spAutoFit/>
          </a:bodyPr>
          <a:lstStyle/>
          <a:p>
            <a:pPr algn="r"/>
            <a:r>
              <a:rPr sz="1250" b="1">
                <a:solidFill>
                  <a:srgbClr val="241F4E"/>
                </a:solidFill>
                <a:latin typeface="Arial"/>
              </a:rPr>
              <a:t>در انگلیسی، هجاهای ضعیف «اَ» (شوا) می‌شوند. همه این کار را می‌کنند — درست است.</a:t>
            </a:r>
          </a:p>
        </p:txBody>
      </p:sp>
      <p:sp>
        <p:nvSpPr>
          <p:cNvPr id="15" name="Rounded Rectangle 14"/>
          <p:cNvSpPr/>
          <p:nvPr/>
        </p:nvSpPr>
        <p:spPr>
          <a:xfrm>
            <a:off x="365760" y="3712463"/>
            <a:ext cx="1417320" cy="457200"/>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241F4E"/>
                </a:solidFill>
                <a:latin typeface="Arial Rounded MT Bold"/>
              </a:rPr>
              <a:t>Русский</a:t>
            </a:r>
          </a:p>
        </p:txBody>
      </p:sp>
      <p:sp>
        <p:nvSpPr>
          <p:cNvPr id="16" name="TextBox 15"/>
          <p:cNvSpPr txBox="1"/>
          <p:nvPr/>
        </p:nvSpPr>
        <p:spPr>
          <a:xfrm>
            <a:off x="1920240" y="3694176"/>
            <a:ext cx="6903720" cy="493776"/>
          </a:xfrm>
          <a:prstGeom prst="rect">
            <a:avLst/>
          </a:prstGeom>
          <a:noFill/>
        </p:spPr>
        <p:txBody>
          <a:bodyPr wrap="square" anchor="ctr">
            <a:spAutoFit/>
          </a:bodyPr>
          <a:lstStyle/>
          <a:p>
            <a:pPr algn="l"/>
            <a:r>
              <a:rPr sz="1250" b="1">
                <a:solidFill>
                  <a:srgbClr val="241F4E"/>
                </a:solidFill>
                <a:latin typeface="Arial"/>
              </a:rPr>
              <a:t>В английском слабые слоги становятся «а» (шва). Так говорят все — это правильно.</a:t>
            </a:r>
          </a:p>
        </p:txBody>
      </p:sp>
      <p:sp>
        <p:nvSpPr>
          <p:cNvPr id="17" name="Rounded Rectangle 16"/>
          <p:cNvSpPr/>
          <p:nvPr/>
        </p:nvSpPr>
        <p:spPr>
          <a:xfrm>
            <a:off x="2080260" y="4434840"/>
            <a:ext cx="4983480" cy="475488"/>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241F4E"/>
                </a:solidFill>
                <a:latin typeface="Arial Rounded MT Bold"/>
              </a:rPr>
              <a:t>This is how real English sounds!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TEACH</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0" y="914400"/>
            <a:ext cx="9144000" cy="502920"/>
          </a:xfrm>
          <a:prstGeom prst="rect">
            <a:avLst/>
          </a:prstGeom>
          <a:noFill/>
        </p:spPr>
        <p:txBody>
          <a:bodyPr wrap="square" anchor="ctr">
            <a:spAutoFit/>
          </a:bodyPr>
          <a:lstStyle/>
          <a:p>
            <a:pPr algn="ctr"/>
            <a:r>
              <a:rPr sz="3200" b="1">
                <a:solidFill>
                  <a:srgbClr val="241F4E"/>
                </a:solidFill>
                <a:latin typeface="Arial Rounded MT Bold"/>
              </a:rPr>
              <a:t>What is the schwa?</a:t>
            </a:r>
          </a:p>
        </p:txBody>
      </p:sp>
      <p:sp>
        <p:nvSpPr>
          <p:cNvPr id="7" name="TextBox 6"/>
          <p:cNvSpPr txBox="1"/>
          <p:nvPr/>
        </p:nvSpPr>
        <p:spPr>
          <a:xfrm>
            <a:off x="0" y="1463040"/>
            <a:ext cx="9144000" cy="822960"/>
          </a:xfrm>
          <a:prstGeom prst="rect">
            <a:avLst/>
          </a:prstGeom>
          <a:noFill/>
        </p:spPr>
        <p:txBody>
          <a:bodyPr wrap="square" anchor="ctr">
            <a:spAutoFit/>
          </a:bodyPr>
          <a:lstStyle/>
          <a:p>
            <a:pPr algn="ctr"/>
            <a:r>
              <a:rPr sz="3450" b="1">
                <a:solidFill>
                  <a:srgbClr val="FF5D5D"/>
                </a:solidFill>
                <a:latin typeface="Arial Rounded MT Bold"/>
              </a:rPr>
              <a:t>😌  the “uh” sound</a:t>
            </a:r>
          </a:p>
        </p:txBody>
      </p:sp>
      <p:sp>
        <p:nvSpPr>
          <p:cNvPr id="8" name="Rounded Rectangle 7"/>
          <p:cNvSpPr/>
          <p:nvPr/>
        </p:nvSpPr>
        <p:spPr>
          <a:xfrm>
            <a:off x="1051560" y="2331720"/>
            <a:ext cx="7040880" cy="658368"/>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234440" y="2331720"/>
            <a:ext cx="914400" cy="658368"/>
          </a:xfrm>
          <a:prstGeom prst="rect">
            <a:avLst/>
          </a:prstGeom>
          <a:noFill/>
        </p:spPr>
        <p:txBody>
          <a:bodyPr wrap="square" anchor="ctr">
            <a:spAutoFit/>
          </a:bodyPr>
          <a:lstStyle/>
          <a:p>
            <a:pPr algn="ctr"/>
            <a:r>
              <a:rPr sz="3000" b="1">
                <a:solidFill>
                  <a:srgbClr val="241F4E"/>
                </a:solidFill>
                <a:latin typeface="Arial Rounded MT Bold"/>
              </a:rPr>
              <a:t>😌</a:t>
            </a:r>
          </a:p>
        </p:txBody>
      </p:sp>
      <p:sp>
        <p:nvSpPr>
          <p:cNvPr id="10" name="TextBox 9"/>
          <p:cNvSpPr txBox="1"/>
          <p:nvPr/>
        </p:nvSpPr>
        <p:spPr>
          <a:xfrm>
            <a:off x="2286000" y="2331720"/>
            <a:ext cx="5669280" cy="658368"/>
          </a:xfrm>
          <a:prstGeom prst="rect">
            <a:avLst/>
          </a:prstGeom>
          <a:noFill/>
        </p:spPr>
        <p:txBody>
          <a:bodyPr wrap="square" anchor="ctr">
            <a:spAutoFit/>
          </a:bodyPr>
          <a:lstStyle/>
          <a:p>
            <a:pPr algn="l"/>
            <a:r>
              <a:rPr sz="1950" b="1">
                <a:solidFill>
                  <a:srgbClr val="241F4E"/>
                </a:solidFill>
                <a:latin typeface="Arial Rounded MT Bold"/>
              </a:rPr>
              <a:t>A relaxed “uh” — mouth loose, no effort</a:t>
            </a:r>
          </a:p>
        </p:txBody>
      </p:sp>
      <p:sp>
        <p:nvSpPr>
          <p:cNvPr id="11" name="Rounded Rectangle 10"/>
          <p:cNvSpPr/>
          <p:nvPr/>
        </p:nvSpPr>
        <p:spPr>
          <a:xfrm>
            <a:off x="1051560" y="3081527"/>
            <a:ext cx="7040880" cy="658368"/>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234440" y="3081527"/>
            <a:ext cx="914400" cy="658368"/>
          </a:xfrm>
          <a:prstGeom prst="rect">
            <a:avLst/>
          </a:prstGeom>
          <a:noFill/>
        </p:spPr>
        <p:txBody>
          <a:bodyPr wrap="square" anchor="ctr">
            <a:spAutoFit/>
          </a:bodyPr>
          <a:lstStyle/>
          <a:p>
            <a:pPr algn="ctr"/>
            <a:r>
              <a:rPr sz="3000" b="1">
                <a:solidFill>
                  <a:srgbClr val="241F4E"/>
                </a:solidFill>
                <a:latin typeface="Arial Rounded MT Bold"/>
              </a:rPr>
              <a:t>🔈</a:t>
            </a:r>
          </a:p>
        </p:txBody>
      </p:sp>
      <p:sp>
        <p:nvSpPr>
          <p:cNvPr id="13" name="TextBox 12"/>
          <p:cNvSpPr txBox="1"/>
          <p:nvPr/>
        </p:nvSpPr>
        <p:spPr>
          <a:xfrm>
            <a:off x="2286000" y="3081527"/>
            <a:ext cx="5669280" cy="658368"/>
          </a:xfrm>
          <a:prstGeom prst="rect">
            <a:avLst/>
          </a:prstGeom>
          <a:noFill/>
        </p:spPr>
        <p:txBody>
          <a:bodyPr wrap="square" anchor="ctr">
            <a:spAutoFit/>
          </a:bodyPr>
          <a:lstStyle/>
          <a:p>
            <a:pPr algn="l"/>
            <a:r>
              <a:rPr sz="1950" b="1">
                <a:solidFill>
                  <a:srgbClr val="241F4E"/>
                </a:solidFill>
                <a:latin typeface="Arial Rounded MT Bold"/>
              </a:rPr>
              <a:t>Only in the weak (not-strong) syllables</a:t>
            </a:r>
          </a:p>
        </p:txBody>
      </p:sp>
      <p:sp>
        <p:nvSpPr>
          <p:cNvPr id="14" name="Rounded Rectangle 13"/>
          <p:cNvSpPr/>
          <p:nvPr/>
        </p:nvSpPr>
        <p:spPr>
          <a:xfrm>
            <a:off x="1051560" y="3831335"/>
            <a:ext cx="7040880" cy="658368"/>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234440" y="3831335"/>
            <a:ext cx="914400" cy="658368"/>
          </a:xfrm>
          <a:prstGeom prst="rect">
            <a:avLst/>
          </a:prstGeom>
          <a:noFill/>
        </p:spPr>
        <p:txBody>
          <a:bodyPr wrap="square" anchor="ctr">
            <a:spAutoFit/>
          </a:bodyPr>
          <a:lstStyle/>
          <a:p>
            <a:pPr algn="ctr"/>
            <a:r>
              <a:rPr sz="3000" b="1">
                <a:solidFill>
                  <a:srgbClr val="241F4E"/>
                </a:solidFill>
                <a:latin typeface="Arial Rounded MT Bold"/>
              </a:rPr>
              <a:t>🔤</a:t>
            </a:r>
          </a:p>
        </p:txBody>
      </p:sp>
      <p:sp>
        <p:nvSpPr>
          <p:cNvPr id="16" name="TextBox 15"/>
          <p:cNvSpPr txBox="1"/>
          <p:nvPr/>
        </p:nvSpPr>
        <p:spPr>
          <a:xfrm>
            <a:off x="2286000" y="3831335"/>
            <a:ext cx="5669280" cy="658368"/>
          </a:xfrm>
          <a:prstGeom prst="rect">
            <a:avLst/>
          </a:prstGeom>
          <a:noFill/>
        </p:spPr>
        <p:txBody>
          <a:bodyPr wrap="square" anchor="ctr">
            <a:spAutoFit/>
          </a:bodyPr>
          <a:lstStyle/>
          <a:p>
            <a:pPr algn="l"/>
            <a:r>
              <a:rPr sz="1950" b="1">
                <a:solidFill>
                  <a:srgbClr val="241F4E"/>
                </a:solidFill>
                <a:latin typeface="Arial Rounded MT Bold"/>
              </a:rPr>
              <a:t>Any vowel — a e i o u — can become “uh”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TEACH</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95416" y="841248"/>
            <a:ext cx="9144000" cy="2400657"/>
          </a:xfrm>
          <a:prstGeom prst="rect">
            <a:avLst/>
          </a:prstGeom>
          <a:noFill/>
        </p:spPr>
        <p:txBody>
          <a:bodyPr wrap="square" anchor="ctr">
            <a:spAutoFit/>
          </a:bodyPr>
          <a:lstStyle/>
          <a:p>
            <a:pPr algn="ctr"/>
            <a:r>
              <a:rPr sz="12000" b="1" dirty="0">
                <a:solidFill>
                  <a:srgbClr val="241F4E"/>
                </a:solidFill>
                <a:latin typeface="Arial Rounded MT Bold"/>
              </a:rPr>
              <a:t>🍌</a:t>
            </a:r>
          </a:p>
        </p:txBody>
      </p:sp>
      <p:sp>
        <p:nvSpPr>
          <p:cNvPr id="7" name="TextBox 6"/>
          <p:cNvSpPr txBox="1"/>
          <p:nvPr/>
        </p:nvSpPr>
        <p:spPr>
          <a:xfrm>
            <a:off x="0" y="1847088"/>
            <a:ext cx="9144000" cy="658368"/>
          </a:xfrm>
          <a:prstGeom prst="rect">
            <a:avLst/>
          </a:prstGeom>
          <a:noFill/>
        </p:spPr>
        <p:txBody>
          <a:bodyPr wrap="square" anchor="ctr">
            <a:spAutoFit/>
          </a:bodyPr>
          <a:lstStyle/>
          <a:p>
            <a:pPr algn="ctr"/>
            <a:r>
              <a:rPr sz="5050" b="1">
                <a:solidFill>
                  <a:srgbClr val="241F4E"/>
                </a:solidFill>
                <a:latin typeface="Arial Rounded MT Bold"/>
              </a:rPr>
              <a:t>banana</a:t>
            </a:r>
          </a:p>
        </p:txBody>
      </p:sp>
      <p:sp>
        <p:nvSpPr>
          <p:cNvPr id="8" name="TextBox 7"/>
          <p:cNvSpPr txBox="1"/>
          <p:nvPr/>
        </p:nvSpPr>
        <p:spPr>
          <a:xfrm>
            <a:off x="0" y="2615184"/>
            <a:ext cx="9144000" cy="411480"/>
          </a:xfrm>
          <a:prstGeom prst="rect">
            <a:avLst/>
          </a:prstGeom>
          <a:noFill/>
        </p:spPr>
        <p:txBody>
          <a:bodyPr wrap="square" anchor="ctr">
            <a:spAutoFit/>
          </a:bodyPr>
          <a:lstStyle/>
          <a:p>
            <a:pPr algn="ctr"/>
            <a:r>
              <a:rPr sz="2550" b="1">
                <a:solidFill>
                  <a:srgbClr val="5A548A"/>
                </a:solidFill>
                <a:latin typeface="Arial Rounded MT Bold"/>
              </a:rPr>
              <a:t>careful:   ba-NAN-a</a:t>
            </a:r>
          </a:p>
        </p:txBody>
      </p:sp>
      <p:sp>
        <p:nvSpPr>
          <p:cNvPr id="9" name="TextBox 8"/>
          <p:cNvSpPr txBox="1"/>
          <p:nvPr/>
        </p:nvSpPr>
        <p:spPr>
          <a:xfrm>
            <a:off x="0" y="3054096"/>
            <a:ext cx="9144000" cy="310896"/>
          </a:xfrm>
          <a:prstGeom prst="rect">
            <a:avLst/>
          </a:prstGeom>
          <a:noFill/>
        </p:spPr>
        <p:txBody>
          <a:bodyPr wrap="square" anchor="ctr">
            <a:spAutoFit/>
          </a:bodyPr>
          <a:lstStyle/>
          <a:p>
            <a:pPr algn="ctr"/>
            <a:r>
              <a:rPr sz="1700" b="1">
                <a:solidFill>
                  <a:srgbClr val="5A548A"/>
                </a:solidFill>
                <a:latin typeface="Arial Rounded MT Bold"/>
              </a:rPr>
              <a:t>↓   the REAL way</a:t>
            </a:r>
          </a:p>
        </p:txBody>
      </p:sp>
      <p:sp>
        <p:nvSpPr>
          <p:cNvPr id="10" name="TextBox 9"/>
          <p:cNvSpPr txBox="1"/>
          <p:nvPr/>
        </p:nvSpPr>
        <p:spPr>
          <a:xfrm>
            <a:off x="0" y="3419856"/>
            <a:ext cx="9144000" cy="749808"/>
          </a:xfrm>
          <a:prstGeom prst="rect">
            <a:avLst/>
          </a:prstGeom>
          <a:noFill/>
        </p:spPr>
        <p:txBody>
          <a:bodyPr wrap="square" anchor="ctr">
            <a:spAutoFit/>
          </a:bodyPr>
          <a:lstStyle/>
          <a:p>
            <a:pPr algn="ctr"/>
            <a:r>
              <a:rPr sz="4850" b="1">
                <a:solidFill>
                  <a:srgbClr val="241F4E"/>
                </a:solidFill>
                <a:latin typeface="Arial Rounded MT Bold"/>
              </a:rPr>
              <a:t>buh-</a:t>
            </a:r>
            <a:r>
              <a:rPr sz="4850" b="1">
                <a:solidFill>
                  <a:srgbClr val="FF5D5D"/>
                </a:solidFill>
                <a:latin typeface="Arial Rounded MT Bold"/>
              </a:rPr>
              <a:t>NAN</a:t>
            </a:r>
            <a:r>
              <a:rPr sz="4850" b="1">
                <a:solidFill>
                  <a:srgbClr val="241F4E"/>
                </a:solidFill>
                <a:latin typeface="Arial Rounded MT Bold"/>
              </a:rPr>
              <a:t>-uh</a:t>
            </a:r>
          </a:p>
        </p:txBody>
      </p:sp>
      <p:sp>
        <p:nvSpPr>
          <p:cNvPr id="11" name="Rounded Rectangle 10"/>
          <p:cNvSpPr/>
          <p:nvPr/>
        </p:nvSpPr>
        <p:spPr>
          <a:xfrm>
            <a:off x="2555748" y="4315968"/>
            <a:ext cx="4032504" cy="475488"/>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241F4E"/>
                </a:solidFill>
                <a:latin typeface="Arial Rounded MT Bold"/>
              </a:rPr>
              <a:t>The little “uh” is the schwa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TEACH</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87464" y="1417320"/>
            <a:ext cx="9144000" cy="960120"/>
          </a:xfrm>
          <a:prstGeom prst="rect">
            <a:avLst/>
          </a:prstGeom>
          <a:noFill/>
        </p:spPr>
        <p:txBody>
          <a:bodyPr wrap="square" anchor="ctr">
            <a:spAutoFit/>
          </a:bodyPr>
          <a:lstStyle/>
          <a:p>
            <a:pPr algn="ctr"/>
            <a:r>
              <a:rPr sz="12000" b="1" dirty="0">
                <a:solidFill>
                  <a:srgbClr val="241F4E"/>
                </a:solidFill>
                <a:latin typeface="Arial Rounded MT Bold"/>
              </a:rPr>
              <a:t>🤔</a:t>
            </a:r>
          </a:p>
        </p:txBody>
      </p:sp>
      <p:sp>
        <p:nvSpPr>
          <p:cNvPr id="7" name="TextBox 6"/>
          <p:cNvSpPr txBox="1"/>
          <p:nvPr/>
        </p:nvSpPr>
        <p:spPr>
          <a:xfrm>
            <a:off x="0" y="1847088"/>
            <a:ext cx="9144000" cy="658368"/>
          </a:xfrm>
          <a:prstGeom prst="rect">
            <a:avLst/>
          </a:prstGeom>
          <a:noFill/>
        </p:spPr>
        <p:txBody>
          <a:bodyPr wrap="square" anchor="ctr">
            <a:spAutoFit/>
          </a:bodyPr>
          <a:lstStyle/>
          <a:p>
            <a:pPr algn="ctr"/>
            <a:r>
              <a:rPr sz="5050" b="1">
                <a:solidFill>
                  <a:srgbClr val="241F4E"/>
                </a:solidFill>
                <a:latin typeface="Arial Rounded MT Bold"/>
              </a:rPr>
              <a:t>about</a:t>
            </a:r>
          </a:p>
        </p:txBody>
      </p:sp>
      <p:sp>
        <p:nvSpPr>
          <p:cNvPr id="8" name="TextBox 7"/>
          <p:cNvSpPr txBox="1"/>
          <p:nvPr/>
        </p:nvSpPr>
        <p:spPr>
          <a:xfrm>
            <a:off x="0" y="2615184"/>
            <a:ext cx="9144000" cy="411480"/>
          </a:xfrm>
          <a:prstGeom prst="rect">
            <a:avLst/>
          </a:prstGeom>
          <a:noFill/>
        </p:spPr>
        <p:txBody>
          <a:bodyPr wrap="square" anchor="ctr">
            <a:spAutoFit/>
          </a:bodyPr>
          <a:lstStyle/>
          <a:p>
            <a:pPr algn="ctr"/>
            <a:r>
              <a:rPr sz="2550" b="1">
                <a:solidFill>
                  <a:srgbClr val="5A548A"/>
                </a:solidFill>
                <a:latin typeface="Arial Rounded MT Bold"/>
              </a:rPr>
              <a:t>careful:   a-BOUT</a:t>
            </a:r>
          </a:p>
        </p:txBody>
      </p:sp>
      <p:sp>
        <p:nvSpPr>
          <p:cNvPr id="9" name="TextBox 8"/>
          <p:cNvSpPr txBox="1"/>
          <p:nvPr/>
        </p:nvSpPr>
        <p:spPr>
          <a:xfrm>
            <a:off x="0" y="3054096"/>
            <a:ext cx="9144000" cy="310896"/>
          </a:xfrm>
          <a:prstGeom prst="rect">
            <a:avLst/>
          </a:prstGeom>
          <a:noFill/>
        </p:spPr>
        <p:txBody>
          <a:bodyPr wrap="square" anchor="ctr">
            <a:spAutoFit/>
          </a:bodyPr>
          <a:lstStyle/>
          <a:p>
            <a:pPr algn="ctr"/>
            <a:r>
              <a:rPr sz="1700" b="1">
                <a:solidFill>
                  <a:srgbClr val="5A548A"/>
                </a:solidFill>
                <a:latin typeface="Arial Rounded MT Bold"/>
              </a:rPr>
              <a:t>↓   the REAL way</a:t>
            </a:r>
          </a:p>
        </p:txBody>
      </p:sp>
      <p:sp>
        <p:nvSpPr>
          <p:cNvPr id="10" name="TextBox 9"/>
          <p:cNvSpPr txBox="1"/>
          <p:nvPr/>
        </p:nvSpPr>
        <p:spPr>
          <a:xfrm>
            <a:off x="0" y="3419856"/>
            <a:ext cx="9144000" cy="749808"/>
          </a:xfrm>
          <a:prstGeom prst="rect">
            <a:avLst/>
          </a:prstGeom>
          <a:noFill/>
        </p:spPr>
        <p:txBody>
          <a:bodyPr wrap="square" anchor="ctr">
            <a:spAutoFit/>
          </a:bodyPr>
          <a:lstStyle/>
          <a:p>
            <a:pPr algn="ctr"/>
            <a:r>
              <a:rPr sz="4850" b="1">
                <a:solidFill>
                  <a:srgbClr val="241F4E"/>
                </a:solidFill>
                <a:latin typeface="Arial Rounded MT Bold"/>
              </a:rPr>
              <a:t>uh-</a:t>
            </a:r>
            <a:r>
              <a:rPr sz="4850" b="1">
                <a:solidFill>
                  <a:srgbClr val="FF5D5D"/>
                </a:solidFill>
                <a:latin typeface="Arial Rounded MT Bold"/>
              </a:rPr>
              <a:t>BOUT</a:t>
            </a:r>
          </a:p>
        </p:txBody>
      </p:sp>
      <p:sp>
        <p:nvSpPr>
          <p:cNvPr id="11" name="Rounded Rectangle 10"/>
          <p:cNvSpPr/>
          <p:nvPr/>
        </p:nvSpPr>
        <p:spPr>
          <a:xfrm>
            <a:off x="2555748" y="4315968"/>
            <a:ext cx="4032504" cy="475488"/>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241F4E"/>
                </a:solidFill>
                <a:latin typeface="Arial Rounded MT Bold"/>
              </a:rPr>
              <a:t>The little “uh” is the schwa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dirty="0">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TEACH</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320040" y="262038"/>
            <a:ext cx="9144000" cy="3170099"/>
          </a:xfrm>
          <a:prstGeom prst="rect">
            <a:avLst/>
          </a:prstGeom>
          <a:noFill/>
        </p:spPr>
        <p:txBody>
          <a:bodyPr wrap="square" anchor="ctr">
            <a:spAutoFit/>
          </a:bodyPr>
          <a:lstStyle/>
          <a:p>
            <a:pPr algn="ctr"/>
            <a:r>
              <a:rPr sz="12000" b="1" dirty="0">
                <a:solidFill>
                  <a:srgbClr val="241F4E"/>
                </a:solidFill>
                <a:latin typeface="Arial Rounded MT Bold"/>
              </a:rPr>
              <a:t>🛋️</a:t>
            </a:r>
          </a:p>
        </p:txBody>
      </p:sp>
      <p:sp>
        <p:nvSpPr>
          <p:cNvPr id="7" name="TextBox 6"/>
          <p:cNvSpPr txBox="1"/>
          <p:nvPr/>
        </p:nvSpPr>
        <p:spPr>
          <a:xfrm>
            <a:off x="0" y="1847088"/>
            <a:ext cx="9144000" cy="658368"/>
          </a:xfrm>
          <a:prstGeom prst="rect">
            <a:avLst/>
          </a:prstGeom>
          <a:noFill/>
        </p:spPr>
        <p:txBody>
          <a:bodyPr wrap="square" anchor="ctr">
            <a:spAutoFit/>
          </a:bodyPr>
          <a:lstStyle/>
          <a:p>
            <a:pPr algn="ctr"/>
            <a:r>
              <a:rPr sz="5050" b="1">
                <a:solidFill>
                  <a:srgbClr val="241F4E"/>
                </a:solidFill>
                <a:latin typeface="Arial Rounded MT Bold"/>
              </a:rPr>
              <a:t>sofa</a:t>
            </a:r>
          </a:p>
        </p:txBody>
      </p:sp>
      <p:sp>
        <p:nvSpPr>
          <p:cNvPr id="8" name="TextBox 7"/>
          <p:cNvSpPr txBox="1"/>
          <p:nvPr/>
        </p:nvSpPr>
        <p:spPr>
          <a:xfrm>
            <a:off x="0" y="2615184"/>
            <a:ext cx="9144000" cy="411480"/>
          </a:xfrm>
          <a:prstGeom prst="rect">
            <a:avLst/>
          </a:prstGeom>
          <a:noFill/>
        </p:spPr>
        <p:txBody>
          <a:bodyPr wrap="square" anchor="ctr">
            <a:spAutoFit/>
          </a:bodyPr>
          <a:lstStyle/>
          <a:p>
            <a:pPr algn="ctr"/>
            <a:r>
              <a:rPr sz="2550" b="1">
                <a:solidFill>
                  <a:srgbClr val="5A548A"/>
                </a:solidFill>
                <a:latin typeface="Arial Rounded MT Bold"/>
              </a:rPr>
              <a:t>careful:   SO-fa</a:t>
            </a:r>
          </a:p>
        </p:txBody>
      </p:sp>
      <p:sp>
        <p:nvSpPr>
          <p:cNvPr id="9" name="TextBox 8"/>
          <p:cNvSpPr txBox="1"/>
          <p:nvPr/>
        </p:nvSpPr>
        <p:spPr>
          <a:xfrm>
            <a:off x="0" y="3054096"/>
            <a:ext cx="9144000" cy="310896"/>
          </a:xfrm>
          <a:prstGeom prst="rect">
            <a:avLst/>
          </a:prstGeom>
          <a:noFill/>
        </p:spPr>
        <p:txBody>
          <a:bodyPr wrap="square" anchor="ctr">
            <a:spAutoFit/>
          </a:bodyPr>
          <a:lstStyle/>
          <a:p>
            <a:pPr algn="ctr"/>
            <a:r>
              <a:rPr sz="1700" b="1">
                <a:solidFill>
                  <a:srgbClr val="5A548A"/>
                </a:solidFill>
                <a:latin typeface="Arial Rounded MT Bold"/>
              </a:rPr>
              <a:t>↓   the REAL way</a:t>
            </a:r>
          </a:p>
        </p:txBody>
      </p:sp>
      <p:sp>
        <p:nvSpPr>
          <p:cNvPr id="10" name="TextBox 9"/>
          <p:cNvSpPr txBox="1"/>
          <p:nvPr/>
        </p:nvSpPr>
        <p:spPr>
          <a:xfrm>
            <a:off x="0" y="3419856"/>
            <a:ext cx="9144000" cy="749808"/>
          </a:xfrm>
          <a:prstGeom prst="rect">
            <a:avLst/>
          </a:prstGeom>
          <a:noFill/>
        </p:spPr>
        <p:txBody>
          <a:bodyPr wrap="square" anchor="ctr">
            <a:spAutoFit/>
          </a:bodyPr>
          <a:lstStyle/>
          <a:p>
            <a:pPr algn="ctr"/>
            <a:r>
              <a:rPr sz="4850" b="1">
                <a:solidFill>
                  <a:srgbClr val="FF5D5D"/>
                </a:solidFill>
                <a:latin typeface="Arial Rounded MT Bold"/>
              </a:rPr>
              <a:t>SOH</a:t>
            </a:r>
            <a:r>
              <a:rPr sz="4850" b="1">
                <a:solidFill>
                  <a:srgbClr val="241F4E"/>
                </a:solidFill>
                <a:latin typeface="Arial Rounded MT Bold"/>
              </a:rPr>
              <a:t>-fuh</a:t>
            </a:r>
          </a:p>
        </p:txBody>
      </p:sp>
      <p:sp>
        <p:nvSpPr>
          <p:cNvPr id="11" name="Rounded Rectangle 10"/>
          <p:cNvSpPr/>
          <p:nvPr/>
        </p:nvSpPr>
        <p:spPr>
          <a:xfrm>
            <a:off x="2555748" y="4315968"/>
            <a:ext cx="4032504" cy="475488"/>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241F4E"/>
                </a:solidFill>
                <a:latin typeface="Arial Rounded MT Bold"/>
              </a:rPr>
              <a:t>The little “uh” is the schwa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TEACH</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1005840" y="1394460"/>
            <a:ext cx="9144000" cy="960120"/>
          </a:xfrm>
          <a:prstGeom prst="rect">
            <a:avLst/>
          </a:prstGeom>
          <a:noFill/>
        </p:spPr>
        <p:txBody>
          <a:bodyPr wrap="square" anchor="ctr">
            <a:spAutoFit/>
          </a:bodyPr>
          <a:lstStyle/>
          <a:p>
            <a:pPr algn="ctr"/>
            <a:r>
              <a:rPr sz="12000" b="1" dirty="0">
                <a:solidFill>
                  <a:srgbClr val="241F4E"/>
                </a:solidFill>
                <a:latin typeface="Arial Rounded MT Bold"/>
              </a:rPr>
              <a:t>🩺</a:t>
            </a:r>
          </a:p>
        </p:txBody>
      </p:sp>
      <p:sp>
        <p:nvSpPr>
          <p:cNvPr id="7" name="TextBox 6"/>
          <p:cNvSpPr txBox="1"/>
          <p:nvPr/>
        </p:nvSpPr>
        <p:spPr>
          <a:xfrm>
            <a:off x="1508760" y="1842516"/>
            <a:ext cx="9144000" cy="658368"/>
          </a:xfrm>
          <a:prstGeom prst="rect">
            <a:avLst/>
          </a:prstGeom>
          <a:noFill/>
        </p:spPr>
        <p:txBody>
          <a:bodyPr wrap="square" anchor="ctr">
            <a:spAutoFit/>
          </a:bodyPr>
          <a:lstStyle/>
          <a:p>
            <a:pPr algn="ctr"/>
            <a:r>
              <a:rPr sz="5050" b="1" dirty="0">
                <a:solidFill>
                  <a:srgbClr val="241F4E"/>
                </a:solidFill>
                <a:latin typeface="Arial Rounded MT Bold"/>
              </a:rPr>
              <a:t>doctor</a:t>
            </a:r>
          </a:p>
        </p:txBody>
      </p:sp>
      <p:sp>
        <p:nvSpPr>
          <p:cNvPr id="8" name="TextBox 7"/>
          <p:cNvSpPr txBox="1"/>
          <p:nvPr/>
        </p:nvSpPr>
        <p:spPr>
          <a:xfrm>
            <a:off x="0" y="2615184"/>
            <a:ext cx="9144000" cy="411480"/>
          </a:xfrm>
          <a:prstGeom prst="rect">
            <a:avLst/>
          </a:prstGeom>
          <a:noFill/>
        </p:spPr>
        <p:txBody>
          <a:bodyPr wrap="square" anchor="ctr">
            <a:spAutoFit/>
          </a:bodyPr>
          <a:lstStyle/>
          <a:p>
            <a:pPr algn="ctr"/>
            <a:r>
              <a:rPr sz="2550" b="1">
                <a:solidFill>
                  <a:srgbClr val="5A548A"/>
                </a:solidFill>
                <a:latin typeface="Arial Rounded MT Bold"/>
              </a:rPr>
              <a:t>careful:   DOC-tor</a:t>
            </a:r>
          </a:p>
        </p:txBody>
      </p:sp>
      <p:sp>
        <p:nvSpPr>
          <p:cNvPr id="9" name="TextBox 8"/>
          <p:cNvSpPr txBox="1"/>
          <p:nvPr/>
        </p:nvSpPr>
        <p:spPr>
          <a:xfrm>
            <a:off x="0" y="3054096"/>
            <a:ext cx="9144000" cy="310896"/>
          </a:xfrm>
          <a:prstGeom prst="rect">
            <a:avLst/>
          </a:prstGeom>
          <a:noFill/>
        </p:spPr>
        <p:txBody>
          <a:bodyPr wrap="square" anchor="ctr">
            <a:spAutoFit/>
          </a:bodyPr>
          <a:lstStyle/>
          <a:p>
            <a:pPr algn="ctr"/>
            <a:r>
              <a:rPr sz="1700" b="1">
                <a:solidFill>
                  <a:srgbClr val="5A548A"/>
                </a:solidFill>
                <a:latin typeface="Arial Rounded MT Bold"/>
              </a:rPr>
              <a:t>↓   the REAL way</a:t>
            </a:r>
          </a:p>
        </p:txBody>
      </p:sp>
      <p:sp>
        <p:nvSpPr>
          <p:cNvPr id="10" name="TextBox 9"/>
          <p:cNvSpPr txBox="1"/>
          <p:nvPr/>
        </p:nvSpPr>
        <p:spPr>
          <a:xfrm>
            <a:off x="-63610" y="3419856"/>
            <a:ext cx="9144000" cy="749808"/>
          </a:xfrm>
          <a:prstGeom prst="rect">
            <a:avLst/>
          </a:prstGeom>
          <a:noFill/>
        </p:spPr>
        <p:txBody>
          <a:bodyPr wrap="square" anchor="ctr">
            <a:spAutoFit/>
          </a:bodyPr>
          <a:lstStyle/>
          <a:p>
            <a:pPr algn="ctr"/>
            <a:r>
              <a:rPr sz="4850" b="1">
                <a:solidFill>
                  <a:srgbClr val="FF5D5D"/>
                </a:solidFill>
                <a:latin typeface="Arial Rounded MT Bold"/>
              </a:rPr>
              <a:t>DAHK</a:t>
            </a:r>
            <a:r>
              <a:rPr sz="4850" b="1">
                <a:solidFill>
                  <a:srgbClr val="241F4E"/>
                </a:solidFill>
                <a:latin typeface="Arial Rounded MT Bold"/>
              </a:rPr>
              <a:t>-ter</a:t>
            </a:r>
          </a:p>
        </p:txBody>
      </p:sp>
      <p:sp>
        <p:nvSpPr>
          <p:cNvPr id="11" name="Rounded Rectangle 10"/>
          <p:cNvSpPr/>
          <p:nvPr/>
        </p:nvSpPr>
        <p:spPr>
          <a:xfrm>
            <a:off x="2555748" y="4315968"/>
            <a:ext cx="4032504" cy="475488"/>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241F4E"/>
                </a:solidFill>
                <a:latin typeface="Arial Rounded MT Bold"/>
              </a:rPr>
              <a:t>The little “uh” is the schwa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TEACH</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0" y="1042416"/>
            <a:ext cx="9144000" cy="960120"/>
          </a:xfrm>
          <a:prstGeom prst="rect">
            <a:avLst/>
          </a:prstGeom>
          <a:noFill/>
        </p:spPr>
        <p:txBody>
          <a:bodyPr wrap="square" anchor="ctr">
            <a:spAutoFit/>
          </a:bodyPr>
          <a:lstStyle/>
          <a:p>
            <a:pPr algn="ctr"/>
            <a:r>
              <a:rPr sz="12000" b="1" dirty="0">
                <a:solidFill>
                  <a:srgbClr val="241F4E"/>
                </a:solidFill>
                <a:latin typeface="Arial Rounded MT Bold"/>
              </a:rPr>
              <a:t>👨‍👩‍👧</a:t>
            </a:r>
          </a:p>
        </p:txBody>
      </p:sp>
      <p:sp>
        <p:nvSpPr>
          <p:cNvPr id="7" name="TextBox 6"/>
          <p:cNvSpPr txBox="1"/>
          <p:nvPr/>
        </p:nvSpPr>
        <p:spPr>
          <a:xfrm>
            <a:off x="0" y="1847088"/>
            <a:ext cx="9144000" cy="658368"/>
          </a:xfrm>
          <a:prstGeom prst="rect">
            <a:avLst/>
          </a:prstGeom>
          <a:noFill/>
        </p:spPr>
        <p:txBody>
          <a:bodyPr wrap="square" anchor="ctr">
            <a:spAutoFit/>
          </a:bodyPr>
          <a:lstStyle/>
          <a:p>
            <a:pPr algn="ctr"/>
            <a:r>
              <a:rPr sz="5050" b="1">
                <a:solidFill>
                  <a:srgbClr val="241F4E"/>
                </a:solidFill>
                <a:latin typeface="Arial Rounded MT Bold"/>
              </a:rPr>
              <a:t>family</a:t>
            </a:r>
          </a:p>
        </p:txBody>
      </p:sp>
      <p:sp>
        <p:nvSpPr>
          <p:cNvPr id="8" name="TextBox 7"/>
          <p:cNvSpPr txBox="1"/>
          <p:nvPr/>
        </p:nvSpPr>
        <p:spPr>
          <a:xfrm>
            <a:off x="0" y="2615184"/>
            <a:ext cx="9144000" cy="411480"/>
          </a:xfrm>
          <a:prstGeom prst="rect">
            <a:avLst/>
          </a:prstGeom>
          <a:noFill/>
        </p:spPr>
        <p:txBody>
          <a:bodyPr wrap="square" anchor="ctr">
            <a:spAutoFit/>
          </a:bodyPr>
          <a:lstStyle/>
          <a:p>
            <a:pPr algn="ctr"/>
            <a:r>
              <a:rPr sz="2550" b="1">
                <a:solidFill>
                  <a:srgbClr val="5A548A"/>
                </a:solidFill>
                <a:latin typeface="Arial Rounded MT Bold"/>
              </a:rPr>
              <a:t>careful:   FA-mi-ly</a:t>
            </a:r>
          </a:p>
        </p:txBody>
      </p:sp>
      <p:sp>
        <p:nvSpPr>
          <p:cNvPr id="9" name="TextBox 8"/>
          <p:cNvSpPr txBox="1"/>
          <p:nvPr/>
        </p:nvSpPr>
        <p:spPr>
          <a:xfrm>
            <a:off x="0" y="3054096"/>
            <a:ext cx="9144000" cy="310896"/>
          </a:xfrm>
          <a:prstGeom prst="rect">
            <a:avLst/>
          </a:prstGeom>
          <a:noFill/>
        </p:spPr>
        <p:txBody>
          <a:bodyPr wrap="square" anchor="ctr">
            <a:spAutoFit/>
          </a:bodyPr>
          <a:lstStyle/>
          <a:p>
            <a:pPr algn="ctr"/>
            <a:r>
              <a:rPr sz="1700" b="1">
                <a:solidFill>
                  <a:srgbClr val="5A548A"/>
                </a:solidFill>
                <a:latin typeface="Arial Rounded MT Bold"/>
              </a:rPr>
              <a:t>↓   the REAL way</a:t>
            </a:r>
          </a:p>
        </p:txBody>
      </p:sp>
      <p:sp>
        <p:nvSpPr>
          <p:cNvPr id="10" name="TextBox 9"/>
          <p:cNvSpPr txBox="1"/>
          <p:nvPr/>
        </p:nvSpPr>
        <p:spPr>
          <a:xfrm>
            <a:off x="0" y="3419856"/>
            <a:ext cx="9144000" cy="749808"/>
          </a:xfrm>
          <a:prstGeom prst="rect">
            <a:avLst/>
          </a:prstGeom>
          <a:noFill/>
        </p:spPr>
        <p:txBody>
          <a:bodyPr wrap="square" anchor="ctr">
            <a:spAutoFit/>
          </a:bodyPr>
          <a:lstStyle/>
          <a:p>
            <a:pPr algn="ctr"/>
            <a:r>
              <a:rPr sz="4850" b="1">
                <a:solidFill>
                  <a:srgbClr val="FF5D5D"/>
                </a:solidFill>
                <a:latin typeface="Arial Rounded MT Bold"/>
              </a:rPr>
              <a:t>FAM</a:t>
            </a:r>
            <a:r>
              <a:rPr sz="4850" b="1">
                <a:solidFill>
                  <a:srgbClr val="241F4E"/>
                </a:solidFill>
                <a:latin typeface="Arial Rounded MT Bold"/>
              </a:rPr>
              <a:t>-uh-lee</a:t>
            </a:r>
          </a:p>
        </p:txBody>
      </p:sp>
      <p:sp>
        <p:nvSpPr>
          <p:cNvPr id="11" name="Rounded Rectangle 10"/>
          <p:cNvSpPr/>
          <p:nvPr/>
        </p:nvSpPr>
        <p:spPr>
          <a:xfrm>
            <a:off x="2555748" y="4315968"/>
            <a:ext cx="4032504" cy="475488"/>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241F4E"/>
                </a:solidFill>
                <a:latin typeface="Arial Rounded MT Bold"/>
              </a:rPr>
              <a:t>The little “uh” is the schwa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TextBox 1"/>
          <p:cNvSpPr txBox="1"/>
          <p:nvPr/>
        </p:nvSpPr>
        <p:spPr>
          <a:xfrm>
            <a:off x="0" y="91440"/>
            <a:ext cx="9144000" cy="274320"/>
          </a:xfrm>
          <a:prstGeom prst="rect">
            <a:avLst/>
          </a:prstGeom>
          <a:noFill/>
        </p:spPr>
        <p:txBody>
          <a:bodyPr wrap="square" anchor="t">
            <a:spAutoFit/>
          </a:bodyPr>
          <a:lstStyle/>
          <a:p>
            <a:pPr algn="ctr"/>
            <a:r>
              <a:rPr sz="1100" b="1">
                <a:solidFill>
                  <a:srgbClr val="5A548A"/>
                </a:solidFill>
                <a:latin typeface="Arial Rounded MT Bold"/>
              </a:rPr>
              <a:t>M U R R A Y ' S   E N G L I S H</a:t>
            </a:r>
          </a:p>
        </p:txBody>
      </p:sp>
      <p:sp>
        <p:nvSpPr>
          <p:cNvPr id="3" name="Rounded Rectangle 2"/>
          <p:cNvSpPr/>
          <p:nvPr/>
        </p:nvSpPr>
        <p:spPr>
          <a:xfrm>
            <a:off x="320040" y="384048"/>
            <a:ext cx="1188720" cy="402336"/>
          </a:xfrm>
          <a:prstGeom prst="roundRect">
            <a:avLst/>
          </a:prstGeom>
          <a:solidFill>
            <a:srgbClr val="FF5D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Arial Rounded MT Bold"/>
              </a:rPr>
              <a:t>DAY 9</a:t>
            </a:r>
          </a:p>
        </p:txBody>
      </p:sp>
      <p:sp>
        <p:nvSpPr>
          <p:cNvPr id="4" name="Rounded Rectangle 3"/>
          <p:cNvSpPr/>
          <p:nvPr/>
        </p:nvSpPr>
        <p:spPr>
          <a:xfrm>
            <a:off x="7452360" y="384048"/>
            <a:ext cx="1371600" cy="402336"/>
          </a:xfrm>
          <a:prstGeom prst="roundRect">
            <a:avLst/>
          </a:prstGeom>
          <a:solidFill>
            <a:srgbClr val="241F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D23F"/>
                </a:solidFill>
                <a:latin typeface="Arial Rounded MT Bold"/>
              </a:rPr>
              <a:t>TEACH</a:t>
            </a:r>
          </a:p>
        </p:txBody>
      </p:sp>
      <p:sp>
        <p:nvSpPr>
          <p:cNvPr id="5" name="TextBox 4"/>
          <p:cNvSpPr txBox="1"/>
          <p:nvPr/>
        </p:nvSpPr>
        <p:spPr>
          <a:xfrm>
            <a:off x="0" y="4846320"/>
            <a:ext cx="9144000" cy="256032"/>
          </a:xfrm>
          <a:prstGeom prst="rect">
            <a:avLst/>
          </a:prstGeom>
          <a:noFill/>
        </p:spPr>
        <p:txBody>
          <a:bodyPr wrap="square" anchor="t">
            <a:spAutoFit/>
          </a:bodyPr>
          <a:lstStyle/>
          <a:p>
            <a:pPr algn="ctr"/>
            <a:r>
              <a:rPr sz="1000" b="1">
                <a:solidFill>
                  <a:srgbClr val="5A548A"/>
                </a:solidFill>
                <a:latin typeface="Arial Rounded MT Bold"/>
              </a:rPr>
              <a:t>murraycohen.com</a:t>
            </a:r>
          </a:p>
        </p:txBody>
      </p:sp>
      <p:sp>
        <p:nvSpPr>
          <p:cNvPr id="6" name="TextBox 5"/>
          <p:cNvSpPr txBox="1"/>
          <p:nvPr/>
        </p:nvSpPr>
        <p:spPr>
          <a:xfrm>
            <a:off x="0" y="804672"/>
            <a:ext cx="9144000" cy="960120"/>
          </a:xfrm>
          <a:prstGeom prst="rect">
            <a:avLst/>
          </a:prstGeom>
          <a:noFill/>
        </p:spPr>
        <p:txBody>
          <a:bodyPr wrap="square" anchor="ctr">
            <a:spAutoFit/>
          </a:bodyPr>
          <a:lstStyle/>
          <a:p>
            <a:pPr algn="ctr"/>
            <a:r>
              <a:rPr sz="12000" b="1">
                <a:solidFill>
                  <a:srgbClr val="241F4E"/>
                </a:solidFill>
                <a:latin typeface="Arial Rounded MT Bold"/>
              </a:rPr>
              <a:t>💻</a:t>
            </a:r>
          </a:p>
        </p:txBody>
      </p:sp>
      <p:sp>
        <p:nvSpPr>
          <p:cNvPr id="7" name="TextBox 6"/>
          <p:cNvSpPr txBox="1"/>
          <p:nvPr/>
        </p:nvSpPr>
        <p:spPr>
          <a:xfrm>
            <a:off x="0" y="1847088"/>
            <a:ext cx="9144000" cy="658368"/>
          </a:xfrm>
          <a:prstGeom prst="rect">
            <a:avLst/>
          </a:prstGeom>
          <a:noFill/>
        </p:spPr>
        <p:txBody>
          <a:bodyPr wrap="square" anchor="ctr">
            <a:spAutoFit/>
          </a:bodyPr>
          <a:lstStyle/>
          <a:p>
            <a:pPr algn="ctr"/>
            <a:r>
              <a:rPr sz="5050" b="1">
                <a:solidFill>
                  <a:srgbClr val="241F4E"/>
                </a:solidFill>
                <a:latin typeface="Arial Rounded MT Bold"/>
              </a:rPr>
              <a:t>computer</a:t>
            </a:r>
          </a:p>
        </p:txBody>
      </p:sp>
      <p:sp>
        <p:nvSpPr>
          <p:cNvPr id="8" name="TextBox 7"/>
          <p:cNvSpPr txBox="1"/>
          <p:nvPr/>
        </p:nvSpPr>
        <p:spPr>
          <a:xfrm>
            <a:off x="0" y="2615184"/>
            <a:ext cx="9144000" cy="411480"/>
          </a:xfrm>
          <a:prstGeom prst="rect">
            <a:avLst/>
          </a:prstGeom>
          <a:noFill/>
        </p:spPr>
        <p:txBody>
          <a:bodyPr wrap="square" anchor="ctr">
            <a:spAutoFit/>
          </a:bodyPr>
          <a:lstStyle/>
          <a:p>
            <a:pPr algn="ctr"/>
            <a:r>
              <a:rPr sz="2550" b="1">
                <a:solidFill>
                  <a:srgbClr val="5A548A"/>
                </a:solidFill>
                <a:latin typeface="Arial Rounded MT Bold"/>
              </a:rPr>
              <a:t>careful:   com-PU-ter</a:t>
            </a:r>
          </a:p>
        </p:txBody>
      </p:sp>
      <p:sp>
        <p:nvSpPr>
          <p:cNvPr id="9" name="TextBox 8"/>
          <p:cNvSpPr txBox="1"/>
          <p:nvPr/>
        </p:nvSpPr>
        <p:spPr>
          <a:xfrm>
            <a:off x="0" y="3054096"/>
            <a:ext cx="9144000" cy="310896"/>
          </a:xfrm>
          <a:prstGeom prst="rect">
            <a:avLst/>
          </a:prstGeom>
          <a:noFill/>
        </p:spPr>
        <p:txBody>
          <a:bodyPr wrap="square" anchor="ctr">
            <a:spAutoFit/>
          </a:bodyPr>
          <a:lstStyle/>
          <a:p>
            <a:pPr algn="ctr"/>
            <a:r>
              <a:rPr sz="1700" b="1">
                <a:solidFill>
                  <a:srgbClr val="5A548A"/>
                </a:solidFill>
                <a:latin typeface="Arial Rounded MT Bold"/>
              </a:rPr>
              <a:t>↓   the REAL way</a:t>
            </a:r>
          </a:p>
        </p:txBody>
      </p:sp>
      <p:sp>
        <p:nvSpPr>
          <p:cNvPr id="10" name="TextBox 9"/>
          <p:cNvSpPr txBox="1"/>
          <p:nvPr/>
        </p:nvSpPr>
        <p:spPr>
          <a:xfrm>
            <a:off x="0" y="3419856"/>
            <a:ext cx="9144000" cy="749808"/>
          </a:xfrm>
          <a:prstGeom prst="rect">
            <a:avLst/>
          </a:prstGeom>
          <a:noFill/>
        </p:spPr>
        <p:txBody>
          <a:bodyPr wrap="square" anchor="ctr">
            <a:spAutoFit/>
          </a:bodyPr>
          <a:lstStyle/>
          <a:p>
            <a:pPr algn="ctr"/>
            <a:r>
              <a:rPr sz="4850" b="1">
                <a:solidFill>
                  <a:srgbClr val="241F4E"/>
                </a:solidFill>
                <a:latin typeface="Arial Rounded MT Bold"/>
              </a:rPr>
              <a:t>kuhm-</a:t>
            </a:r>
            <a:r>
              <a:rPr sz="4850" b="1">
                <a:solidFill>
                  <a:srgbClr val="FF5D5D"/>
                </a:solidFill>
                <a:latin typeface="Arial Rounded MT Bold"/>
              </a:rPr>
              <a:t>PYOO</a:t>
            </a:r>
            <a:r>
              <a:rPr sz="4850" b="1">
                <a:solidFill>
                  <a:srgbClr val="241F4E"/>
                </a:solidFill>
                <a:latin typeface="Arial Rounded MT Bold"/>
              </a:rPr>
              <a:t>-ter</a:t>
            </a:r>
          </a:p>
        </p:txBody>
      </p:sp>
      <p:sp>
        <p:nvSpPr>
          <p:cNvPr id="11" name="Rounded Rectangle 10"/>
          <p:cNvSpPr/>
          <p:nvPr/>
        </p:nvSpPr>
        <p:spPr>
          <a:xfrm>
            <a:off x="2555748" y="4315968"/>
            <a:ext cx="4032504" cy="475488"/>
          </a:xfrm>
          <a:prstGeom prst="roundRect">
            <a:avLst/>
          </a:prstGeom>
          <a:solidFill>
            <a:srgbClr val="FFD2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700" b="1">
                <a:solidFill>
                  <a:srgbClr val="241F4E"/>
                </a:solidFill>
                <a:latin typeface="Arial Rounded MT Bold"/>
              </a:rPr>
              <a:t>The little “uh” is the schwa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1263</Words>
  <Application>Microsoft Macintosh PowerPoint</Application>
  <PresentationFormat>On-screen Show (16:9)</PresentationFormat>
  <Paragraphs>147</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Arial Rounded MT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Mary Beth Fielder</cp:lastModifiedBy>
  <cp:revision>4</cp:revision>
  <dcterms:created xsi:type="dcterms:W3CDTF">2013-01-27T09:14:16Z</dcterms:created>
  <dcterms:modified xsi:type="dcterms:W3CDTF">2026-07-21T14:26:10Z</dcterms:modified>
  <cp:category/>
</cp:coreProperties>
</file>