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7"/>
    <p:sldId id="277" r:id="rId28"/>
    <p:sldId id="278" r:id="rId29"/>
    <p:sldId id="279" r:id="rId3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85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Day 9. 'Every word has a formal way and a real, lazy way. The real way uses the schwa — the lazy uh. Say both with me.'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umbrella. Say the formal way first — um-BREL-la. Then the real, lazy way — uhm-BREL-uh.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tomato. Say the formal way first — to-MA-to. Then the real, lazy way — </a:t>
            </a:r>
            <a:r>
              <a:rPr dirty="0" err="1"/>
              <a:t>tuh</a:t>
            </a:r>
            <a:r>
              <a:rPr dirty="0"/>
              <a:t>-MAY-</a:t>
            </a:r>
            <a:r>
              <a:rPr dirty="0" err="1"/>
              <a:t>toh</a:t>
            </a:r>
            <a:r>
              <a:rPr dirty="0"/>
              <a:t>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doctor. Say the formal way first — DOC-tor. Then the real, lazy way — DAHK-ter.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pencil. Say the formal way first — PEN-</a:t>
            </a:r>
            <a:r>
              <a:rPr dirty="0" err="1"/>
              <a:t>cil</a:t>
            </a:r>
            <a:r>
              <a:rPr dirty="0"/>
              <a:t>. Then the real, lazy way — PEN-</a:t>
            </a:r>
            <a:r>
              <a:rPr dirty="0" err="1"/>
              <a:t>suhl</a:t>
            </a:r>
            <a:r>
              <a:rPr dirty="0"/>
              <a:t>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about. Say the formal way first — a-BOUT. Then the real, lazy way — uh-BOUT.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banana. Say the formal way first — </a:t>
            </a:r>
            <a:r>
              <a:rPr dirty="0" err="1"/>
              <a:t>ba</a:t>
            </a:r>
            <a:r>
              <a:rPr dirty="0"/>
              <a:t>-NAN-a. Then the real, lazy way — </a:t>
            </a:r>
            <a:r>
              <a:rPr dirty="0" err="1"/>
              <a:t>buh</a:t>
            </a:r>
            <a:r>
              <a:rPr dirty="0"/>
              <a:t>-NAN-uh.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animal. Say the formal way first — AN-</a:t>
            </a:r>
            <a:r>
              <a:rPr dirty="0" err="1"/>
              <a:t>i</a:t>
            </a:r>
            <a:r>
              <a:rPr dirty="0"/>
              <a:t>-mal. Then the real, lazy way — AN-uh-</a:t>
            </a:r>
            <a:r>
              <a:rPr dirty="0" err="1"/>
              <a:t>mul</a:t>
            </a:r>
            <a:r>
              <a:rPr dirty="0"/>
              <a:t>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family. Say the formal way first — FAM-</a:t>
            </a:r>
            <a:r>
              <a:rPr dirty="0" err="1"/>
              <a:t>i</a:t>
            </a:r>
            <a:r>
              <a:rPr dirty="0"/>
              <a:t>-</a:t>
            </a:r>
            <a:r>
              <a:rPr dirty="0" err="1"/>
              <a:t>ly</a:t>
            </a:r>
            <a:r>
              <a:rPr dirty="0"/>
              <a:t>. Then the real, lazy way — FAM-uh-lee.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elevator. Say the formal way first — EL-e-</a:t>
            </a:r>
            <a:r>
              <a:rPr dirty="0" err="1"/>
              <a:t>va</a:t>
            </a:r>
            <a:r>
              <a:rPr dirty="0"/>
              <a:t>-tor. Then the real, lazy way — EL-uh-</a:t>
            </a:r>
            <a:r>
              <a:rPr dirty="0" err="1"/>
              <a:t>vay</a:t>
            </a:r>
            <a:r>
              <a:rPr dirty="0"/>
              <a:t>-ter.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telephone. Say the formal way first — TEL-e-phone. Then the real, lazy way — TEL-uh-</a:t>
            </a:r>
            <a:r>
              <a:rPr dirty="0" err="1"/>
              <a:t>fone</a:t>
            </a:r>
            <a:r>
              <a:rPr dirty="0"/>
              <a:t>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important. Say the formal way first — im-POR-tant. Then the real, lazy way — im-POR-</a:t>
            </a:r>
            <a:r>
              <a:rPr dirty="0" err="1"/>
              <a:t>tunt</a:t>
            </a:r>
            <a:r>
              <a:rPr dirty="0"/>
              <a:t>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emergency. Say the formal way first — e-MER-gen-cy. Then the real, lazy way — uh-MER-</a:t>
            </a:r>
            <a:r>
              <a:rPr dirty="0" err="1"/>
              <a:t>juhn</a:t>
            </a:r>
            <a:r>
              <a:rPr dirty="0"/>
              <a:t>-see.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Word: computer. Say the formal way first — com-PUT-er. Then the real, lazy way — </a:t>
            </a:r>
            <a:r>
              <a:rPr dirty="0" err="1"/>
              <a:t>kuhm</a:t>
            </a:r>
            <a:r>
              <a:rPr dirty="0"/>
              <a:t>-PYOO-ter. The coral part is the boss beat; the </a:t>
            </a:r>
            <a:r>
              <a:rPr dirty="0" err="1"/>
              <a:t>uh's</a:t>
            </a:r>
            <a:r>
              <a:rPr dirty="0"/>
              <a:t> stay lazy. Class echoes both,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02920"/>
            <a:ext cx="9144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51560"/>
            <a:ext cx="91440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300" b="1">
                <a:solidFill>
                  <a:srgbClr val="241F4E"/>
                </a:solidFill>
                <a:latin typeface="Arial Rounded MT Bold"/>
              </a:rPr>
              <a:t>🗣️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40280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050" b="1">
                <a:solidFill>
                  <a:srgbClr val="FF5D5D"/>
                </a:solidFill>
                <a:latin typeface="Arial Rounded MT Bold"/>
              </a:rPr>
              <a:t>Schwa Practice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291840"/>
            <a:ext cx="9144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300" b="1">
                <a:solidFill>
                  <a:srgbClr val="241F4E"/>
                </a:solidFill>
                <a:latin typeface="Arial Rounded MT Bold"/>
              </a:rPr>
              <a:t>Formal vs lazy — real words, real schwa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89204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umbrella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um-BREL-la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uhm-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BREL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513" y="23317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tomato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to-MA-to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tuh-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MAY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-toh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610" y="397300"/>
            <a:ext cx="9144000" cy="19389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doctor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DOC-tor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DAHK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7607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✏️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pencil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PEN-cil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PEN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-suhl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562" y="705076"/>
            <a:ext cx="9144000" cy="16312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0" b="1" dirty="0">
                <a:solidFill>
                  <a:srgbClr val="241F4E"/>
                </a:solidFill>
                <a:latin typeface="Arial Rounded MT Bold"/>
              </a:rPr>
              <a:t>about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a-BOUT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BOUT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206733" y="397300"/>
            <a:ext cx="9144000" cy="19389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hospital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HOS-pi-tal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HAHS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-pi-tuhl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today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to-DAY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tuh-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another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a-NOTH-er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NUTH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55659" y="434340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understand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un-der-STAND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uhn-der-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STAND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02920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water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WA-ter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WAH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-der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banana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ba-NAN-a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buh-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NAN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1562" y="39319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apartment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a-PART-ment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PAHRT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-muhnt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police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po-LICE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puh-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LEES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/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potato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po-TA-to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puh-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TAY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-toh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85216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00" b="1">
                <a:solidFill>
                  <a:srgbClr val="241F4E"/>
                </a:solidFill>
                <a:latin typeface="Arial Rounded MT Bold"/>
              </a:rPr>
              <a:t>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camera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CAM-e-ra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CAM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-ruh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96112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lemon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LEM-on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LEM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7708" y="365760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animal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AN-i-mal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AN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-uh-mul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43484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👨‍👩‍👧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family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FAM-i-ly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FAM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-uh-lee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0" y="393192"/>
            <a:ext cx="9144000" cy="240065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96138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 dirty="0">
                <a:solidFill>
                  <a:srgbClr val="241F4E"/>
                </a:solidFill>
                <a:latin typeface="Arial Rounded MT Bold"/>
              </a:rPr>
              <a:t>elevator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EL-e-va-tor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EL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-uh-vay-ter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20040" y="141732"/>
            <a:ext cx="9144000" cy="240065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telephone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TEL-e-phone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TEL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-uh-fone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0" y="288036"/>
            <a:ext cx="914400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important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im-POR-tant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4770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 dirty="0">
                <a:solidFill>
                  <a:srgbClr val="241F4E"/>
                </a:solidFill>
                <a:latin typeface="Arial Rounded MT Bold"/>
              </a:rPr>
              <a:t>Schwa:   im-</a:t>
            </a:r>
            <a:r>
              <a:rPr sz="2900" b="1" dirty="0">
                <a:solidFill>
                  <a:srgbClr val="FF5D5D"/>
                </a:solidFill>
                <a:latin typeface="Arial Rounded MT Bold"/>
              </a:rPr>
              <a:t>POR</a:t>
            </a:r>
            <a:r>
              <a:rPr sz="2900" b="1" dirty="0">
                <a:solidFill>
                  <a:srgbClr val="241F4E"/>
                </a:solidFill>
                <a:latin typeface="Arial Rounded MT Bold"/>
              </a:rPr>
              <a:t>-</a:t>
            </a:r>
            <a:r>
              <a:rPr sz="2900" b="1" dirty="0" err="1">
                <a:solidFill>
                  <a:srgbClr val="241F4E"/>
                </a:solidFill>
                <a:latin typeface="Arial Rounded MT Bold"/>
              </a:rPr>
              <a:t>unt</a:t>
            </a:r>
            <a:endParaRPr sz="2900" b="1" dirty="0">
              <a:solidFill>
                <a:srgbClr val="241F4E"/>
              </a:solidFill>
              <a:latin typeface="Arial Rounded MT Bold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03367" y="384048"/>
            <a:ext cx="9144000" cy="19389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emergency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e-MER-gen-cy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uh-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MER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-juhn-see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34340"/>
            <a:ext cx="9144000" cy="19389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755648"/>
            <a:ext cx="91440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computer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395728"/>
            <a:ext cx="6858000" cy="14173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606040"/>
            <a:ext cx="6492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5A548A"/>
                </a:solidFill>
                <a:latin typeface="Arial Rounded MT Bold"/>
              </a:rPr>
              <a:t>Formal:   com-PUT-er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3182112"/>
            <a:ext cx="6492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Schwa:   kuhm-</a:t>
            </a:r>
            <a:r>
              <a:rPr sz="2900" b="1">
                <a:solidFill>
                  <a:srgbClr val="FF5D5D"/>
                </a:solidFill>
                <a:latin typeface="Arial Rounded MT Bold"/>
              </a:rPr>
              <a:t>PYOO</a:t>
            </a:r>
            <a:r>
              <a:rPr sz="2900" b="1">
                <a:solidFill>
                  <a:srgbClr val="241F4E"/>
                </a:solidFill>
                <a:latin typeface="Arial Rounded MT Bold"/>
              </a:rPr>
              <a:t>-ter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4570" y="4160520"/>
            <a:ext cx="459486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The lazy uh 😴 wins in real speech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1287</Words>
  <Application>Microsoft Macintosh PowerPoint</Application>
  <PresentationFormat>On-screen Show (16:9)</PresentationFormat>
  <Paragraphs>191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Rounded MT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5</cp:revision>
  <dcterms:created xsi:type="dcterms:W3CDTF">2013-01-27T09:14:16Z</dcterms:created>
  <dcterms:modified xsi:type="dcterms:W3CDTF">2026-07-21T14:27:21Z</dcterms:modified>
  <cp:category/>
</cp:coreProperties>
</file>