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cameoSync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Day 9 fun. 'Tongue twisters — full of the lazy uh! On top: the real words. Underneath: how they REALLY sound in fast English — schwa talk. Say the real line, then the schwa line. Slow, then fast!'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Banana bandana. Real words on top. Schwa talk: buh-NAN-uh ban-DAN-uh — every weak vowel is 'uh'. Slow, then fast. (Banana + a blue bandana pictured.)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'What a wonderful animal!' In fast English 'what a' melts to 'wuh-duh'. Schwa talk: wuh-duh WON-der-ful AN-uh-mul. Say both, slow then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'-er' endings are all schwa. Schwa talk: uh-NUTH-er MUTH-erz BUT-ter. Feel the lazy uh at every end. Slow then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little words reduce: 'a'→uh, 'of'→uhv. Schwa talk: uh CUP uhv CAW-fee, uh CUP uhv TEA. Smooth and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big one! Schwa talk: GIV uh buh-NAN-uh tuh uh PAN-duh in uh ban-DAN-uh in uht-LAN-tuh. Five schwa words + reduced little words. Slow and clear, then race 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cameoSync1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cameoSync1.sv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cameoSync1.sv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cameoSync1.sv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cameoSync1.sv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cameoSync1.sv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269480" y="384048"/>
            <a:ext cx="155448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TWISTER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02920"/>
            <a:ext cx="9144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051560"/>
            <a:ext cx="9144000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300" b="1">
                <a:solidFill>
                  <a:srgbClr val="241F4E"/>
                </a:solidFill>
                <a:latin typeface="Arial Rounded MT Bold"/>
              </a:rPr>
              <a:t>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240280"/>
            <a:ext cx="9144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FF5D5D"/>
                </a:solidFill>
                <a:latin typeface="Arial Rounded MT Bold"/>
              </a:rPr>
              <a:t>Schwa Tongue Twisters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29184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Real words on top — schwa talk 😴 underneath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TWISTER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1720" y="749808"/>
            <a:ext cx="210312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0" b="1">
                <a:solidFill>
                  <a:srgbClr val="241F4E"/>
                </a:solidFill>
                <a:latin typeface="Arial Rounded MT Bold"/>
              </a:rPr>
              <a:t>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72768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5A548A"/>
                </a:solidFill>
                <a:latin typeface="Arial Rounded MT Bold"/>
              </a:rPr>
              <a:t>Real words: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847088"/>
            <a:ext cx="7589520" cy="8961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1920240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Banana bandana!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871216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Schwa talk 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200400"/>
            <a:ext cx="914400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50" b="1">
                <a:solidFill>
                  <a:srgbClr val="241F4E"/>
                </a:solidFill>
                <a:latin typeface="Arial Rounded MT Bold"/>
              </a:rPr>
              <a:t>buh-</a:t>
            </a:r>
            <a:r>
              <a:rPr sz="2750" b="1">
                <a:solidFill>
                  <a:srgbClr val="FF5D5D"/>
                </a:solidFill>
                <a:latin typeface="Arial Rounded MT Bold"/>
              </a:rPr>
              <a:t>NAN</a:t>
            </a:r>
            <a:r>
              <a:rPr sz="2750" b="1">
                <a:solidFill>
                  <a:srgbClr val="241F4E"/>
                </a:solidFill>
                <a:latin typeface="Arial Rounded MT Bold"/>
              </a:rPr>
              <a:t>-uh  ban-</a:t>
            </a:r>
            <a:r>
              <a:rPr sz="2750" b="1">
                <a:solidFill>
                  <a:srgbClr val="FF5D5D"/>
                </a:solidFill>
                <a:latin typeface="Arial Rounded MT Bold"/>
              </a:rPr>
              <a:t>DAN</a:t>
            </a:r>
            <a:r>
              <a:rPr sz="2750" b="1">
                <a:solidFill>
                  <a:srgbClr val="241F4E"/>
                </a:solidFill>
                <a:latin typeface="Arial Rounded MT Bold"/>
              </a:rPr>
              <a:t>-uh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74670" y="4160520"/>
            <a:ext cx="299466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Slow… then FAST! 🗣️</a:t>
            </a:r>
          </a:p>
        </p:txBody>
      </p:sp>
      <p:pic>
        <p:nvPicPr>
          <p:cNvPr id="13" name="Picture 12" descr="bandana_cu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603504"/>
            <a:ext cx="1138664" cy="12344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TWISTER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04672"/>
            <a:ext cx="9144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72768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5A548A"/>
                </a:solidFill>
                <a:latin typeface="Arial Rounded MT Bold"/>
              </a:rPr>
              <a:t>Real words: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847088"/>
            <a:ext cx="7589520" cy="8961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1920240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What a wonderful animal!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871216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Schwa talk 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200400"/>
            <a:ext cx="914400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wuh-duh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WON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-der-ful 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AN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-uh-mul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74670" y="4160520"/>
            <a:ext cx="299466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Slow… then FAST! 🗣️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TWISTER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04672"/>
            <a:ext cx="9144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72768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5A548A"/>
                </a:solidFill>
                <a:latin typeface="Arial Rounded MT Bold"/>
              </a:rPr>
              <a:t>Real words: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847088"/>
            <a:ext cx="7589520" cy="8961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1920240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Another mother's butter.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871216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Schwa talk 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200400"/>
            <a:ext cx="914400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uh-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NUTH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-er 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MUTH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-erz 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BUT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-ter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74670" y="4160520"/>
            <a:ext cx="299466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Slow… then FAST! 🗣️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TWISTER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04672"/>
            <a:ext cx="9144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☕🫖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72768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5A548A"/>
                </a:solidFill>
                <a:latin typeface="Arial Rounded MT Bold"/>
              </a:rPr>
              <a:t>Real words: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847088"/>
            <a:ext cx="7589520" cy="8961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1920240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A cup of coffee, a cup of tea.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871216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Schwa talk 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200400"/>
            <a:ext cx="914400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uh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CUP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 uhv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CAW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-fee,  uh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CUP</a:t>
            </a:r>
            <a:r>
              <a:rPr sz="2300" b="1">
                <a:solidFill>
                  <a:srgbClr val="241F4E"/>
                </a:solidFill>
                <a:latin typeface="Arial Rounded MT Bold"/>
              </a:rPr>
              <a:t> uhv </a:t>
            </a:r>
            <a:r>
              <a:rPr sz="2300" b="1">
                <a:solidFill>
                  <a:srgbClr val="FF5D5D"/>
                </a:solidFill>
                <a:latin typeface="Arial Rounded MT Bold"/>
              </a:rPr>
              <a:t>TEA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74670" y="4160520"/>
            <a:ext cx="299466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Slow… then FAST! 🗣️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TWISTER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1720" y="749808"/>
            <a:ext cx="210312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0" b="1">
                <a:solidFill>
                  <a:srgbClr val="241F4E"/>
                </a:solidFill>
                <a:latin typeface="Arial Rounded MT Bold"/>
              </a:rPr>
              <a:t>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72768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5A548A"/>
                </a:solidFill>
                <a:latin typeface="Arial Rounded MT Bold"/>
              </a:rPr>
              <a:t>Real words: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847088"/>
            <a:ext cx="7589520" cy="8961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1920240"/>
            <a:ext cx="7223760" cy="749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Give a banana to a panda in a bandana in Atlanta.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871216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Schwa talk 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200400"/>
            <a:ext cx="914400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GIV uh buh-</a:t>
            </a:r>
            <a:r>
              <a:rPr sz="1500" b="1">
                <a:solidFill>
                  <a:srgbClr val="FF5D5D"/>
                </a:solidFill>
                <a:latin typeface="Arial Rounded MT Bold"/>
              </a:rPr>
              <a:t>NAN</a:t>
            </a:r>
            <a:r>
              <a:rPr sz="1500" b="1">
                <a:solidFill>
                  <a:srgbClr val="241F4E"/>
                </a:solidFill>
                <a:latin typeface="Arial Rounded MT Bold"/>
              </a:rPr>
              <a:t>-uh tuh uh </a:t>
            </a:r>
            <a:r>
              <a:rPr sz="1500" b="1">
                <a:solidFill>
                  <a:srgbClr val="FF5D5D"/>
                </a:solidFill>
                <a:latin typeface="Arial Rounded MT Bold"/>
              </a:rPr>
              <a:t>PAN</a:t>
            </a:r>
            <a:r>
              <a:rPr sz="1500" b="1">
                <a:solidFill>
                  <a:srgbClr val="241F4E"/>
                </a:solidFill>
                <a:latin typeface="Arial Rounded MT Bold"/>
              </a:rPr>
              <a:t>-duh in uh ban-</a:t>
            </a:r>
            <a:r>
              <a:rPr sz="1500" b="1">
                <a:solidFill>
                  <a:srgbClr val="FF5D5D"/>
                </a:solidFill>
                <a:latin typeface="Arial Rounded MT Bold"/>
              </a:rPr>
              <a:t>DAN</a:t>
            </a:r>
            <a:r>
              <a:rPr sz="1500" b="1">
                <a:solidFill>
                  <a:srgbClr val="241F4E"/>
                </a:solidFill>
                <a:latin typeface="Arial Rounded MT Bold"/>
              </a:rPr>
              <a:t>-uh in uht-</a:t>
            </a:r>
            <a:r>
              <a:rPr sz="1500" b="1">
                <a:solidFill>
                  <a:srgbClr val="FF5D5D"/>
                </a:solidFill>
                <a:latin typeface="Arial Rounded MT Bold"/>
              </a:rPr>
              <a:t>LAN</a:t>
            </a:r>
            <a:r>
              <a:rPr sz="1500" b="1">
                <a:solidFill>
                  <a:srgbClr val="241F4E"/>
                </a:solidFill>
                <a:latin typeface="Arial Rounded MT Bold"/>
              </a:rPr>
              <a:t>-tuh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074670" y="4160520"/>
            <a:ext cx="299466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Slow… then FAST! 🗣️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603504"/>
            <a:ext cx="1138664" cy="12344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