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66" r:id="rId20"/>
    <p:sldId id="267" r:id="rId21"/>
    <p:sldId id="268" r:id="rId22"/>
    <p:sldId id="269" r:id="rId23"/>
    <p:sldId id="270" r:id="rId24"/>
    <p:sldId id="271" r:id="rId2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 snapToObjects="1">
      <p:cViewPr varScale="1">
        <p:scale>
          <a:sx n="160" d="100"/>
          <a:sy n="160" d="100"/>
        </p:scale>
        <p:origin x="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2361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Energy up! "Time for a game! Your ears vs the lazy uh!"</a:t>
            </a:r>
          </a:p>
          <a:p>
            <a:r>
              <a:t>Explain: two words that sound ALMOST the same. I say one. You pick 1 or 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GAME — the answer is PEPPER ✅ (card 2)</a:t>
            </a:r>
          </a:p>
          <a:p>
            <a:r>
              <a:rPr dirty="0"/>
              <a:t>Say ONLY "pepper" — slowly, 2 or 3 times: PEP-er.</a:t>
            </a:r>
          </a:p>
          <a:p>
            <a:r>
              <a:rPr dirty="0"/>
              <a:t>Viewers at home say 1 or 2 out loud — pause a beat for them.</a:t>
            </a:r>
          </a:p>
          <a:p>
            <a:r>
              <a:rPr dirty="0"/>
              <a:t>CLICK to reveal. Praise!</a:t>
            </a:r>
          </a:p>
          <a:p>
            <a:r>
              <a:rPr dirty="0"/>
              <a:t>Then say BOTH words together: paper (PAY-per) vs pepper (PEP-er). Students echo each.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Bridge to fast speech: "Americans talk FAST. The little words go lazy."</a:t>
            </a:r>
          </a:p>
          <a:p>
            <a:r>
              <a:t>Each next slide: say the SLOW version, then the FAST version. Students repeat both.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Say slow: "I'm going to go." (students repeat)</a:t>
            </a:r>
          </a:p>
          <a:p>
            <a:r>
              <a:t>Say FAST: "I'm gonna go!" (students repeat ×2)</a:t>
            </a:r>
          </a:p>
          <a:p>
            <a:r>
              <a:t>Alternate slow-fast-slow-fast. Hand gesture: turtle crawl → running fingers.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Say slow: "I have to eat." (students repeat)</a:t>
            </a:r>
          </a:p>
          <a:p>
            <a:r>
              <a:t>Say FAST: "I hafta eat!" (students repeat ×2)</a:t>
            </a:r>
          </a:p>
          <a:p>
            <a:r>
              <a:t>Alternate slow-fast-slow-fast. Hand gesture: turtle crawl → running fingers.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Say slow: "Do you want to come?" (students repeat)</a:t>
            </a:r>
          </a:p>
          <a:p>
            <a:r>
              <a:t>Say FAST: "Do ya wanna come?" (students repeat ×2)</a:t>
            </a:r>
          </a:p>
          <a:p>
            <a:r>
              <a:t>Alternate slow-fast-slow-fast. Hand gesture: turtle crawl → running fingers.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Say slow: "Let me know!" (students repeat)</a:t>
            </a:r>
          </a:p>
          <a:p>
            <a:r>
              <a:t>Say FAST: "Lemme know!" (students repeat ×2)</a:t>
            </a:r>
          </a:p>
          <a:p>
            <a:r>
              <a:t>Alternate slow-fast-slow-fast. Hand gesture: turtle crawl → running fingers.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Celebrate. Optional exit: say "banana" formal, class answers with the lazy version.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Model one example first: "lemon… melon. Same? Almost! Listen for the START."</a:t>
            </a:r>
          </a:p>
          <a:p>
            <a:r>
              <a:t>Viewers say 1 or 2 out loud — pause a beat for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— the answer is LEMON ✅ (card 1)</a:t>
            </a:r>
          </a:p>
          <a:p>
            <a:r>
              <a:t>Say ONLY "lemon" — slowly, 2 or 3 times: LEM-uhn.</a:t>
            </a:r>
          </a:p>
          <a:p>
            <a:r>
              <a:t>Viewers at home say 1 or 2 out loud — pause a beat for them.</a:t>
            </a:r>
          </a:p>
          <a:p>
            <a:r>
              <a:t>CLICK to reveal. Praise!</a:t>
            </a:r>
          </a:p>
          <a:p>
            <a:r>
              <a:t>Then say BOTH words together: lemon (LEM-uhn) vs melon (MEL-uhn). Students echo each.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— the answer is KITCHEN ✅ (card 2)</a:t>
            </a:r>
          </a:p>
          <a:p>
            <a:r>
              <a:t>Say ONLY "kitchen" — slowly, 2 or 3 times: KICH-uhn.</a:t>
            </a:r>
          </a:p>
          <a:p>
            <a:r>
              <a:t>Viewers at home say 1 or 2 out loud — pause a beat for them.</a:t>
            </a:r>
          </a:p>
          <a:p>
            <a:r>
              <a:t>CLICK to reveal. Praise!</a:t>
            </a:r>
          </a:p>
          <a:p>
            <a:r>
              <a:t>Then say BOTH words together: chicken (CHIK-uhn) vs kitchen (KICH-uhn). Students echo each.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GAME — the answer is SOFA ✅ (card 1)</a:t>
            </a:r>
          </a:p>
          <a:p>
            <a:r>
              <a:rPr dirty="0"/>
              <a:t>Say ONLY "sofa" — slowly, 2 or 3 times: SOH-</a:t>
            </a:r>
            <a:r>
              <a:rPr dirty="0" err="1"/>
              <a:t>fuh</a:t>
            </a:r>
            <a:r>
              <a:rPr dirty="0"/>
              <a:t>.</a:t>
            </a:r>
          </a:p>
          <a:p>
            <a:r>
              <a:rPr dirty="0"/>
              <a:t>Viewers at home say 1 or 2 out loud — pause a beat for them.</a:t>
            </a:r>
          </a:p>
          <a:p>
            <a:r>
              <a:rPr dirty="0"/>
              <a:t>CLICK to reveal. Praise!</a:t>
            </a:r>
          </a:p>
          <a:p>
            <a:r>
              <a:rPr dirty="0"/>
              <a:t>Then say BOTH words together: sofa (SOH-</a:t>
            </a:r>
            <a:r>
              <a:rPr dirty="0" err="1"/>
              <a:t>fuh</a:t>
            </a:r>
            <a:r>
              <a:rPr dirty="0"/>
              <a:t>) vs soda (SOH-duh). Students echo each.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GAME — the answer is DAUGHTER ✅ (card 2)</a:t>
            </a:r>
          </a:p>
          <a:p>
            <a:r>
              <a:rPr dirty="0"/>
              <a:t>Say ONLY "daughter" — slowly, 2 or 3 times: DAW-ter.</a:t>
            </a:r>
          </a:p>
          <a:p>
            <a:r>
              <a:rPr dirty="0"/>
              <a:t>Viewers at home say 1 or 2 out loud — pause a beat for them.</a:t>
            </a:r>
          </a:p>
          <a:p>
            <a:r>
              <a:rPr dirty="0"/>
              <a:t>CLICK to reveal. Praise!</a:t>
            </a:r>
          </a:p>
          <a:p>
            <a:r>
              <a:rPr dirty="0"/>
              <a:t>Then say BOTH words together: doctor (DAHK-ter) vs daughter (DAW-ter). Students echo each.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GAME — the answer is CAMERA ✅ (card 1)</a:t>
            </a:r>
          </a:p>
          <a:p>
            <a:r>
              <a:rPr dirty="0"/>
              <a:t>Say ONLY "camera" — slowly, 2 or 3 times: CAM-</a:t>
            </a:r>
            <a:r>
              <a:rPr dirty="0" err="1"/>
              <a:t>ruh</a:t>
            </a:r>
            <a:r>
              <a:rPr dirty="0"/>
              <a:t>.</a:t>
            </a:r>
          </a:p>
          <a:p>
            <a:r>
              <a:rPr dirty="0"/>
              <a:t>Viewers at home say 1 or 2 out loud — pause a beat for them.</a:t>
            </a:r>
          </a:p>
          <a:p>
            <a:r>
              <a:rPr dirty="0"/>
              <a:t>CLICK to reveal. Praise!</a:t>
            </a:r>
          </a:p>
          <a:p>
            <a:r>
              <a:rPr dirty="0"/>
              <a:t>Then say BOTH words together: camera (CAM-</a:t>
            </a:r>
            <a:r>
              <a:rPr dirty="0" err="1"/>
              <a:t>ruh</a:t>
            </a:r>
            <a:r>
              <a:rPr dirty="0"/>
              <a:t>) vs Canada (CAN-uh-duh). Students echo each.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GAME — the answer is POLICE ✅ (card 1)</a:t>
            </a:r>
          </a:p>
          <a:p>
            <a:r>
              <a:rPr dirty="0"/>
              <a:t>Say ONLY "police" — slowly, 2 or 3 times: puh-LEES.</a:t>
            </a:r>
          </a:p>
          <a:p>
            <a:r>
              <a:rPr dirty="0"/>
              <a:t>Viewers at home say 1 or 2 out loud — pause a beat for them.</a:t>
            </a:r>
          </a:p>
          <a:p>
            <a:r>
              <a:rPr dirty="0"/>
              <a:t>CLICK to reveal. Praise!</a:t>
            </a:r>
          </a:p>
          <a:p>
            <a:r>
              <a:rPr dirty="0"/>
              <a:t>Then say BOTH words together: police (puh-LEES) vs please (</a:t>
            </a:r>
            <a:r>
              <a:rPr dirty="0" err="1"/>
              <a:t>pleez</a:t>
            </a:r>
            <a:r>
              <a:rPr dirty="0"/>
              <a:t>). Students echo each.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GAME — the answer is BOTTOM ✅ (card 2)</a:t>
            </a:r>
          </a:p>
          <a:p>
            <a:r>
              <a:rPr dirty="0"/>
              <a:t>Say ONLY "bottom" — slowly, 2 or 3 times: BAHT-uhm.</a:t>
            </a:r>
          </a:p>
          <a:p>
            <a:r>
              <a:rPr dirty="0"/>
              <a:t>Viewers at home say 1 or 2 out loud — pause a beat for them.</a:t>
            </a:r>
          </a:p>
          <a:p>
            <a:r>
              <a:rPr dirty="0"/>
              <a:t>CLICK to reveal. Praise!</a:t>
            </a:r>
          </a:p>
          <a:p>
            <a:r>
              <a:rPr dirty="0"/>
              <a:t>Then say BOTH words together: button (BUHT-</a:t>
            </a:r>
            <a:r>
              <a:rPr dirty="0" err="1"/>
              <a:t>uhn</a:t>
            </a:r>
            <a:r>
              <a:rPr dirty="0"/>
              <a:t>) vs bottom (BAHT-uhm). Students echo each.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8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9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0" y="68580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2344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050" b="1">
                <a:solidFill>
                  <a:srgbClr val="FFFFFF"/>
                </a:solidFill>
                <a:latin typeface="Arial Rounded MT Bold"/>
              </a:rPr>
              <a:t>Schwa Review 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24028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300" b="1">
                <a:solidFill>
                  <a:srgbClr val="9B8CFF"/>
                </a:solidFill>
                <a:latin typeface="Arial Rounded MT Bold"/>
              </a:rPr>
              <a:t>Two words — very similar! Which one do you hear? 👂</a:t>
            </a:r>
          </a:p>
        </p:txBody>
      </p:sp>
      <p:sp>
        <p:nvSpPr>
          <p:cNvPr id="5" name="rr"/>
          <p:cNvSpPr/>
          <p:nvPr/>
        </p:nvSpPr>
        <p:spPr>
          <a:xfrm>
            <a:off x="3520440" y="3063240"/>
            <a:ext cx="2103120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DAY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434840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918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👂 Listen — say 1 or 2!</a:t>
            </a:r>
          </a:p>
        </p:txBody>
      </p:sp>
      <p:sp>
        <p:nvSpPr>
          <p:cNvPr id="5" name="card"/>
          <p:cNvSpPr/>
          <p:nvPr/>
        </p:nvSpPr>
        <p:spPr>
          <a:xfrm>
            <a:off x="3474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paper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4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PAY-per</a:t>
            </a:r>
          </a:p>
        </p:txBody>
      </p:sp>
      <p:sp>
        <p:nvSpPr>
          <p:cNvPr id="9" name="Oval 8"/>
          <p:cNvSpPr/>
          <p:nvPr/>
        </p:nvSpPr>
        <p:spPr>
          <a:xfrm>
            <a:off x="2377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0" name="card"/>
          <p:cNvSpPr/>
          <p:nvPr/>
        </p:nvSpPr>
        <p:spPr>
          <a:xfrm>
            <a:off x="46908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🌶️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pepper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PEP-er</a:t>
            </a:r>
          </a:p>
        </p:txBody>
      </p:sp>
      <p:sp>
        <p:nvSpPr>
          <p:cNvPr id="14" name="Oval 13"/>
          <p:cNvSpPr/>
          <p:nvPr/>
        </p:nvSpPr>
        <p:spPr>
          <a:xfrm>
            <a:off x="45811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sp>
        <p:nvSpPr>
          <p:cNvPr id="950" name="Answer Reveal"/>
          <p:cNvSpPr/>
          <p:nvPr/>
        </p:nvSpPr>
        <p:spPr>
          <a:xfrm>
            <a:off x="1828800" y="4224528"/>
            <a:ext cx="5486400" cy="749808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txBody>
          <a:bodyPr wrap="square" rtlCol="0" anchor="ctr"/>
          <a:lstStyle/>
          <a:p>
            <a:pPr algn="ctr"/>
            <a:r>
              <a:rPr sz="2650" b="1">
                <a:solidFill>
                  <a:srgbClr val="161339"/>
                </a:solidFill>
                <a:latin typeface="Arial Rounded MT Bold"/>
              </a:rPr>
              <a:t>✅ It’s PEPPER! — PEP-er 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918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👂 Listen — say 1 or 2!</a:t>
            </a:r>
          </a:p>
        </p:txBody>
      </p:sp>
      <p:sp>
        <p:nvSpPr>
          <p:cNvPr id="5" name="card"/>
          <p:cNvSpPr/>
          <p:nvPr/>
        </p:nvSpPr>
        <p:spPr>
          <a:xfrm>
            <a:off x="3474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cotton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4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CAHT-uhn</a:t>
            </a:r>
          </a:p>
        </p:txBody>
      </p:sp>
      <p:sp>
        <p:nvSpPr>
          <p:cNvPr id="9" name="Oval 8"/>
          <p:cNvSpPr/>
          <p:nvPr/>
        </p:nvSpPr>
        <p:spPr>
          <a:xfrm>
            <a:off x="2377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0" name="card"/>
          <p:cNvSpPr/>
          <p:nvPr/>
        </p:nvSpPr>
        <p:spPr>
          <a:xfrm>
            <a:off x="46908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🐱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kitten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KIT-uhn</a:t>
            </a:r>
          </a:p>
        </p:txBody>
      </p:sp>
      <p:sp>
        <p:nvSpPr>
          <p:cNvPr id="14" name="Oval 13"/>
          <p:cNvSpPr/>
          <p:nvPr/>
        </p:nvSpPr>
        <p:spPr>
          <a:xfrm>
            <a:off x="45811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sp>
        <p:nvSpPr>
          <p:cNvPr id="950" name="Answer Reveal"/>
          <p:cNvSpPr/>
          <p:nvPr/>
        </p:nvSpPr>
        <p:spPr>
          <a:xfrm>
            <a:off x="1828800" y="4224528"/>
            <a:ext cx="5486400" cy="749808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txBody>
          <a:bodyPr wrap="square" rtlCol="0" anchor="ctr"/>
          <a:lstStyle/>
          <a:p>
            <a:pPr algn="ctr"/>
            <a:r>
              <a:rPr sz="2650" b="1">
                <a:solidFill>
                  <a:srgbClr val="161339"/>
                </a:solidFill>
                <a:latin typeface="Arial Rounded MT Bold"/>
              </a:rPr>
              <a:t>✅ It’s COTTON! — CAHT-uhn 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918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👂 Listen — say 1 or 2!</a:t>
            </a:r>
          </a:p>
        </p:txBody>
      </p:sp>
      <p:sp>
        <p:nvSpPr>
          <p:cNvPr id="5" name="card"/>
          <p:cNvSpPr/>
          <p:nvPr/>
        </p:nvSpPr>
        <p:spPr>
          <a:xfrm>
            <a:off x="3474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⛰️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mountain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4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MOWN-tuhn</a:t>
            </a:r>
          </a:p>
        </p:txBody>
      </p:sp>
      <p:sp>
        <p:nvSpPr>
          <p:cNvPr id="9" name="Oval 8"/>
          <p:cNvSpPr/>
          <p:nvPr/>
        </p:nvSpPr>
        <p:spPr>
          <a:xfrm>
            <a:off x="2377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0" name="card"/>
          <p:cNvSpPr/>
          <p:nvPr/>
        </p:nvSpPr>
        <p:spPr>
          <a:xfrm>
            <a:off x="46908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fountain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FOWN-tuhn</a:t>
            </a:r>
          </a:p>
        </p:txBody>
      </p:sp>
      <p:sp>
        <p:nvSpPr>
          <p:cNvPr id="14" name="Oval 13"/>
          <p:cNvSpPr/>
          <p:nvPr/>
        </p:nvSpPr>
        <p:spPr>
          <a:xfrm>
            <a:off x="45811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sp>
        <p:nvSpPr>
          <p:cNvPr id="950" name="Answer Reveal"/>
          <p:cNvSpPr/>
          <p:nvPr/>
        </p:nvSpPr>
        <p:spPr>
          <a:xfrm>
            <a:off x="1828800" y="4224528"/>
            <a:ext cx="5486400" cy="749808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txBody>
          <a:bodyPr wrap="square" rtlCol="0" anchor="ctr"/>
          <a:lstStyle/>
          <a:p>
            <a:pPr algn="ctr"/>
            <a:r>
              <a:rPr sz="2650" b="1" dirty="0">
                <a:solidFill>
                  <a:srgbClr val="161339"/>
                </a:solidFill>
                <a:latin typeface="Arial Rounded MT Bold"/>
              </a:rPr>
              <a:t>✅ It’s FOUNTAIN! </a:t>
            </a:r>
            <a:br>
              <a:rPr lang="en-US" sz="2650" b="1" dirty="0">
                <a:solidFill>
                  <a:srgbClr val="161339"/>
                </a:solidFill>
                <a:latin typeface="Arial Rounded MT Bold"/>
              </a:rPr>
            </a:br>
            <a:r>
              <a:rPr sz="2650" b="1" dirty="0">
                <a:solidFill>
                  <a:srgbClr val="161339"/>
                </a:solidFill>
                <a:latin typeface="Arial Rounded MT Bold"/>
              </a:rPr>
              <a:t>FOWN-</a:t>
            </a:r>
            <a:r>
              <a:rPr sz="2650" b="1" dirty="0" err="1">
                <a:solidFill>
                  <a:srgbClr val="161339"/>
                </a:solidFill>
                <a:latin typeface="Arial Rounded MT Bold"/>
              </a:rPr>
              <a:t>tuhn</a:t>
            </a:r>
            <a:r>
              <a:rPr sz="2650" b="1" dirty="0">
                <a:solidFill>
                  <a:srgbClr val="161339"/>
                </a:solidFill>
                <a:latin typeface="Arial Rounded MT Bold"/>
              </a:rPr>
              <a:t> 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918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👂 Listen — say 1 or 2!</a:t>
            </a:r>
          </a:p>
        </p:txBody>
      </p:sp>
      <p:sp>
        <p:nvSpPr>
          <p:cNvPr id="5" name="card"/>
          <p:cNvSpPr/>
          <p:nvPr/>
        </p:nvSpPr>
        <p:spPr>
          <a:xfrm>
            <a:off x="3474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51" name="Picture 950" descr="oven_tri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246" y="1078992"/>
            <a:ext cx="1532964" cy="17373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74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oven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4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UHV-uhn</a:t>
            </a:r>
          </a:p>
        </p:txBody>
      </p:sp>
      <p:sp>
        <p:nvSpPr>
          <p:cNvPr id="9" name="Oval 8"/>
          <p:cNvSpPr/>
          <p:nvPr/>
        </p:nvSpPr>
        <p:spPr>
          <a:xfrm>
            <a:off x="2377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0" name="card"/>
          <p:cNvSpPr/>
          <p:nvPr/>
        </p:nvSpPr>
        <p:spPr>
          <a:xfrm>
            <a:off x="46908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dozen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DUHZ-uhn</a:t>
            </a:r>
          </a:p>
        </p:txBody>
      </p:sp>
      <p:sp>
        <p:nvSpPr>
          <p:cNvPr id="14" name="Oval 13"/>
          <p:cNvSpPr/>
          <p:nvPr/>
        </p:nvSpPr>
        <p:spPr>
          <a:xfrm>
            <a:off x="45811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sp>
        <p:nvSpPr>
          <p:cNvPr id="950" name="Answer Reveal"/>
          <p:cNvSpPr/>
          <p:nvPr/>
        </p:nvSpPr>
        <p:spPr>
          <a:xfrm>
            <a:off x="1828800" y="4224528"/>
            <a:ext cx="5486400" cy="749808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txBody>
          <a:bodyPr wrap="square" rtlCol="0" anchor="ctr"/>
          <a:lstStyle/>
          <a:p>
            <a:pPr algn="ctr"/>
            <a:r>
              <a:rPr sz="2650" b="1">
                <a:solidFill>
                  <a:srgbClr val="161339"/>
                </a:solidFill>
                <a:latin typeface="Arial Rounded MT Bold"/>
              </a:rPr>
              <a:t>✅ It’s OVEN! — UHV-uhn 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918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👂 Listen — say 1 or 2!</a:t>
            </a:r>
          </a:p>
        </p:txBody>
      </p:sp>
      <p:sp>
        <p:nvSpPr>
          <p:cNvPr id="5" name="card"/>
          <p:cNvSpPr/>
          <p:nvPr/>
        </p:nvSpPr>
        <p:spPr>
          <a:xfrm>
            <a:off x="3474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carrot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4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CAIR-uht</a:t>
            </a:r>
          </a:p>
        </p:txBody>
      </p:sp>
      <p:sp>
        <p:nvSpPr>
          <p:cNvPr id="9" name="Oval 8"/>
          <p:cNvSpPr/>
          <p:nvPr/>
        </p:nvSpPr>
        <p:spPr>
          <a:xfrm>
            <a:off x="2377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0" name="card"/>
          <p:cNvSpPr/>
          <p:nvPr/>
        </p:nvSpPr>
        <p:spPr>
          <a:xfrm>
            <a:off x="46908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parrot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PAIR-uht</a:t>
            </a:r>
          </a:p>
        </p:txBody>
      </p:sp>
      <p:sp>
        <p:nvSpPr>
          <p:cNvPr id="14" name="Oval 13"/>
          <p:cNvSpPr/>
          <p:nvPr/>
        </p:nvSpPr>
        <p:spPr>
          <a:xfrm>
            <a:off x="45811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sp>
        <p:nvSpPr>
          <p:cNvPr id="950" name="Answer Reveal"/>
          <p:cNvSpPr/>
          <p:nvPr/>
        </p:nvSpPr>
        <p:spPr>
          <a:xfrm>
            <a:off x="1828800" y="4224528"/>
            <a:ext cx="5486400" cy="749808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txBody>
          <a:bodyPr wrap="square" rtlCol="0" anchor="ctr"/>
          <a:lstStyle/>
          <a:p>
            <a:pPr algn="ctr"/>
            <a:r>
              <a:rPr sz="2650" b="1">
                <a:solidFill>
                  <a:srgbClr val="161339"/>
                </a:solidFill>
                <a:latin typeface="Arial Rounded MT Bold"/>
              </a:rPr>
              <a:t>✅ It’s PARROT! — PAIR-uht 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918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👂 Listen — say 1 or 2!</a:t>
            </a:r>
          </a:p>
        </p:txBody>
      </p:sp>
      <p:sp>
        <p:nvSpPr>
          <p:cNvPr id="5" name="card"/>
          <p:cNvSpPr/>
          <p:nvPr/>
        </p:nvSpPr>
        <p:spPr>
          <a:xfrm>
            <a:off x="3474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person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4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PER-suhn</a:t>
            </a:r>
          </a:p>
        </p:txBody>
      </p:sp>
      <p:sp>
        <p:nvSpPr>
          <p:cNvPr id="9" name="Oval 8"/>
          <p:cNvSpPr/>
          <p:nvPr/>
        </p:nvSpPr>
        <p:spPr>
          <a:xfrm>
            <a:off x="2377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0" name="card"/>
          <p:cNvSpPr/>
          <p:nvPr/>
        </p:nvSpPr>
        <p:spPr>
          <a:xfrm>
            <a:off x="46908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lesson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LES-uhn</a:t>
            </a:r>
          </a:p>
        </p:txBody>
      </p:sp>
      <p:sp>
        <p:nvSpPr>
          <p:cNvPr id="14" name="Oval 13"/>
          <p:cNvSpPr/>
          <p:nvPr/>
        </p:nvSpPr>
        <p:spPr>
          <a:xfrm>
            <a:off x="45811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sp>
        <p:nvSpPr>
          <p:cNvPr id="950" name="Answer Reveal"/>
          <p:cNvSpPr/>
          <p:nvPr/>
        </p:nvSpPr>
        <p:spPr>
          <a:xfrm>
            <a:off x="1828800" y="4224528"/>
            <a:ext cx="5486400" cy="749808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txBody>
          <a:bodyPr wrap="square" rtlCol="0" anchor="ctr"/>
          <a:lstStyle/>
          <a:p>
            <a:pPr algn="ctr"/>
            <a:r>
              <a:rPr sz="2650" b="1">
                <a:solidFill>
                  <a:srgbClr val="161339"/>
                </a:solidFill>
                <a:latin typeface="Arial Rounded MT Bold"/>
              </a:rPr>
              <a:t>✅ It’s LESSON! — LES-uhn 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918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👂 Listen — say 1 or 2!</a:t>
            </a:r>
          </a:p>
        </p:txBody>
      </p:sp>
      <p:sp>
        <p:nvSpPr>
          <p:cNvPr id="5" name="card"/>
          <p:cNvSpPr/>
          <p:nvPr/>
        </p:nvSpPr>
        <p:spPr>
          <a:xfrm>
            <a:off x="3474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✉️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letter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4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LET-er</a:t>
            </a:r>
          </a:p>
        </p:txBody>
      </p:sp>
      <p:sp>
        <p:nvSpPr>
          <p:cNvPr id="9" name="Oval 8"/>
          <p:cNvSpPr/>
          <p:nvPr/>
        </p:nvSpPr>
        <p:spPr>
          <a:xfrm>
            <a:off x="2377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0" name="card"/>
          <p:cNvSpPr/>
          <p:nvPr/>
        </p:nvSpPr>
        <p:spPr>
          <a:xfrm>
            <a:off x="46908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72000" y="1623060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ladder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LAD-er</a:t>
            </a:r>
          </a:p>
        </p:txBody>
      </p:sp>
      <p:sp>
        <p:nvSpPr>
          <p:cNvPr id="14" name="Oval 13"/>
          <p:cNvSpPr/>
          <p:nvPr/>
        </p:nvSpPr>
        <p:spPr>
          <a:xfrm>
            <a:off x="45811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sp>
        <p:nvSpPr>
          <p:cNvPr id="950" name="Answer Reveal"/>
          <p:cNvSpPr/>
          <p:nvPr/>
        </p:nvSpPr>
        <p:spPr>
          <a:xfrm>
            <a:off x="1828800" y="4224528"/>
            <a:ext cx="5486400" cy="749808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txBody>
          <a:bodyPr wrap="square" rtlCol="0" anchor="ctr"/>
          <a:lstStyle/>
          <a:p>
            <a:pPr algn="ctr"/>
            <a:r>
              <a:rPr sz="2650" b="1">
                <a:solidFill>
                  <a:srgbClr val="161339"/>
                </a:solidFill>
                <a:latin typeface="Arial Rounded MT Bold"/>
              </a:rPr>
              <a:t>✅ It’s LETTER! — LET-er 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918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👂 Listen — say 1 or 2!</a:t>
            </a:r>
          </a:p>
        </p:txBody>
      </p:sp>
      <p:sp>
        <p:nvSpPr>
          <p:cNvPr id="5" name="card"/>
          <p:cNvSpPr/>
          <p:nvPr/>
        </p:nvSpPr>
        <p:spPr>
          <a:xfrm>
            <a:off x="3474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👧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sister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4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SIS-ter</a:t>
            </a:r>
          </a:p>
        </p:txBody>
      </p:sp>
      <p:sp>
        <p:nvSpPr>
          <p:cNvPr id="9" name="Oval 8"/>
          <p:cNvSpPr/>
          <p:nvPr/>
        </p:nvSpPr>
        <p:spPr>
          <a:xfrm>
            <a:off x="2377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0" name="card"/>
          <p:cNvSpPr/>
          <p:nvPr/>
        </p:nvSpPr>
        <p:spPr>
          <a:xfrm>
            <a:off x="46908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377166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mister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MIS-ter</a:t>
            </a:r>
          </a:p>
        </p:txBody>
      </p:sp>
      <p:sp>
        <p:nvSpPr>
          <p:cNvPr id="14" name="Oval 13"/>
          <p:cNvSpPr/>
          <p:nvPr/>
        </p:nvSpPr>
        <p:spPr>
          <a:xfrm>
            <a:off x="45811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sp>
        <p:nvSpPr>
          <p:cNvPr id="950" name="Answer Reveal"/>
          <p:cNvSpPr/>
          <p:nvPr/>
        </p:nvSpPr>
        <p:spPr>
          <a:xfrm>
            <a:off x="1828800" y="4224528"/>
            <a:ext cx="5486400" cy="749808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txBody>
          <a:bodyPr wrap="square" rtlCol="0" anchor="ctr"/>
          <a:lstStyle/>
          <a:p>
            <a:pPr algn="ctr"/>
            <a:r>
              <a:rPr sz="2650" b="1">
                <a:solidFill>
                  <a:srgbClr val="161339"/>
                </a:solidFill>
                <a:latin typeface="Arial Rounded MT Bold"/>
              </a:rPr>
              <a:t>✅ It’s MISTER! — MIS-ter 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918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👂 Listen — say 1 or 2!</a:t>
            </a:r>
          </a:p>
        </p:txBody>
      </p:sp>
      <p:sp>
        <p:nvSpPr>
          <p:cNvPr id="5" name="card"/>
          <p:cNvSpPr/>
          <p:nvPr/>
        </p:nvSpPr>
        <p:spPr>
          <a:xfrm>
            <a:off x="3474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broken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4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BROH-kuhn</a:t>
            </a:r>
          </a:p>
        </p:txBody>
      </p:sp>
      <p:sp>
        <p:nvSpPr>
          <p:cNvPr id="9" name="Oval 8"/>
          <p:cNvSpPr/>
          <p:nvPr/>
        </p:nvSpPr>
        <p:spPr>
          <a:xfrm>
            <a:off x="2377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0" name="card"/>
          <p:cNvSpPr/>
          <p:nvPr/>
        </p:nvSpPr>
        <p:spPr>
          <a:xfrm>
            <a:off x="46908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🗣️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spoken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SPOH-kuhn</a:t>
            </a:r>
          </a:p>
        </p:txBody>
      </p:sp>
      <p:sp>
        <p:nvSpPr>
          <p:cNvPr id="14" name="Oval 13"/>
          <p:cNvSpPr/>
          <p:nvPr/>
        </p:nvSpPr>
        <p:spPr>
          <a:xfrm>
            <a:off x="45811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sp>
        <p:nvSpPr>
          <p:cNvPr id="950" name="Answer Reveal"/>
          <p:cNvSpPr/>
          <p:nvPr/>
        </p:nvSpPr>
        <p:spPr>
          <a:xfrm>
            <a:off x="1828800" y="4224528"/>
            <a:ext cx="5486400" cy="749808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txBody>
          <a:bodyPr wrap="square" rtlCol="0" anchor="ctr"/>
          <a:lstStyle/>
          <a:p>
            <a:pPr algn="ctr"/>
            <a:r>
              <a:rPr sz="2650" b="1">
                <a:solidFill>
                  <a:srgbClr val="161339"/>
                </a:solidFill>
                <a:latin typeface="Arial Rounded MT Bold"/>
              </a:rPr>
              <a:t>✅ It’s BROKEN! — BROH-kuhn 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BONUS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37160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600" b="1">
                <a:solidFill>
                  <a:srgbClr val="241F4E"/>
                </a:solidFill>
                <a:latin typeface="Arial Rounded MT Bold"/>
              </a:rPr>
              <a:t>⚡ Bonus round!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46888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550" b="1">
                <a:solidFill>
                  <a:srgbClr val="FF5D5D"/>
                </a:solidFill>
                <a:latin typeface="Arial Rounded MT Bold"/>
              </a:rPr>
              <a:t>Fast English — the lazy uh takes over!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20040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50" b="0">
                <a:solidFill>
                  <a:srgbClr val="5A548A"/>
                </a:solidFill>
                <a:latin typeface="Arial Rounded MT Bold"/>
              </a:rPr>
              <a:t>Slow English… then FAST English. Say both with me!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6868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>
                <a:solidFill>
                  <a:srgbClr val="241F4E"/>
                </a:solidFill>
                <a:latin typeface="Arial Rounded MT Bold"/>
              </a:rPr>
              <a:t>How to play</a:t>
            </a:r>
          </a:p>
        </p:txBody>
      </p:sp>
      <p:sp>
        <p:nvSpPr>
          <p:cNvPr id="5" name="row"/>
          <p:cNvSpPr/>
          <p:nvPr/>
        </p:nvSpPr>
        <p:spPr>
          <a:xfrm>
            <a:off x="1097280" y="1600200"/>
            <a:ext cx="6949440" cy="6858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325880" y="1682496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8840" y="1719072"/>
            <a:ext cx="5669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241F4E"/>
                </a:solidFill>
                <a:latin typeface="Arial Rounded MT Bold"/>
              </a:rPr>
              <a:t>I say ONE word — listen close!</a:t>
            </a:r>
          </a:p>
        </p:txBody>
      </p:sp>
      <p:sp>
        <p:nvSpPr>
          <p:cNvPr id="8" name="row"/>
          <p:cNvSpPr/>
          <p:nvPr/>
        </p:nvSpPr>
        <p:spPr>
          <a:xfrm>
            <a:off x="1097280" y="2468880"/>
            <a:ext cx="6949440" cy="6858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25880" y="2551176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2587752"/>
            <a:ext cx="5669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241F4E"/>
                </a:solidFill>
                <a:latin typeface="Arial Rounded MT Bold"/>
              </a:rPr>
              <a:t>The two words sound almost the same…</a:t>
            </a:r>
          </a:p>
        </p:txBody>
      </p:sp>
      <p:sp>
        <p:nvSpPr>
          <p:cNvPr id="11" name="row"/>
          <p:cNvSpPr/>
          <p:nvPr/>
        </p:nvSpPr>
        <p:spPr>
          <a:xfrm>
            <a:off x="1097280" y="3337560"/>
            <a:ext cx="6949440" cy="6858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325880" y="3419856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>
                <a:solidFill>
                  <a:srgbClr val="241F4E"/>
                </a:solidFill>
                <a:latin typeface="Arial Rounded MT Bold"/>
              </a:rPr>
              <a:t>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48840" y="3456432"/>
            <a:ext cx="5669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241F4E"/>
                </a:solidFill>
                <a:latin typeface="Arial Rounded MT Bold"/>
              </a:rPr>
              <a:t>Say 1 or 2 out loud!</a:t>
            </a:r>
          </a:p>
        </p:txBody>
      </p:sp>
      <p:sp>
        <p:nvSpPr>
          <p:cNvPr id="14" name="rr"/>
          <p:cNvSpPr/>
          <p:nvPr/>
        </p:nvSpPr>
        <p:spPr>
          <a:xfrm>
            <a:off x="1097280" y="4224528"/>
            <a:ext cx="6949440" cy="566928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950" b="1">
                <a:solidFill>
                  <a:srgbClr val="FFD23F"/>
                </a:solidFill>
                <a:latin typeface="Arial Rounded MT Bold"/>
              </a:rPr>
              <a:t>every word hides the lazy uh 😴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BONUS</a:t>
            </a:r>
          </a:p>
        </p:txBody>
      </p:sp>
      <p:sp>
        <p:nvSpPr>
          <p:cNvPr id="4" name="card"/>
          <p:cNvSpPr/>
          <p:nvPr/>
        </p:nvSpPr>
        <p:spPr>
          <a:xfrm>
            <a:off x="347472" y="960120"/>
            <a:ext cx="2834640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47472" y="1371600"/>
            <a:ext cx="283464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3900" b="1" dirty="0">
                <a:solidFill>
                  <a:srgbClr val="241F4E"/>
                </a:solidFill>
                <a:latin typeface="Arial Rounded MT Bold"/>
              </a:rPr>
              <a:t>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3258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5A548A"/>
                </a:solidFill>
                <a:latin typeface="Arial Rounded MT Bold"/>
              </a:rPr>
              <a:t>Slow English  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783080"/>
            <a:ext cx="5257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I'm going to go.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78892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5A548A"/>
                </a:solidFill>
                <a:latin typeface="Arial Rounded MT Bold"/>
              </a:rPr>
              <a:t>Fast English  🏃💨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246120"/>
            <a:ext cx="5257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350" b="1">
                <a:solidFill>
                  <a:srgbClr val="FF5D5D"/>
                </a:solidFill>
                <a:latin typeface="Arial Rounded MT Bold"/>
              </a:rPr>
              <a:t>I'm gonna go!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BONUS</a:t>
            </a:r>
          </a:p>
        </p:txBody>
      </p:sp>
      <p:sp>
        <p:nvSpPr>
          <p:cNvPr id="4" name="card"/>
          <p:cNvSpPr/>
          <p:nvPr/>
        </p:nvSpPr>
        <p:spPr>
          <a:xfrm>
            <a:off x="347472" y="960120"/>
            <a:ext cx="2834640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47472" y="1371600"/>
            <a:ext cx="283464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0" b="1" dirty="0">
                <a:solidFill>
                  <a:srgbClr val="241F4E"/>
                </a:solidFill>
                <a:latin typeface="Arial Rounded MT Bold"/>
              </a:rPr>
              <a:t>🍽️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3258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5A548A"/>
                </a:solidFill>
                <a:latin typeface="Arial Rounded MT Bold"/>
              </a:rPr>
              <a:t>Slow English  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783080"/>
            <a:ext cx="5257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I have to eat.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78892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5A548A"/>
                </a:solidFill>
                <a:latin typeface="Arial Rounded MT Bold"/>
              </a:rPr>
              <a:t>Fast English  🏃💨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246120"/>
            <a:ext cx="5257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350" b="1">
                <a:solidFill>
                  <a:srgbClr val="FF5D5D"/>
                </a:solidFill>
                <a:latin typeface="Arial Rounded MT Bold"/>
              </a:rPr>
              <a:t>I hafta eat!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BONUS</a:t>
            </a:r>
          </a:p>
        </p:txBody>
      </p:sp>
      <p:sp>
        <p:nvSpPr>
          <p:cNvPr id="4" name="card"/>
          <p:cNvSpPr/>
          <p:nvPr/>
        </p:nvSpPr>
        <p:spPr>
          <a:xfrm>
            <a:off x="347472" y="960120"/>
            <a:ext cx="2834640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47472" y="1371600"/>
            <a:ext cx="283464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 dirty="0">
                <a:solidFill>
                  <a:srgbClr val="241F4E"/>
                </a:solidFill>
                <a:latin typeface="Arial Rounded MT Bold"/>
              </a:rPr>
              <a:t>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3258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5A548A"/>
                </a:solidFill>
                <a:latin typeface="Arial Rounded MT Bold"/>
              </a:rPr>
              <a:t>Slow English  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783080"/>
            <a:ext cx="5257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Do you want to come?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78892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5A548A"/>
                </a:solidFill>
                <a:latin typeface="Arial Rounded MT Bold"/>
              </a:rPr>
              <a:t>Fast English  🏃💨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246120"/>
            <a:ext cx="5257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350" b="1">
                <a:solidFill>
                  <a:srgbClr val="FF5D5D"/>
                </a:solidFill>
                <a:latin typeface="Arial Rounded MT Bold"/>
              </a:rPr>
              <a:t>Do ya wanna come?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BONUS</a:t>
            </a:r>
          </a:p>
        </p:txBody>
      </p:sp>
      <p:sp>
        <p:nvSpPr>
          <p:cNvPr id="4" name="card"/>
          <p:cNvSpPr/>
          <p:nvPr/>
        </p:nvSpPr>
        <p:spPr>
          <a:xfrm>
            <a:off x="347472" y="960120"/>
            <a:ext cx="2834640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47472" y="1371600"/>
            <a:ext cx="283464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📞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132588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5A548A"/>
                </a:solidFill>
                <a:latin typeface="Arial Rounded MT Bold"/>
              </a:rPr>
              <a:t>Slow English  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66160" y="1783080"/>
            <a:ext cx="5257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900" b="1">
                <a:solidFill>
                  <a:srgbClr val="241F4E"/>
                </a:solidFill>
                <a:latin typeface="Arial Rounded MT Bold"/>
              </a:rPr>
              <a:t>Let me know!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788920"/>
            <a:ext cx="5257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5A548A"/>
                </a:solidFill>
                <a:latin typeface="Arial Rounded MT Bold"/>
              </a:rPr>
              <a:t>Fast English  🏃💨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160" y="3246120"/>
            <a:ext cx="5257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350" b="1">
                <a:solidFill>
                  <a:srgbClr val="FF5D5D"/>
                </a:solidFill>
                <a:latin typeface="Arial Rounded MT Bold"/>
              </a:rPr>
              <a:t>Lemme know!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8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9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0" y="77724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463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😴👑 Schwa champion!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5603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9B8CFF"/>
                </a:solidFill>
                <a:latin typeface="Arial Rounded MT Bold"/>
              </a:rPr>
              <a:t>Your ears hear the lazy uh now — even in fast English!</a:t>
            </a:r>
          </a:p>
        </p:txBody>
      </p:sp>
      <p:sp>
        <p:nvSpPr>
          <p:cNvPr id="5" name="rr"/>
          <p:cNvSpPr/>
          <p:nvPr/>
        </p:nvSpPr>
        <p:spPr>
          <a:xfrm>
            <a:off x="3383280" y="3383280"/>
            <a:ext cx="2377440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You did it!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434840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918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👂 Listen — say 1 or 2!</a:t>
            </a:r>
          </a:p>
        </p:txBody>
      </p:sp>
      <p:sp>
        <p:nvSpPr>
          <p:cNvPr id="5" name="card"/>
          <p:cNvSpPr/>
          <p:nvPr/>
        </p:nvSpPr>
        <p:spPr>
          <a:xfrm>
            <a:off x="3474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lemon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4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LEM-uhn</a:t>
            </a:r>
          </a:p>
        </p:txBody>
      </p:sp>
      <p:sp>
        <p:nvSpPr>
          <p:cNvPr id="9" name="Oval 8"/>
          <p:cNvSpPr/>
          <p:nvPr/>
        </p:nvSpPr>
        <p:spPr>
          <a:xfrm>
            <a:off x="2377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0" name="card"/>
          <p:cNvSpPr/>
          <p:nvPr/>
        </p:nvSpPr>
        <p:spPr>
          <a:xfrm>
            <a:off x="46908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melon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MEL-uhn</a:t>
            </a:r>
          </a:p>
        </p:txBody>
      </p:sp>
      <p:sp>
        <p:nvSpPr>
          <p:cNvPr id="14" name="Oval 13"/>
          <p:cNvSpPr/>
          <p:nvPr/>
        </p:nvSpPr>
        <p:spPr>
          <a:xfrm>
            <a:off x="45811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sp>
        <p:nvSpPr>
          <p:cNvPr id="950" name="Answer Reveal"/>
          <p:cNvSpPr/>
          <p:nvPr/>
        </p:nvSpPr>
        <p:spPr>
          <a:xfrm>
            <a:off x="1828800" y="4224528"/>
            <a:ext cx="5486400" cy="749808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txBody>
          <a:bodyPr wrap="square" rtlCol="0" anchor="ctr"/>
          <a:lstStyle/>
          <a:p>
            <a:pPr algn="ctr"/>
            <a:r>
              <a:rPr sz="2650" b="1">
                <a:solidFill>
                  <a:srgbClr val="161339"/>
                </a:solidFill>
                <a:latin typeface="Arial Rounded MT Bold"/>
              </a:rPr>
              <a:t>✅ It’s LEMON! — LEM-uhn 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918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👂 Listen — say 1 or 2!</a:t>
            </a:r>
          </a:p>
        </p:txBody>
      </p:sp>
      <p:sp>
        <p:nvSpPr>
          <p:cNvPr id="5" name="card"/>
          <p:cNvSpPr/>
          <p:nvPr/>
        </p:nvSpPr>
        <p:spPr>
          <a:xfrm>
            <a:off x="3474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chicken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4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CHIK-uhn</a:t>
            </a:r>
          </a:p>
        </p:txBody>
      </p:sp>
      <p:sp>
        <p:nvSpPr>
          <p:cNvPr id="9" name="Oval 8"/>
          <p:cNvSpPr/>
          <p:nvPr/>
        </p:nvSpPr>
        <p:spPr>
          <a:xfrm>
            <a:off x="2377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0" name="card"/>
          <p:cNvSpPr/>
          <p:nvPr/>
        </p:nvSpPr>
        <p:spPr>
          <a:xfrm>
            <a:off x="46908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🍳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kitchen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KICH-uhn</a:t>
            </a:r>
          </a:p>
        </p:txBody>
      </p:sp>
      <p:sp>
        <p:nvSpPr>
          <p:cNvPr id="14" name="Oval 13"/>
          <p:cNvSpPr/>
          <p:nvPr/>
        </p:nvSpPr>
        <p:spPr>
          <a:xfrm>
            <a:off x="45811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sp>
        <p:nvSpPr>
          <p:cNvPr id="950" name="Answer Reveal"/>
          <p:cNvSpPr/>
          <p:nvPr/>
        </p:nvSpPr>
        <p:spPr>
          <a:xfrm>
            <a:off x="1828800" y="4224528"/>
            <a:ext cx="5486400" cy="749808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txBody>
          <a:bodyPr wrap="square" rtlCol="0" anchor="ctr"/>
          <a:lstStyle/>
          <a:p>
            <a:pPr algn="ctr"/>
            <a:r>
              <a:rPr sz="2650" b="1">
                <a:solidFill>
                  <a:srgbClr val="161339"/>
                </a:solidFill>
                <a:latin typeface="Arial Rounded MT Bold"/>
              </a:rPr>
              <a:t>✅ It’s KITCHEN! — KICH-uhn 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918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👂 Listen — say 1 or 2!</a:t>
            </a:r>
          </a:p>
        </p:txBody>
      </p:sp>
      <p:sp>
        <p:nvSpPr>
          <p:cNvPr id="5" name="card"/>
          <p:cNvSpPr/>
          <p:nvPr/>
        </p:nvSpPr>
        <p:spPr>
          <a:xfrm>
            <a:off x="3474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🛋️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sofa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4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SOH-fuh</a:t>
            </a:r>
          </a:p>
        </p:txBody>
      </p:sp>
      <p:sp>
        <p:nvSpPr>
          <p:cNvPr id="9" name="Oval 8"/>
          <p:cNvSpPr/>
          <p:nvPr/>
        </p:nvSpPr>
        <p:spPr>
          <a:xfrm>
            <a:off x="2377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0" name="card"/>
          <p:cNvSpPr/>
          <p:nvPr/>
        </p:nvSpPr>
        <p:spPr>
          <a:xfrm>
            <a:off x="46908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soda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SOH-duh</a:t>
            </a:r>
          </a:p>
        </p:txBody>
      </p:sp>
      <p:sp>
        <p:nvSpPr>
          <p:cNvPr id="14" name="Oval 13"/>
          <p:cNvSpPr/>
          <p:nvPr/>
        </p:nvSpPr>
        <p:spPr>
          <a:xfrm>
            <a:off x="45811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sp>
        <p:nvSpPr>
          <p:cNvPr id="950" name="Answer Reveal"/>
          <p:cNvSpPr/>
          <p:nvPr/>
        </p:nvSpPr>
        <p:spPr>
          <a:xfrm>
            <a:off x="1828800" y="4224528"/>
            <a:ext cx="5486400" cy="749808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txBody>
          <a:bodyPr wrap="square" rtlCol="0" anchor="ctr"/>
          <a:lstStyle/>
          <a:p>
            <a:pPr algn="ctr"/>
            <a:r>
              <a:rPr sz="2650" b="1">
                <a:solidFill>
                  <a:srgbClr val="161339"/>
                </a:solidFill>
                <a:latin typeface="Arial Rounded MT Bold"/>
              </a:rPr>
              <a:t>✅ It’s SOFA! — SOH-fuh 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918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👂 Listen — say 1 or 2!</a:t>
            </a:r>
          </a:p>
        </p:txBody>
      </p:sp>
      <p:sp>
        <p:nvSpPr>
          <p:cNvPr id="5" name="card"/>
          <p:cNvSpPr/>
          <p:nvPr/>
        </p:nvSpPr>
        <p:spPr>
          <a:xfrm>
            <a:off x="3474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doctor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4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DAHK-ter</a:t>
            </a:r>
          </a:p>
        </p:txBody>
      </p:sp>
      <p:sp>
        <p:nvSpPr>
          <p:cNvPr id="9" name="Oval 8"/>
          <p:cNvSpPr/>
          <p:nvPr/>
        </p:nvSpPr>
        <p:spPr>
          <a:xfrm>
            <a:off x="2377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0" name="card"/>
          <p:cNvSpPr/>
          <p:nvPr/>
        </p:nvSpPr>
        <p:spPr>
          <a:xfrm>
            <a:off x="46908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daughter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DAW-ter</a:t>
            </a:r>
          </a:p>
        </p:txBody>
      </p:sp>
      <p:sp>
        <p:nvSpPr>
          <p:cNvPr id="14" name="Oval 13"/>
          <p:cNvSpPr/>
          <p:nvPr/>
        </p:nvSpPr>
        <p:spPr>
          <a:xfrm>
            <a:off x="45811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sp>
        <p:nvSpPr>
          <p:cNvPr id="950" name="Answer Reveal"/>
          <p:cNvSpPr/>
          <p:nvPr/>
        </p:nvSpPr>
        <p:spPr>
          <a:xfrm>
            <a:off x="1828800" y="4224528"/>
            <a:ext cx="5486400" cy="749808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txBody>
          <a:bodyPr wrap="square" rtlCol="0" anchor="ctr"/>
          <a:lstStyle/>
          <a:p>
            <a:pPr algn="ctr"/>
            <a:r>
              <a:rPr sz="2650" b="1">
                <a:solidFill>
                  <a:srgbClr val="161339"/>
                </a:solidFill>
                <a:latin typeface="Arial Rounded MT Bold"/>
              </a:rPr>
              <a:t>✅ It’s DAUGHTER! — DAW-ter 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918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👂 Listen — say 1 or 2!</a:t>
            </a:r>
          </a:p>
        </p:txBody>
      </p:sp>
      <p:sp>
        <p:nvSpPr>
          <p:cNvPr id="5" name="card"/>
          <p:cNvSpPr/>
          <p:nvPr/>
        </p:nvSpPr>
        <p:spPr>
          <a:xfrm>
            <a:off x="3474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📷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camera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4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CAM-ruh</a:t>
            </a:r>
          </a:p>
        </p:txBody>
      </p:sp>
      <p:sp>
        <p:nvSpPr>
          <p:cNvPr id="9" name="Oval 8"/>
          <p:cNvSpPr/>
          <p:nvPr/>
        </p:nvSpPr>
        <p:spPr>
          <a:xfrm>
            <a:off x="2377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0" name="card"/>
          <p:cNvSpPr/>
          <p:nvPr/>
        </p:nvSpPr>
        <p:spPr>
          <a:xfrm>
            <a:off x="46908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🇨🇦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Canada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CAN-uh-duh</a:t>
            </a:r>
          </a:p>
        </p:txBody>
      </p:sp>
      <p:sp>
        <p:nvSpPr>
          <p:cNvPr id="14" name="Oval 13"/>
          <p:cNvSpPr/>
          <p:nvPr/>
        </p:nvSpPr>
        <p:spPr>
          <a:xfrm>
            <a:off x="45811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sp>
        <p:nvSpPr>
          <p:cNvPr id="950" name="Answer Reveal"/>
          <p:cNvSpPr/>
          <p:nvPr/>
        </p:nvSpPr>
        <p:spPr>
          <a:xfrm>
            <a:off x="1828800" y="4224528"/>
            <a:ext cx="5486400" cy="749808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txBody>
          <a:bodyPr wrap="square" rtlCol="0" anchor="ctr"/>
          <a:lstStyle/>
          <a:p>
            <a:pPr algn="ctr"/>
            <a:r>
              <a:rPr sz="2650" b="1">
                <a:solidFill>
                  <a:srgbClr val="161339"/>
                </a:solidFill>
                <a:latin typeface="Arial Rounded MT Bold"/>
              </a:rPr>
              <a:t>✅ It’s CAMERA! — CAM-ruh 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918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👂 Listen — say 1 or 2!</a:t>
            </a:r>
          </a:p>
        </p:txBody>
      </p:sp>
      <p:sp>
        <p:nvSpPr>
          <p:cNvPr id="5" name="card"/>
          <p:cNvSpPr/>
          <p:nvPr/>
        </p:nvSpPr>
        <p:spPr>
          <a:xfrm>
            <a:off x="3474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police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4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puh-LEES</a:t>
            </a:r>
          </a:p>
        </p:txBody>
      </p:sp>
      <p:sp>
        <p:nvSpPr>
          <p:cNvPr id="9" name="Oval 8"/>
          <p:cNvSpPr/>
          <p:nvPr/>
        </p:nvSpPr>
        <p:spPr>
          <a:xfrm>
            <a:off x="2377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0" name="card"/>
          <p:cNvSpPr/>
          <p:nvPr/>
        </p:nvSpPr>
        <p:spPr>
          <a:xfrm>
            <a:off x="46908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please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pleez</a:t>
            </a:r>
          </a:p>
        </p:txBody>
      </p:sp>
      <p:sp>
        <p:nvSpPr>
          <p:cNvPr id="14" name="Oval 13"/>
          <p:cNvSpPr/>
          <p:nvPr/>
        </p:nvSpPr>
        <p:spPr>
          <a:xfrm>
            <a:off x="45811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sp>
        <p:nvSpPr>
          <p:cNvPr id="950" name="Answer Reveal"/>
          <p:cNvSpPr/>
          <p:nvPr/>
        </p:nvSpPr>
        <p:spPr>
          <a:xfrm>
            <a:off x="1828800" y="4224528"/>
            <a:ext cx="5486400" cy="749808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txBody>
          <a:bodyPr wrap="square" rtlCol="0" anchor="ctr"/>
          <a:lstStyle/>
          <a:p>
            <a:pPr algn="ctr"/>
            <a:r>
              <a:rPr sz="2650" b="1">
                <a:solidFill>
                  <a:srgbClr val="161339"/>
                </a:solidFill>
                <a:latin typeface="Arial Rounded MT Bold"/>
              </a:rPr>
              <a:t>✅ It’s POLICE! — puh-LEES 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r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3" name="rr"/>
          <p:cNvSpPr/>
          <p:nvPr/>
        </p:nvSpPr>
        <p:spPr>
          <a:xfrm>
            <a:off x="7452360" y="274320"/>
            <a:ext cx="137160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GAME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29184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50" b="1">
                <a:solidFill>
                  <a:srgbClr val="241F4E"/>
                </a:solidFill>
                <a:latin typeface="Arial Rounded MT Bold"/>
              </a:rPr>
              <a:t>👂 Listen — say 1 or 2!</a:t>
            </a:r>
          </a:p>
        </p:txBody>
      </p:sp>
      <p:sp>
        <p:nvSpPr>
          <p:cNvPr id="5" name="card"/>
          <p:cNvSpPr/>
          <p:nvPr/>
        </p:nvSpPr>
        <p:spPr>
          <a:xfrm>
            <a:off x="3474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474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4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button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4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BUHT-uhn</a:t>
            </a:r>
          </a:p>
        </p:txBody>
      </p:sp>
      <p:sp>
        <p:nvSpPr>
          <p:cNvPr id="9" name="Oval 8"/>
          <p:cNvSpPr/>
          <p:nvPr/>
        </p:nvSpPr>
        <p:spPr>
          <a:xfrm>
            <a:off x="2377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1</a:t>
            </a:r>
          </a:p>
        </p:txBody>
      </p:sp>
      <p:sp>
        <p:nvSpPr>
          <p:cNvPr id="10" name="card"/>
          <p:cNvSpPr/>
          <p:nvPr/>
        </p:nvSpPr>
        <p:spPr>
          <a:xfrm>
            <a:off x="4690872" y="960120"/>
            <a:ext cx="4096512" cy="3063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90872" y="1078992"/>
            <a:ext cx="4096512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0" b="1">
                <a:solidFill>
                  <a:srgbClr val="241F4E"/>
                </a:solidFill>
                <a:latin typeface="Arial Rounded MT Bold"/>
              </a:rPr>
              <a:t>⬇️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017520"/>
            <a:ext cx="4096512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50" b="1">
                <a:solidFill>
                  <a:srgbClr val="241F4E"/>
                </a:solidFill>
                <a:latin typeface="Arial Rounded MT Bold"/>
              </a:rPr>
              <a:t>bottom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3611880"/>
            <a:ext cx="409651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A548A"/>
                </a:solidFill>
                <a:latin typeface="Arial Rounded MT Bold"/>
              </a:rPr>
              <a:t>BAHT-uhm</a:t>
            </a:r>
          </a:p>
        </p:txBody>
      </p:sp>
      <p:sp>
        <p:nvSpPr>
          <p:cNvPr id="14" name="Oval 13"/>
          <p:cNvSpPr/>
          <p:nvPr/>
        </p:nvSpPr>
        <p:spPr>
          <a:xfrm>
            <a:off x="4581144" y="850392"/>
            <a:ext cx="731520" cy="731520"/>
          </a:xfrm>
          <a:prstGeom prst="ellipse">
            <a:avLst/>
          </a:prstGeom>
          <a:solidFill>
            <a:srgbClr val="241F4E"/>
          </a:solidFill>
          <a:ln w="317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3000" b="1">
                <a:solidFill>
                  <a:srgbClr val="FFFFFF"/>
                </a:solidFill>
                <a:latin typeface="Arial Rounded MT Bold"/>
              </a:rPr>
              <a:t>2</a:t>
            </a:r>
          </a:p>
        </p:txBody>
      </p:sp>
      <p:sp>
        <p:nvSpPr>
          <p:cNvPr id="950" name="Answer Reveal"/>
          <p:cNvSpPr/>
          <p:nvPr/>
        </p:nvSpPr>
        <p:spPr>
          <a:xfrm>
            <a:off x="1828800" y="4224528"/>
            <a:ext cx="5486400" cy="749808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txBody>
          <a:bodyPr wrap="square" rtlCol="0" anchor="ctr"/>
          <a:lstStyle/>
          <a:p>
            <a:pPr algn="ctr"/>
            <a:r>
              <a:rPr sz="2650" b="1">
                <a:solidFill>
                  <a:srgbClr val="161339"/>
                </a:solidFill>
                <a:latin typeface="Arial Rounded MT Bold"/>
              </a:rPr>
              <a:t>✅ It’s BOTTOM! — BAHT-uhm 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1447</Words>
  <Application>Microsoft Macintosh PowerPoint</Application>
  <PresentationFormat>On-screen Show (16:9)</PresentationFormat>
  <Paragraphs>304</Paragraphs>
  <Slides>24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Arial Rounded MT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Mary Beth Fielder</cp:lastModifiedBy>
  <cp:revision>2</cp:revision>
  <dcterms:created xsi:type="dcterms:W3CDTF">2013-01-27T09:14:16Z</dcterms:created>
  <dcterms:modified xsi:type="dcterms:W3CDTF">2026-07-21T14:31:32Z</dcterms:modified>
  <cp:category/>
</cp:coreProperties>
</file>