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313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Push Further — the schwa stretch. 'You know the lazy uh. Now watch it swallow the LITTLE words too. Real English shrinks them. Ready to push further?'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little words go lazy. Say each pair together: a→uh, the→thuh, of→uhv, to→tuh, for→fer. In real speech we almost never say the 'full' form. Class echoes the lazy 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Slow: 'a cup of coffee.' Fast: 'a cuppa coffee.' The 'of' melts to 'uh'. Say it slow, then fast. Circle: 'Order me a cuppa coffee!'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Slow: 'I want to go.' Fast: 'I wanna go.' want to → wanna. Everyone says wanna. Have them say both, slow then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Slow: 'a lot of people.' Fast: 'a lotta people.' lot of → lotta. Echo both. Circle: 'A lotta people at the store today?'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More fast English: out of→outta, kind of→kinda, going to→gonna. These are everywhere. Say each, class echoes the fast 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 big list of reductions — DON'T drill all 18. Read a few across (want to→wanna, gonna, gotta, gimme, lemme, dunno, gotcha, didja, cuz, c'mon). 'Real English shrinks the little words.' Let students pick 2-3 to say fast. Keep it light and fun.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schwa hides in real WORDS too, not just little words. Point to a group and say a few: -a (banana, sofa), -er/-or (water, doctor), -le (apple, table), -on/-en (lemon, person), -tion (nation, action), a- (about, again). In every one, the weak vowel is the lazy uh. Class echoes.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Finale. 'Whaddaya want?' = What do you want? Say it fast, then slow. 'Now your ears understand real, fast English!' Celebrate the stretch.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The lazy uh hides in the little words too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1840" y="3886200"/>
            <a:ext cx="256032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Extra challenge!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The little words go lazy 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103120" y="1481328"/>
            <a:ext cx="4937760" cy="548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331720" y="1536192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9080" y="1536192"/>
            <a:ext cx="914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4920" y="1536192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uh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03120" y="2139696"/>
            <a:ext cx="4937760" cy="548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331720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the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9080" y="2194560"/>
            <a:ext cx="914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4920" y="2194560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thuh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103120" y="2798063"/>
            <a:ext cx="4937760" cy="548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331720" y="2852927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of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69080" y="2852927"/>
            <a:ext cx="914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74920" y="2852927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uhv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103120" y="3456431"/>
            <a:ext cx="4937760" cy="548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331720" y="3511295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69080" y="3511295"/>
            <a:ext cx="914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74920" y="3511295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tuh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103120" y="4114799"/>
            <a:ext cx="4937760" cy="5486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331720" y="4169663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for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69080" y="4169663"/>
            <a:ext cx="914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4920" y="4169663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fer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4700016"/>
            <a:ext cx="9144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quick and quiet!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0" b="1" dirty="0">
                <a:solidFill>
                  <a:srgbClr val="241F4E"/>
                </a:solidFill>
                <a:latin typeface="Arial Rounded MT Bold"/>
              </a:rPr>
              <a:t>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a cup of coffee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FF5D5D"/>
                </a:solidFill>
                <a:latin typeface="Arial Rounded MT Bold"/>
              </a:rPr>
              <a:t>a cuppa coffee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the little words shrink!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0" b="1" dirty="0">
                <a:solidFill>
                  <a:srgbClr val="241F4E"/>
                </a:solidFill>
                <a:latin typeface="Arial Rounded MT Bold"/>
              </a:rPr>
              <a:t>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 want to go.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FF5D5D"/>
                </a:solidFill>
                <a:latin typeface="Arial Rounded MT Bold"/>
              </a:rPr>
              <a:t>I wanna go!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want to → wanna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a lot of people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FF5D5D"/>
                </a:solidFill>
                <a:latin typeface="Arial Rounded MT Bold"/>
              </a:rPr>
              <a:t>a lotta people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lot of → lotta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more fast English  🏃💨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54480" y="1645920"/>
            <a:ext cx="6035040" cy="71323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783080" y="173736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51760" y="1755648"/>
            <a:ext cx="2011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out 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440" y="1755648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1755648"/>
            <a:ext cx="2011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outta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54480" y="2514600"/>
            <a:ext cx="6035040" cy="71323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83080" y="260604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2624328"/>
            <a:ext cx="2011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kind of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2624328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4960" y="2624328"/>
            <a:ext cx="2011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kinda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554480" y="3383280"/>
            <a:ext cx="6035040" cy="71323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783080" y="347472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➡️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51760" y="3493008"/>
            <a:ext cx="2011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going 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493008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5A548A"/>
                </a:solidFill>
                <a:latin typeface="Arial Rounded MT Bold"/>
              </a:rPr>
              <a:t>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4960" y="3493008"/>
            <a:ext cx="2011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5D5D"/>
                </a:solidFill>
                <a:latin typeface="Arial Rounded MT Bold"/>
              </a:rPr>
              <a:t>gonna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42976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you'll HEAR these everywhere!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Even more fast English!  🏃💨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444752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want to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wanna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1444752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going to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gonna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89320" y="1444752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got to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gotta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943100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have to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hafta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0" y="1943100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used to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usta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943100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ought to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oughta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2441448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out of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outta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2441448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kind of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kinda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9320" y="2441448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sort of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sorta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939796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a lot of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a lotta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0400" y="2939796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give me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gimme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9320" y="2939796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let me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lemme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3438144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don't know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dunno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3438144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got you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gotcha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89320" y="3438144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did you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didja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936491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would you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wouldja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0400" y="3936491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because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cuz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320" y="3936491"/>
            <a:ext cx="26974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come on → </a:t>
            </a:r>
            <a:r>
              <a:rPr sz="1600" b="1">
                <a:solidFill>
                  <a:srgbClr val="FF5D5D"/>
                </a:solidFill>
                <a:latin typeface="Arial Rounded MT Bold"/>
              </a:rPr>
              <a:t>c'mon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4590288"/>
            <a:ext cx="7863840" cy="42062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Real English talks FAST — the little words shrink!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The schwa hides EVERYWHERE!  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" y="1554480"/>
            <a:ext cx="4069080" cy="868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645920"/>
            <a:ext cx="37033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5D5D"/>
                </a:solidFill>
                <a:latin typeface="Arial Rounded MT Bold"/>
              </a:rPr>
              <a:t>words ending in -a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993391"/>
            <a:ext cx="3703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41F4E"/>
                </a:solidFill>
                <a:latin typeface="Arial Rounded MT Bold"/>
              </a:rPr>
              <a:t>banana · sofa · pizza · camera · umbrella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63440" y="1554480"/>
            <a:ext cx="4069080" cy="868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846320" y="1645920"/>
            <a:ext cx="37033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5D5D"/>
                </a:solidFill>
                <a:latin typeface="Arial Rounded MT Bold"/>
              </a:rPr>
              <a:t>-er / -or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1993391"/>
            <a:ext cx="3703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41F4E"/>
                </a:solidFill>
                <a:latin typeface="Arial Rounded MT Bold"/>
              </a:rPr>
              <a:t>water · mother · doctor · dollar · color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1480" y="2560320"/>
            <a:ext cx="4069080" cy="868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4360" y="2651760"/>
            <a:ext cx="37033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5D5D"/>
                </a:solidFill>
                <a:latin typeface="Arial Rounded MT Bold"/>
              </a:rPr>
              <a:t>-le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99232"/>
            <a:ext cx="3703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41F4E"/>
                </a:solidFill>
                <a:latin typeface="Arial Rounded MT Bold"/>
              </a:rPr>
              <a:t>apple · table · people · purple · uncle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63440" y="2560320"/>
            <a:ext cx="4069080" cy="868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846320" y="2651760"/>
            <a:ext cx="37033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5D5D"/>
                </a:solidFill>
                <a:latin typeface="Arial Rounded MT Bold"/>
              </a:rPr>
              <a:t>-on / -en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2999232"/>
            <a:ext cx="3703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41F4E"/>
                </a:solidFill>
                <a:latin typeface="Arial Rounded MT Bold"/>
              </a:rPr>
              <a:t>lemon · reason · person · garden · button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11480" y="3566160"/>
            <a:ext cx="4069080" cy="868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94360" y="3657600"/>
            <a:ext cx="37033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5D5D"/>
                </a:solidFill>
                <a:latin typeface="Arial Rounded MT Bold"/>
              </a:rPr>
              <a:t>-tion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4005072"/>
            <a:ext cx="3703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41F4E"/>
                </a:solidFill>
                <a:latin typeface="Arial Rounded MT Bold"/>
              </a:rPr>
              <a:t>nation · action · vacation · station · education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663440" y="3566160"/>
            <a:ext cx="4069080" cy="868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846320" y="3657600"/>
            <a:ext cx="37033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5D5D"/>
                </a:solidFill>
                <a:latin typeface="Arial Rounded MT Bold"/>
              </a:rPr>
              <a:t>starts with a-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46320" y="4005072"/>
            <a:ext cx="3703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41F4E"/>
                </a:solidFill>
                <a:latin typeface="Arial Rounded MT Bold"/>
              </a:rPr>
              <a:t>about · again · around · alone · ago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05840" y="4553712"/>
            <a:ext cx="713232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Listen for the lazy uh in every one! 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6012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000" b="1">
                <a:solidFill>
                  <a:srgbClr val="241F4E"/>
                </a:solidFill>
                <a:latin typeface="Arial Rounded MT Bold"/>
              </a:rPr>
              <a:t>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920240"/>
            <a:ext cx="9144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>
                <a:solidFill>
                  <a:srgbClr val="FF5D5D"/>
                </a:solidFill>
                <a:latin typeface="Arial Rounded MT Bold"/>
              </a:rPr>
              <a:t>“Whaddaya want?”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88036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=  What do you want?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51760" y="3794760"/>
            <a:ext cx="3840480" cy="594360"/>
          </a:xfrm>
          <a:prstGeom prst="roundRect">
            <a:avLst/>
          </a:prstGeom>
          <a:solidFill>
            <a:srgbClr val="0E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Now your ears understand! 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739</Words>
  <Application>Microsoft Macintosh PowerPoint</Application>
  <PresentationFormat>On-screen Show (16:9)</PresentationFormat>
  <Paragraphs>118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Rounded MT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2</cp:revision>
  <dcterms:created xsi:type="dcterms:W3CDTF">2013-01-27T09:14:16Z</dcterms:created>
  <dcterms:modified xsi:type="dcterms:W3CDTF">2026-07-21T14:32:24Z</dcterms:modified>
  <cp:category/>
</cp:coreProperties>
</file>