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3"/>
  </p:notesMasterIdLst>
  <p:sldIdLst>
    <p:sldId id="266" r:id="rId2"/>
    <p:sldId id="320" r:id="rId3"/>
    <p:sldId id="321" r:id="rId4"/>
    <p:sldId id="267" r:id="rId5"/>
    <p:sldId id="268" r:id="rId6"/>
    <p:sldId id="306" r:id="rId7"/>
    <p:sldId id="322" r:id="rId8"/>
    <p:sldId id="323" r:id="rId9"/>
    <p:sldId id="324" r:id="rId10"/>
    <p:sldId id="325" r:id="rId11"/>
    <p:sldId id="326" r:id="rId12"/>
    <p:sldId id="327" r:id="rId13"/>
    <p:sldId id="308" r:id="rId14"/>
    <p:sldId id="311" r:id="rId15"/>
    <p:sldId id="314" r:id="rId16"/>
    <p:sldId id="315" r:id="rId17"/>
    <p:sldId id="316" r:id="rId18"/>
    <p:sldId id="317" r:id="rId19"/>
    <p:sldId id="318" r:id="rId20"/>
    <p:sldId id="319" r:id="rId21"/>
    <p:sldId id="296" r:id="rId22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 snapToObjects="1">
      <p:cViewPr varScale="1">
        <p:scale>
          <a:sx n="160" d="100"/>
          <a:sy n="160" d="100"/>
        </p:scale>
        <p:origin x="784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notesMaster" Target="notesMasters/notesMaster1.xml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5712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Good morning! Clap every letter with me, A to Z. Ready?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You did all of yesterday — TH, B/V/W, CH/SH, S/Z, cup/cop. Today: the laziest sound in English, the schwa. Let's go!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Yesterday: tricky sounds. Today: the schwa. Missed a day? We'll do all of yesterday again, fast.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Here's everything from yesterday. Let's run through it all, quickly.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about → uh-BOUT. The first syllable is the lazy uh. Say careful, then real.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banana → </a:t>
            </a:r>
            <a:r>
              <a:rPr dirty="0" err="1"/>
              <a:t>buh</a:t>
            </a:r>
            <a:r>
              <a:rPr dirty="0"/>
              <a:t>-NAN-uh. Two lazy </a:t>
            </a:r>
            <a:r>
              <a:rPr dirty="0" err="1"/>
              <a:t>uh's</a:t>
            </a:r>
            <a:r>
              <a:rPr dirty="0"/>
              <a:t> around the strong syllable NAN.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sofa → SOH-</a:t>
            </a:r>
            <a:r>
              <a:rPr dirty="0" err="1"/>
              <a:t>fuh</a:t>
            </a:r>
            <a:r>
              <a:rPr dirty="0"/>
              <a:t>. Last syllable is the lazy uh. (Sofa image pending image generator.)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doctor → DAHK-ter. The -or ending is the lazy uh.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family → FAM-uh-lee. Middle vowel is the lazy uh.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computer → </a:t>
            </a:r>
            <a:r>
              <a:rPr dirty="0" err="1"/>
              <a:t>kuhm</a:t>
            </a:r>
            <a:r>
              <a:rPr dirty="0"/>
              <a:t>-PYOO-ter. First AND last beats are lazy uh.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7/7/26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7/7/26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7/7/26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jpe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jpe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jpe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e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e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e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e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e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e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jpe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jpe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13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e"/>
          <p:cNvSpPr/>
          <p:nvPr/>
        </p:nvSpPr>
        <p:spPr>
          <a:xfrm>
            <a:off x="923973" y="644262"/>
            <a:ext cx="69718" cy="69718"/>
          </a:xfrm>
          <a:prstGeom prst="ellipse">
            <a:avLst/>
          </a:prstGeom>
          <a:solidFill>
            <a:srgbClr val="FFFFFF">
              <a:alpha val="65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2" name="e"/>
          <p:cNvSpPr/>
          <p:nvPr/>
        </p:nvSpPr>
        <p:spPr>
          <a:xfrm>
            <a:off x="7997297" y="4500000"/>
            <a:ext cx="55491" cy="55491"/>
          </a:xfrm>
          <a:prstGeom prst="ellipse">
            <a:avLst/>
          </a:prstGeom>
          <a:solidFill>
            <a:srgbClr val="FFFFFF">
              <a:alpha val="54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3" name="e"/>
          <p:cNvSpPr/>
          <p:nvPr/>
        </p:nvSpPr>
        <p:spPr>
          <a:xfrm>
            <a:off x="470726" y="3900000"/>
            <a:ext cx="69416" cy="69416"/>
          </a:xfrm>
          <a:prstGeom prst="ellipse">
            <a:avLst/>
          </a:prstGeom>
          <a:solidFill>
            <a:srgbClr val="FFFFFF">
              <a:alpha val="34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4" name="e"/>
          <p:cNvSpPr/>
          <p:nvPr/>
        </p:nvSpPr>
        <p:spPr>
          <a:xfrm>
            <a:off x="231115" y="460032"/>
            <a:ext cx="61134" cy="61134"/>
          </a:xfrm>
          <a:prstGeom prst="ellipse">
            <a:avLst/>
          </a:prstGeom>
          <a:solidFill>
            <a:srgbClr val="FFFFFF">
              <a:alpha val="25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5" name="e"/>
          <p:cNvSpPr/>
          <p:nvPr/>
        </p:nvSpPr>
        <p:spPr>
          <a:xfrm>
            <a:off x="5220726" y="290807"/>
            <a:ext cx="50355" cy="50355"/>
          </a:xfrm>
          <a:prstGeom prst="ellipse">
            <a:avLst/>
          </a:prstGeom>
          <a:solidFill>
            <a:srgbClr val="FFFFFF">
              <a:alpha val="44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6" name="e"/>
          <p:cNvSpPr/>
          <p:nvPr/>
        </p:nvSpPr>
        <p:spPr>
          <a:xfrm>
            <a:off x="1953122" y="4200000"/>
            <a:ext cx="45485" cy="45485"/>
          </a:xfrm>
          <a:prstGeom prst="ellipse">
            <a:avLst/>
          </a:prstGeom>
          <a:solidFill>
            <a:srgbClr val="FFFFFF">
              <a:alpha val="31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7" name="e"/>
          <p:cNvSpPr/>
          <p:nvPr/>
        </p:nvSpPr>
        <p:spPr>
          <a:xfrm>
            <a:off x="7526406" y="241204"/>
            <a:ext cx="48724" cy="48724"/>
          </a:xfrm>
          <a:prstGeom prst="ellipse">
            <a:avLst/>
          </a:prstGeom>
          <a:solidFill>
            <a:srgbClr val="FFFFFF">
              <a:alpha val="72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8" name="e"/>
          <p:cNvSpPr/>
          <p:nvPr/>
        </p:nvSpPr>
        <p:spPr>
          <a:xfrm>
            <a:off x="1070720" y="174151"/>
            <a:ext cx="33216" cy="33216"/>
          </a:xfrm>
          <a:prstGeom prst="ellipse">
            <a:avLst/>
          </a:prstGeom>
          <a:solidFill>
            <a:srgbClr val="FFFFFF">
              <a:alpha val="27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9" name="TextBox 108"/>
          <p:cNvSpPr txBox="1"/>
          <p:nvPr/>
        </p:nvSpPr>
        <p:spPr>
          <a:xfrm>
            <a:off x="0" y="822960"/>
            <a:ext cx="9144000" cy="402336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500" b="1">
                <a:solidFill>
                  <a:srgbClr val="FFD23F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0" y="4599432"/>
            <a:ext cx="9144000" cy="32004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300" b="1">
                <a:solidFill>
                  <a:srgbClr val="5A548A"/>
                </a:solidFill>
                <a:latin typeface="Helvetica Neue"/>
              </a:rPr>
              <a:t>murraycohen.com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0" y="1298448"/>
            <a:ext cx="9144000" cy="996696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4600" b="1">
                <a:solidFill>
                  <a:srgbClr val="FFFFFF"/>
                </a:solidFill>
                <a:latin typeface="Arial Rounded MT Bold"/>
              </a:rPr>
              <a:t>☀️ Good morning! Clap the alphabet!</a:t>
            </a:r>
          </a:p>
        </p:txBody>
      </p:sp>
      <p:sp>
        <p:nvSpPr>
          <p:cNvPr id="112" name="TextBox 111"/>
          <p:cNvSpPr txBox="1"/>
          <p:nvPr/>
        </p:nvSpPr>
        <p:spPr>
          <a:xfrm>
            <a:off x="0" y="2450592"/>
            <a:ext cx="9144000" cy="50292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2000" b="1">
                <a:solidFill>
                  <a:srgbClr val="9B8CFF"/>
                </a:solidFill>
                <a:latin typeface="Helvetica Neue"/>
              </a:rPr>
              <a:t>Stand up! Big voice, big claps!</a:t>
            </a:r>
          </a:p>
        </p:txBody>
      </p:sp>
      <p:sp>
        <p:nvSpPr>
          <p:cNvPr id="113" name="Rounded Rectangle 112"/>
          <p:cNvSpPr/>
          <p:nvPr/>
        </p:nvSpPr>
        <p:spPr>
          <a:xfrm>
            <a:off x="3026664" y="3429000"/>
            <a:ext cx="3090672" cy="557784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" name="Rounded Rectangle 112"/>
          <p:cNvSpPr/>
          <p:nvPr/>
        </p:nvSpPr>
        <p:spPr>
          <a:xfrm>
            <a:off x="292608" y="274320"/>
            <a:ext cx="1463040" cy="45720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14" name="TextBox 113"/>
          <p:cNvSpPr txBox="1"/>
          <p:nvPr/>
        </p:nvSpPr>
        <p:spPr>
          <a:xfrm>
            <a:off x="3026664" y="3429000"/>
            <a:ext cx="3090672" cy="557784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800" b="1">
                <a:solidFill>
                  <a:srgbClr val="241F4E"/>
                </a:solidFill>
                <a:latin typeface="Arial Rounded MT Bold"/>
              </a:rPr>
              <a:t>Chant it with me! 👏</a:t>
            </a:r>
          </a:p>
        </p:txBody>
      </p:sp>
      <p:sp>
        <p:nvSpPr>
          <p:cNvPr id="3" name="TextBox 113"/>
          <p:cNvSpPr txBox="1"/>
          <p:nvPr/>
        </p:nvSpPr>
        <p:spPr>
          <a:xfrm>
            <a:off x="292608" y="274320"/>
            <a:ext cx="1463040" cy="45720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500" b="1">
                <a:solidFill>
                  <a:srgbClr val="241F4E"/>
                </a:solidFill>
                <a:latin typeface="Arial Rounded MT Bold"/>
              </a:rPr>
              <a:t>DAY 10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1440"/>
            <a:ext cx="91440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00" b="1">
                <a:solidFill>
                  <a:srgbClr val="5A548A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320040" y="384048"/>
            <a:ext cx="1188720" cy="402336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DAY 9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589520" y="384048"/>
            <a:ext cx="1234440" cy="402336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TEACH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4846320"/>
            <a:ext cx="914400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00" b="1">
                <a:solidFill>
                  <a:srgbClr val="5A548A"/>
                </a:solidFill>
                <a:latin typeface="Arial Rounded MT Bold"/>
              </a:rPr>
              <a:t>murraycohen.com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1097280"/>
            <a:ext cx="3794760" cy="338328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2268" y="1261872"/>
            <a:ext cx="2036064" cy="305409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526280" y="1234440"/>
            <a:ext cx="420624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4400" b="1">
                <a:solidFill>
                  <a:srgbClr val="241F4E"/>
                </a:solidFill>
                <a:latin typeface="Arial Rounded MT Bold"/>
              </a:rPr>
              <a:t>doctor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26280" y="2331720"/>
            <a:ext cx="42062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200" b="1">
                <a:solidFill>
                  <a:srgbClr val="5A548A"/>
                </a:solidFill>
                <a:latin typeface="Arial Rounded MT Bold"/>
              </a:rPr>
              <a:t>formal:   DOC-tor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26280" y="2880360"/>
            <a:ext cx="4206240" cy="31089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1">
                <a:solidFill>
                  <a:srgbClr val="5A548A"/>
                </a:solidFill>
                <a:latin typeface="Arial Rounded MT Bold"/>
              </a:rPr>
              <a:t>↓   the real way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26280" y="3273552"/>
            <a:ext cx="420624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600" b="1">
                <a:solidFill>
                  <a:srgbClr val="241F4E"/>
                </a:solidFill>
                <a:latin typeface="Arial Rounded MT Bold"/>
              </a:rPr>
              <a:t>schwa:   </a:t>
            </a:r>
            <a:r>
              <a:rPr sz="2600" b="1">
                <a:solidFill>
                  <a:srgbClr val="FF5D5D"/>
                </a:solidFill>
                <a:latin typeface="Arial Rounded MT Bold"/>
              </a:rPr>
              <a:t>DAHK</a:t>
            </a:r>
            <a:r>
              <a:rPr sz="2600" b="1">
                <a:solidFill>
                  <a:srgbClr val="241F4E"/>
                </a:solidFill>
                <a:latin typeface="Arial Rounded MT Bold"/>
              </a:rPr>
              <a:t>-ter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526280" y="4160520"/>
            <a:ext cx="4023360" cy="438912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241F4E"/>
                </a:solidFill>
                <a:latin typeface="Arial Rounded MT Bold"/>
              </a:rPr>
              <a:t>The little “uh” is the schwa 😌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1440"/>
            <a:ext cx="91440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00" b="1">
                <a:solidFill>
                  <a:srgbClr val="5A548A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320040" y="384048"/>
            <a:ext cx="1188720" cy="402336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DAY 9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589520" y="384048"/>
            <a:ext cx="1234440" cy="402336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TEACH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4846320"/>
            <a:ext cx="914400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00" b="1">
                <a:solidFill>
                  <a:srgbClr val="5A548A"/>
                </a:solidFill>
                <a:latin typeface="Arial Rounded MT Bold"/>
              </a:rPr>
              <a:t>murraycohen.com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1097280"/>
            <a:ext cx="3794760" cy="338328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3252" y="1261872"/>
            <a:ext cx="3054096" cy="305409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526280" y="1234440"/>
            <a:ext cx="420624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4400" b="1">
                <a:solidFill>
                  <a:srgbClr val="241F4E"/>
                </a:solidFill>
                <a:latin typeface="Arial Rounded MT Bold"/>
              </a:rPr>
              <a:t>family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26280" y="2331720"/>
            <a:ext cx="42062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200" b="1">
                <a:solidFill>
                  <a:srgbClr val="5A548A"/>
                </a:solidFill>
                <a:latin typeface="Arial Rounded MT Bold"/>
              </a:rPr>
              <a:t>formal:   FA-mi-ly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26280" y="2880360"/>
            <a:ext cx="4206240" cy="31089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1">
                <a:solidFill>
                  <a:srgbClr val="5A548A"/>
                </a:solidFill>
                <a:latin typeface="Arial Rounded MT Bold"/>
              </a:rPr>
              <a:t>↓   the real way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26280" y="3273552"/>
            <a:ext cx="420624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600" b="1">
                <a:solidFill>
                  <a:srgbClr val="241F4E"/>
                </a:solidFill>
                <a:latin typeface="Arial Rounded MT Bold"/>
              </a:rPr>
              <a:t>schwa:   </a:t>
            </a:r>
            <a:r>
              <a:rPr sz="2600" b="1">
                <a:solidFill>
                  <a:srgbClr val="FF5D5D"/>
                </a:solidFill>
                <a:latin typeface="Arial Rounded MT Bold"/>
              </a:rPr>
              <a:t>FAM</a:t>
            </a:r>
            <a:r>
              <a:rPr sz="2600" b="1">
                <a:solidFill>
                  <a:srgbClr val="241F4E"/>
                </a:solidFill>
                <a:latin typeface="Arial Rounded MT Bold"/>
              </a:rPr>
              <a:t>-uh-lee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526280" y="4160520"/>
            <a:ext cx="4023360" cy="438912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241F4E"/>
                </a:solidFill>
                <a:latin typeface="Arial Rounded MT Bold"/>
              </a:rPr>
              <a:t>The little “uh” is the schwa 😌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1440"/>
            <a:ext cx="91440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00" b="1">
                <a:solidFill>
                  <a:srgbClr val="5A548A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320040" y="384048"/>
            <a:ext cx="1188720" cy="402336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DAY 9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589520" y="384048"/>
            <a:ext cx="1234440" cy="402336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TEACH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4846320"/>
            <a:ext cx="914400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00" b="1">
                <a:solidFill>
                  <a:srgbClr val="5A548A"/>
                </a:solidFill>
                <a:latin typeface="Arial Rounded MT Bold"/>
              </a:rPr>
              <a:t>murraycohen.com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1097280"/>
            <a:ext cx="3794760" cy="338328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3252" y="1261872"/>
            <a:ext cx="3054096" cy="305409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526280" y="1234440"/>
            <a:ext cx="420624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4400" b="1">
                <a:solidFill>
                  <a:srgbClr val="241F4E"/>
                </a:solidFill>
                <a:latin typeface="Arial Rounded MT Bold"/>
              </a:rPr>
              <a:t>computer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26280" y="2331720"/>
            <a:ext cx="42062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200" b="1">
                <a:solidFill>
                  <a:srgbClr val="5A548A"/>
                </a:solidFill>
                <a:latin typeface="Arial Rounded MT Bold"/>
              </a:rPr>
              <a:t>formal:   com-PU-ter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26280" y="2880360"/>
            <a:ext cx="4206240" cy="31089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1">
                <a:solidFill>
                  <a:srgbClr val="5A548A"/>
                </a:solidFill>
                <a:latin typeface="Arial Rounded MT Bold"/>
              </a:rPr>
              <a:t>↓   the real way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26280" y="3273552"/>
            <a:ext cx="420624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600" b="1">
                <a:solidFill>
                  <a:srgbClr val="241F4E"/>
                </a:solidFill>
                <a:latin typeface="Arial Rounded MT Bold"/>
              </a:rPr>
              <a:t>schwa:   kuhm-</a:t>
            </a:r>
            <a:r>
              <a:rPr sz="2600" b="1">
                <a:solidFill>
                  <a:srgbClr val="FF5D5D"/>
                </a:solidFill>
                <a:latin typeface="Arial Rounded MT Bold"/>
              </a:rPr>
              <a:t>PYOO</a:t>
            </a:r>
            <a:r>
              <a:rPr sz="2600" b="1">
                <a:solidFill>
                  <a:srgbClr val="241F4E"/>
                </a:solidFill>
                <a:latin typeface="Arial Rounded MT Bold"/>
              </a:rPr>
              <a:t>-ter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526280" y="4160520"/>
            <a:ext cx="4023360" cy="438912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241F4E"/>
                </a:solidFill>
                <a:latin typeface="Arial Rounded MT Bold"/>
              </a:rPr>
              <a:t>The little “uh” is the schwa 😌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8" name="Rectangle 1"/>
          <p:cNvSpPr/>
          <p:nvPr/>
        </p:nvSpPr>
        <p:spPr>
          <a:xfrm>
            <a:off x="1143000" y="0"/>
            <a:ext cx="6858000" cy="5143500"/>
          </a:xfrm>
          <a:prstGeom prst="rect">
            <a:avLst/>
          </a:prstGeom>
          <a:solidFill>
            <a:srgbClr val="FFF9EF"/>
          </a:solidFill>
          <a:ln>
            <a:noFill/>
          </a:ln>
        </p:spPr>
        <p:style>
          <a:lnRef idx="1">
            <a:srgbClr val="4F81BD"/>
          </a:lnRef>
          <a:fillRef idx="3">
            <a:srgbClr val="4F81BD"/>
          </a:fillRef>
          <a:effectRef idx="2">
            <a:srgbClr val="4F81BD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69" name="Rounded Rectangle 2"/>
          <p:cNvSpPr/>
          <p:nvPr/>
        </p:nvSpPr>
        <p:spPr>
          <a:xfrm>
            <a:off x="1383030" y="205740"/>
            <a:ext cx="925830" cy="342900"/>
          </a:xfrm>
          <a:prstGeom prst="roundRect">
            <a:avLst/>
          </a:prstGeom>
          <a:solidFill>
            <a:srgbClr val="FF5D5D"/>
          </a:solidFill>
          <a:ln>
            <a:noFill/>
          </a:ln>
        </p:spPr>
        <p:style>
          <a:lnRef idx="1">
            <a:srgbClr val="4F81BD"/>
          </a:lnRef>
          <a:fillRef idx="3">
            <a:srgbClr val="4F81BD"/>
          </a:fillRef>
          <a:effectRef idx="2">
            <a:srgbClr val="4F81BD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70" name="TextBox 3"/>
          <p:cNvSpPr txBox="1"/>
          <p:nvPr/>
        </p:nvSpPr>
        <p:spPr>
          <a:xfrm>
            <a:off x="1383030" y="205740"/>
            <a:ext cx="925830" cy="3429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50" b="1">
                <a:solidFill>
                  <a:srgbClr val="FFFFFF"/>
                </a:solidFill>
                <a:latin typeface="Arial Rounded MT Bold"/>
              </a:rPr>
              <a:t>DAY 9</a:t>
            </a:r>
          </a:p>
        </p:txBody>
      </p:sp>
      <p:sp>
        <p:nvSpPr>
          <p:cNvPr id="1071" name="Rounded Rectangle 4"/>
          <p:cNvSpPr/>
          <p:nvPr/>
        </p:nvSpPr>
        <p:spPr>
          <a:xfrm>
            <a:off x="6732270" y="205740"/>
            <a:ext cx="1028700" cy="342900"/>
          </a:xfrm>
          <a:prstGeom prst="roundRect">
            <a:avLst/>
          </a:prstGeom>
          <a:solidFill>
            <a:srgbClr val="241F4E"/>
          </a:solidFill>
          <a:ln>
            <a:noFill/>
          </a:ln>
        </p:spPr>
        <p:style>
          <a:lnRef idx="1">
            <a:srgbClr val="4F81BD"/>
          </a:lnRef>
          <a:fillRef idx="3">
            <a:srgbClr val="4F81BD"/>
          </a:fillRef>
          <a:effectRef idx="2">
            <a:srgbClr val="4F81BD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72" name="TextBox 5"/>
          <p:cNvSpPr txBox="1"/>
          <p:nvPr/>
        </p:nvSpPr>
        <p:spPr>
          <a:xfrm>
            <a:off x="6732270" y="205740"/>
            <a:ext cx="1028700" cy="3429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50" b="1">
                <a:solidFill>
                  <a:srgbClr val="FFFFFF"/>
                </a:solidFill>
                <a:latin typeface="Arial Rounded MT Bold"/>
              </a:rPr>
              <a:t>TRICK</a:t>
            </a:r>
          </a:p>
        </p:txBody>
      </p:sp>
      <p:sp>
        <p:nvSpPr>
          <p:cNvPr id="1073" name="TextBox 6"/>
          <p:cNvSpPr txBox="1"/>
          <p:nvPr/>
        </p:nvSpPr>
        <p:spPr>
          <a:xfrm>
            <a:off x="1143000" y="868680"/>
            <a:ext cx="6858000" cy="4457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50" b="1">
                <a:solidFill>
                  <a:srgbClr val="241F4E"/>
                </a:solidFill>
                <a:latin typeface="Arial Rounded MT Bold"/>
              </a:rPr>
              <a:t>🖐️  Feel it — the jaw trick!</a:t>
            </a:r>
          </a:p>
        </p:txBody>
      </p:sp>
      <p:sp>
        <p:nvSpPr>
          <p:cNvPr id="1074" name="Rounded Rectangle 7"/>
          <p:cNvSpPr/>
          <p:nvPr/>
        </p:nvSpPr>
        <p:spPr>
          <a:xfrm>
            <a:off x="1623060" y="1737360"/>
            <a:ext cx="2743200" cy="2651759"/>
          </a:xfrm>
          <a:prstGeom prst="roundRect">
            <a:avLst/>
          </a:prstGeom>
          <a:solidFill>
            <a:srgbClr val="FF5D5D"/>
          </a:solidFill>
          <a:ln>
            <a:noFill/>
          </a:ln>
        </p:spPr>
        <p:style>
          <a:lnRef idx="1">
            <a:srgbClr val="4F81BD"/>
          </a:lnRef>
          <a:fillRef idx="3">
            <a:srgbClr val="4F81BD"/>
          </a:fillRef>
          <a:effectRef idx="2">
            <a:srgbClr val="4F81BD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75" name="TextBox 8"/>
          <p:cNvSpPr txBox="1"/>
          <p:nvPr/>
        </p:nvSpPr>
        <p:spPr>
          <a:xfrm>
            <a:off x="1623060" y="1920240"/>
            <a:ext cx="27432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800" b="1">
                <a:solidFill>
                  <a:srgbClr val="241F4E"/>
                </a:solidFill>
                <a:latin typeface="Arial Rounded MT Bold"/>
              </a:rPr>
              <a:t>👑  STRONG beat</a:t>
            </a:r>
          </a:p>
        </p:txBody>
      </p:sp>
      <p:sp>
        <p:nvSpPr>
          <p:cNvPr id="1076" name="TextBox 9"/>
          <p:cNvSpPr txBox="1"/>
          <p:nvPr/>
        </p:nvSpPr>
        <p:spPr>
          <a:xfrm>
            <a:off x="1623060" y="1920240"/>
            <a:ext cx="27432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/>
          </a:p>
        </p:txBody>
      </p:sp>
      <p:sp>
        <p:nvSpPr>
          <p:cNvPr id="1077" name="TextBox 10"/>
          <p:cNvSpPr txBox="1"/>
          <p:nvPr/>
        </p:nvSpPr>
        <p:spPr>
          <a:xfrm>
            <a:off x="1623060" y="2697480"/>
            <a:ext cx="2743200" cy="96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6900" b="1">
                <a:solidFill>
                  <a:srgbClr val="241F4E"/>
                </a:solidFill>
                <a:latin typeface="Arial Rounded MT Bold"/>
              </a:rPr>
              <a:t>😮</a:t>
            </a:r>
          </a:p>
        </p:txBody>
      </p:sp>
      <p:sp>
        <p:nvSpPr>
          <p:cNvPr id="1078" name="TextBox 11"/>
          <p:cNvSpPr txBox="1"/>
          <p:nvPr/>
        </p:nvSpPr>
        <p:spPr>
          <a:xfrm>
            <a:off x="1623060" y="3886199"/>
            <a:ext cx="2743200" cy="3429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275" b="1">
                <a:solidFill>
                  <a:srgbClr val="FFFFFF"/>
                </a:solidFill>
                <a:latin typeface="Arial Rounded MT Bold"/>
              </a:rPr>
              <a:t>BIG jaw drop!</a:t>
            </a:r>
          </a:p>
        </p:txBody>
      </p:sp>
      <p:sp>
        <p:nvSpPr>
          <p:cNvPr id="1079" name="Rounded Rectangle 12"/>
          <p:cNvSpPr/>
          <p:nvPr/>
        </p:nvSpPr>
        <p:spPr>
          <a:xfrm>
            <a:off x="4777740" y="1737360"/>
            <a:ext cx="2743200" cy="2651759"/>
          </a:xfrm>
          <a:prstGeom prst="roundRect">
            <a:avLst/>
          </a:prstGeom>
          <a:solidFill>
            <a:srgbClr val="FFD23F"/>
          </a:solidFill>
          <a:ln>
            <a:noFill/>
          </a:ln>
        </p:spPr>
        <p:style>
          <a:lnRef idx="1">
            <a:srgbClr val="4F81BD"/>
          </a:lnRef>
          <a:fillRef idx="3">
            <a:srgbClr val="4F81BD"/>
          </a:fillRef>
          <a:effectRef idx="2">
            <a:srgbClr val="4F81BD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80" name="TextBox 13"/>
          <p:cNvSpPr txBox="1"/>
          <p:nvPr/>
        </p:nvSpPr>
        <p:spPr>
          <a:xfrm>
            <a:off x="4777740" y="1920240"/>
            <a:ext cx="27432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800" b="1">
                <a:solidFill>
                  <a:srgbClr val="241F4E"/>
                </a:solidFill>
                <a:latin typeface="Arial Rounded MT Bold"/>
              </a:rPr>
              <a:t>😴  lazy uh</a:t>
            </a:r>
          </a:p>
        </p:txBody>
      </p:sp>
      <p:sp>
        <p:nvSpPr>
          <p:cNvPr id="1081" name="TextBox 14"/>
          <p:cNvSpPr txBox="1"/>
          <p:nvPr/>
        </p:nvSpPr>
        <p:spPr>
          <a:xfrm>
            <a:off x="4777740" y="2697480"/>
            <a:ext cx="2743200" cy="960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6900" b="1">
                <a:solidFill>
                  <a:srgbClr val="241F4E"/>
                </a:solidFill>
                <a:latin typeface="Arial Rounded MT Bold"/>
              </a:rPr>
              <a:t>😐</a:t>
            </a:r>
          </a:p>
        </p:txBody>
      </p:sp>
      <p:sp>
        <p:nvSpPr>
          <p:cNvPr id="1082" name="TextBox 15"/>
          <p:cNvSpPr txBox="1"/>
          <p:nvPr/>
        </p:nvSpPr>
        <p:spPr>
          <a:xfrm>
            <a:off x="4777740" y="3886199"/>
            <a:ext cx="2743200" cy="3429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125" b="1">
                <a:solidFill>
                  <a:srgbClr val="241F4E"/>
                </a:solidFill>
                <a:latin typeface="Arial Rounded MT Bold"/>
              </a:rPr>
              <a:t>tiny drop … almost nothing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98" name="Rectangle 10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3000" y="0"/>
            <a:ext cx="6856285" cy="5143500"/>
          </a:xfrm>
          <a:prstGeom prst="rect">
            <a:avLst/>
          </a:prstGeom>
          <a:ln>
            <a:noFill/>
          </a:ln>
        </p:spPr>
        <p:style>
          <a:lnRef idx="2">
            <a:srgbClr val="4F81BD">
              <a:shade val="50000"/>
            </a:srgbClr>
          </a:lnRef>
          <a:fillRef idx="1">
            <a:srgbClr val="4F81BD"/>
          </a:fillRef>
          <a:effectRef idx="0">
            <a:srgbClr val="4F81BD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9" name="TextBox 1"/>
          <p:cNvSpPr txBox="1"/>
          <p:nvPr/>
        </p:nvSpPr>
        <p:spPr>
          <a:xfrm>
            <a:off x="1503045" y="244026"/>
            <a:ext cx="2457338" cy="146763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225" dirty="0">
              <a:latin typeface="+mj-lt"/>
              <a:ea typeface="+mj-ea"/>
              <a:cs typeface="+mj-cs"/>
            </a:endParaRP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 sz="2400" b="1">
                <a:solidFill>
                  <a:srgbClr val="000000"/>
                </a:solidFill>
              </a:defRPr>
            </a:pPr>
            <a:r>
              <a:rPr lang="en-US" sz="3225" dirty="0">
                <a:latin typeface="+mj-lt"/>
                <a:ea typeface="+mj-ea"/>
                <a:cs typeface="+mj-cs"/>
              </a:rPr>
              <a:t>formal: </a:t>
            </a:r>
            <a:br>
              <a:rPr lang="en-US" sz="3225" dirty="0">
                <a:latin typeface="+mj-lt"/>
                <a:ea typeface="+mj-ea"/>
                <a:cs typeface="+mj-cs"/>
              </a:rPr>
            </a:br>
            <a:r>
              <a:rPr lang="en-US" sz="3225" dirty="0">
                <a:latin typeface="+mj-lt"/>
                <a:ea typeface="+mj-ea"/>
                <a:cs typeface="+mj-cs"/>
              </a:rPr>
              <a:t>TEL-e-phone</a:t>
            </a:r>
          </a:p>
        </p:txBody>
      </p:sp>
      <p:sp>
        <p:nvSpPr>
          <p:cNvPr id="1100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3045" y="1940245"/>
            <a:ext cx="1954530" cy="13716"/>
          </a:xfrm>
          <a:custGeom>
            <a:avLst/>
            <a:gdLst>
              <a:gd name="csX0" fmla="*/ 0 w 1954530"/>
              <a:gd name="csY0" fmla="*/ 0 h 13716"/>
              <a:gd name="csX1" fmla="*/ 612419 w 1954530"/>
              <a:gd name="csY1" fmla="*/ 0 h 13716"/>
              <a:gd name="csX2" fmla="*/ 1224839 w 1954530"/>
              <a:gd name="csY2" fmla="*/ 0 h 13716"/>
              <a:gd name="csX3" fmla="*/ 1954530 w 1954530"/>
              <a:gd name="csY3" fmla="*/ 0 h 13716"/>
              <a:gd name="csX4" fmla="*/ 1954530 w 1954530"/>
              <a:gd name="csY4" fmla="*/ 13716 h 13716"/>
              <a:gd name="csX5" fmla="*/ 1361656 w 1954530"/>
              <a:gd name="csY5" fmla="*/ 13716 h 13716"/>
              <a:gd name="csX6" fmla="*/ 768782 w 1954530"/>
              <a:gd name="csY6" fmla="*/ 13716 h 13716"/>
              <a:gd name="csX7" fmla="*/ 0 w 1954530"/>
              <a:gd name="csY7" fmla="*/ 13716 h 13716"/>
              <a:gd name="csX8" fmla="*/ 0 w 1954530"/>
              <a:gd name="csY8" fmla="*/ 0 h 1371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1954530" h="13716" fill="none" extrusionOk="0">
                <a:moveTo>
                  <a:pt x="0" y="0"/>
                </a:moveTo>
                <a:cubicBezTo>
                  <a:pt x="263949" y="-20781"/>
                  <a:pt x="441992" y="4675"/>
                  <a:pt x="612419" y="0"/>
                </a:cubicBezTo>
                <a:cubicBezTo>
                  <a:pt x="782846" y="-4675"/>
                  <a:pt x="1088224" y="-2059"/>
                  <a:pt x="1224839" y="0"/>
                </a:cubicBezTo>
                <a:cubicBezTo>
                  <a:pt x="1361454" y="2059"/>
                  <a:pt x="1758911" y="10303"/>
                  <a:pt x="1954530" y="0"/>
                </a:cubicBezTo>
                <a:cubicBezTo>
                  <a:pt x="1954459" y="5454"/>
                  <a:pt x="1954873" y="10566"/>
                  <a:pt x="1954530" y="13716"/>
                </a:cubicBezTo>
                <a:cubicBezTo>
                  <a:pt x="1801540" y="-4550"/>
                  <a:pt x="1485599" y="15419"/>
                  <a:pt x="1361656" y="13716"/>
                </a:cubicBezTo>
                <a:cubicBezTo>
                  <a:pt x="1237713" y="12013"/>
                  <a:pt x="1037409" y="41601"/>
                  <a:pt x="768782" y="13716"/>
                </a:cubicBezTo>
                <a:cubicBezTo>
                  <a:pt x="500155" y="-14169"/>
                  <a:pt x="158682" y="-16365"/>
                  <a:pt x="0" y="13716"/>
                </a:cubicBezTo>
                <a:cubicBezTo>
                  <a:pt x="-235" y="9389"/>
                  <a:pt x="206" y="4648"/>
                  <a:pt x="0" y="0"/>
                </a:cubicBezTo>
                <a:close/>
              </a:path>
              <a:path w="1954530" h="13716" stroke="0" extrusionOk="0">
                <a:moveTo>
                  <a:pt x="0" y="0"/>
                </a:moveTo>
                <a:cubicBezTo>
                  <a:pt x="129542" y="-4148"/>
                  <a:pt x="357689" y="-1828"/>
                  <a:pt x="612419" y="0"/>
                </a:cubicBezTo>
                <a:cubicBezTo>
                  <a:pt x="867149" y="1828"/>
                  <a:pt x="977771" y="19744"/>
                  <a:pt x="1303020" y="0"/>
                </a:cubicBezTo>
                <a:cubicBezTo>
                  <a:pt x="1628269" y="-19744"/>
                  <a:pt x="1752991" y="30264"/>
                  <a:pt x="1954530" y="0"/>
                </a:cubicBezTo>
                <a:cubicBezTo>
                  <a:pt x="1954993" y="6385"/>
                  <a:pt x="1955103" y="10748"/>
                  <a:pt x="1954530" y="13716"/>
                </a:cubicBezTo>
                <a:cubicBezTo>
                  <a:pt x="1651685" y="-8724"/>
                  <a:pt x="1539842" y="30118"/>
                  <a:pt x="1283475" y="13716"/>
                </a:cubicBezTo>
                <a:cubicBezTo>
                  <a:pt x="1027108" y="-2686"/>
                  <a:pt x="796678" y="27349"/>
                  <a:pt x="592874" y="13716"/>
                </a:cubicBezTo>
                <a:cubicBezTo>
                  <a:pt x="389070" y="83"/>
                  <a:pt x="285698" y="-1520"/>
                  <a:pt x="0" y="13716"/>
                </a:cubicBezTo>
                <a:cubicBezTo>
                  <a:pt x="46" y="8554"/>
                  <a:pt x="-310" y="4271"/>
                  <a:pt x="0" y="0"/>
                </a:cubicBezTo>
                <a:close/>
              </a:path>
            </a:pathLst>
          </a:custGeom>
          <a:solidFill>
            <a:srgbClr val="C0504D"/>
          </a:solidFill>
          <a:ln w="44450" cap="rnd">
            <a:solidFill>
              <a:srgbClr val="C0504D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rgbClr val="4F81BD">
              <a:shade val="50000"/>
            </a:srgbClr>
          </a:lnRef>
          <a:fillRef idx="1">
            <a:srgbClr val="4F81BD"/>
          </a:fillRef>
          <a:effectRef idx="0">
            <a:srgbClr val="4F81BD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1" name="TextBox 2"/>
          <p:cNvSpPr txBox="1"/>
          <p:nvPr/>
        </p:nvSpPr>
        <p:spPr>
          <a:xfrm>
            <a:off x="1503045" y="2154674"/>
            <a:ext cx="2387018" cy="24905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425" dirty="0"/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2400">
                <a:solidFill>
                  <a:srgbClr val="646464"/>
                </a:solidFill>
              </a:defRPr>
            </a:pPr>
            <a:r>
              <a:rPr lang="en-US" sz="1800" dirty="0"/>
              <a:t>schwa: TEL-uh-fone</a:t>
            </a:r>
            <a:br>
              <a:rPr lang="en-US" sz="1800" dirty="0"/>
            </a:br>
            <a:endParaRPr lang="en-US" sz="3000" dirty="0"/>
          </a:p>
        </p:txBody>
      </p:sp>
      <p:pic>
        <p:nvPicPr>
          <p:cNvPr id="1102" name="Picture 5" descr="A red telephone on a table&#10;&#10;AI-generated content may be incorrect.">
            <a:extLst>
              <a:ext uri="{FF2B5EF4-FFF2-40B4-BE49-F238E27FC236}">
                <a16:creationId xmlns:a16="http://schemas.microsoft.com/office/drawing/2014/main" id="{0C9E91A6-ED25-02B5-EA06-AC9B87805A4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694" r="15079"/>
          <a:stretch>
            <a:fillRect/>
          </a:stretch>
        </p:blipFill>
        <p:spPr>
          <a:xfrm>
            <a:off x="4130832" y="7"/>
            <a:ext cx="3869310" cy="5143492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22" name="Rectangle 11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3000" y="0"/>
            <a:ext cx="6856285" cy="5143500"/>
          </a:xfrm>
          <a:prstGeom prst="rect">
            <a:avLst/>
          </a:prstGeom>
          <a:ln>
            <a:noFill/>
          </a:ln>
        </p:spPr>
        <p:style>
          <a:lnRef idx="2">
            <a:srgbClr val="4F81BD">
              <a:shade val="50000"/>
            </a:srgbClr>
          </a:lnRef>
          <a:fillRef idx="1">
            <a:srgbClr val="4F81BD"/>
          </a:fillRef>
          <a:effectRef idx="0">
            <a:srgbClr val="4F81BD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3" name="TextBox 2"/>
          <p:cNvSpPr txBox="1"/>
          <p:nvPr/>
        </p:nvSpPr>
        <p:spPr>
          <a:xfrm>
            <a:off x="1643814" y="480060"/>
            <a:ext cx="2100383" cy="267462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525" b="1" dirty="0">
                <a:latin typeface="+mj-lt"/>
                <a:ea typeface="+mj-ea"/>
                <a:cs typeface="+mj-cs"/>
              </a:rPr>
              <a:t>I have a banana</a:t>
            </a:r>
          </a:p>
        </p:txBody>
      </p:sp>
      <p:sp>
        <p:nvSpPr>
          <p:cNvPr id="1124" name="TextBox 3"/>
          <p:cNvSpPr txBox="1"/>
          <p:nvPr/>
        </p:nvSpPr>
        <p:spPr>
          <a:xfrm>
            <a:off x="1643815" y="3477006"/>
            <a:ext cx="2100382" cy="1179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defTabSz="914400">
              <a:lnSpc>
                <a:spcPct val="90000"/>
              </a:lnSpc>
              <a:spcBef>
                <a:spcPts val="1000"/>
              </a:spcBef>
            </a:pPr>
            <a:r>
              <a:rPr lang="en-US" sz="1800" dirty="0"/>
              <a:t>schwa: buh-NAN-uh</a:t>
            </a:r>
            <a:br>
              <a:rPr lang="en-US" sz="1800" dirty="0"/>
            </a:br>
            <a:endParaRPr lang="en-US" sz="3000" dirty="0"/>
          </a:p>
        </p:txBody>
      </p:sp>
      <p:sp>
        <p:nvSpPr>
          <p:cNvPr id="1125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43814" y="3306950"/>
            <a:ext cx="1954530" cy="13716"/>
          </a:xfrm>
          <a:custGeom>
            <a:avLst/>
            <a:gdLst>
              <a:gd name="csX0" fmla="*/ 0 w 1954530"/>
              <a:gd name="csY0" fmla="*/ 0 h 13716"/>
              <a:gd name="csX1" fmla="*/ 612419 w 1954530"/>
              <a:gd name="csY1" fmla="*/ 0 h 13716"/>
              <a:gd name="csX2" fmla="*/ 1224839 w 1954530"/>
              <a:gd name="csY2" fmla="*/ 0 h 13716"/>
              <a:gd name="csX3" fmla="*/ 1954530 w 1954530"/>
              <a:gd name="csY3" fmla="*/ 0 h 13716"/>
              <a:gd name="csX4" fmla="*/ 1954530 w 1954530"/>
              <a:gd name="csY4" fmla="*/ 13716 h 13716"/>
              <a:gd name="csX5" fmla="*/ 1361656 w 1954530"/>
              <a:gd name="csY5" fmla="*/ 13716 h 13716"/>
              <a:gd name="csX6" fmla="*/ 768782 w 1954530"/>
              <a:gd name="csY6" fmla="*/ 13716 h 13716"/>
              <a:gd name="csX7" fmla="*/ 0 w 1954530"/>
              <a:gd name="csY7" fmla="*/ 13716 h 13716"/>
              <a:gd name="csX8" fmla="*/ 0 w 1954530"/>
              <a:gd name="csY8" fmla="*/ 0 h 1371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1954530" h="13716" fill="none" extrusionOk="0">
                <a:moveTo>
                  <a:pt x="0" y="0"/>
                </a:moveTo>
                <a:cubicBezTo>
                  <a:pt x="263949" y="-20781"/>
                  <a:pt x="441992" y="4675"/>
                  <a:pt x="612419" y="0"/>
                </a:cubicBezTo>
                <a:cubicBezTo>
                  <a:pt x="782846" y="-4675"/>
                  <a:pt x="1088224" y="-2059"/>
                  <a:pt x="1224839" y="0"/>
                </a:cubicBezTo>
                <a:cubicBezTo>
                  <a:pt x="1361454" y="2059"/>
                  <a:pt x="1758911" y="10303"/>
                  <a:pt x="1954530" y="0"/>
                </a:cubicBezTo>
                <a:cubicBezTo>
                  <a:pt x="1954459" y="5454"/>
                  <a:pt x="1954873" y="10566"/>
                  <a:pt x="1954530" y="13716"/>
                </a:cubicBezTo>
                <a:cubicBezTo>
                  <a:pt x="1801540" y="-4550"/>
                  <a:pt x="1485599" y="15419"/>
                  <a:pt x="1361656" y="13716"/>
                </a:cubicBezTo>
                <a:cubicBezTo>
                  <a:pt x="1237713" y="12013"/>
                  <a:pt x="1037409" y="41601"/>
                  <a:pt x="768782" y="13716"/>
                </a:cubicBezTo>
                <a:cubicBezTo>
                  <a:pt x="500155" y="-14169"/>
                  <a:pt x="158682" y="-16365"/>
                  <a:pt x="0" y="13716"/>
                </a:cubicBezTo>
                <a:cubicBezTo>
                  <a:pt x="-235" y="9389"/>
                  <a:pt x="206" y="4648"/>
                  <a:pt x="0" y="0"/>
                </a:cubicBezTo>
                <a:close/>
              </a:path>
              <a:path w="1954530" h="13716" stroke="0" extrusionOk="0">
                <a:moveTo>
                  <a:pt x="0" y="0"/>
                </a:moveTo>
                <a:cubicBezTo>
                  <a:pt x="129542" y="-4148"/>
                  <a:pt x="357689" y="-1828"/>
                  <a:pt x="612419" y="0"/>
                </a:cubicBezTo>
                <a:cubicBezTo>
                  <a:pt x="867149" y="1828"/>
                  <a:pt x="977771" y="19744"/>
                  <a:pt x="1303020" y="0"/>
                </a:cubicBezTo>
                <a:cubicBezTo>
                  <a:pt x="1628269" y="-19744"/>
                  <a:pt x="1752991" y="30264"/>
                  <a:pt x="1954530" y="0"/>
                </a:cubicBezTo>
                <a:cubicBezTo>
                  <a:pt x="1954993" y="6385"/>
                  <a:pt x="1955103" y="10748"/>
                  <a:pt x="1954530" y="13716"/>
                </a:cubicBezTo>
                <a:cubicBezTo>
                  <a:pt x="1651685" y="-8724"/>
                  <a:pt x="1539842" y="30118"/>
                  <a:pt x="1283475" y="13716"/>
                </a:cubicBezTo>
                <a:cubicBezTo>
                  <a:pt x="1027108" y="-2686"/>
                  <a:pt x="796678" y="27349"/>
                  <a:pt x="592874" y="13716"/>
                </a:cubicBezTo>
                <a:cubicBezTo>
                  <a:pt x="389070" y="83"/>
                  <a:pt x="285698" y="-1520"/>
                  <a:pt x="0" y="13716"/>
                </a:cubicBezTo>
                <a:cubicBezTo>
                  <a:pt x="46" y="8554"/>
                  <a:pt x="-310" y="4271"/>
                  <a:pt x="0" y="0"/>
                </a:cubicBezTo>
                <a:close/>
              </a:path>
            </a:pathLst>
          </a:custGeom>
          <a:solidFill>
            <a:srgbClr val="C0504D"/>
          </a:solidFill>
          <a:ln w="44450" cap="rnd">
            <a:solidFill>
              <a:srgbClr val="C0504D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rgbClr val="4F81BD">
              <a:shade val="50000"/>
            </a:srgbClr>
          </a:lnRef>
          <a:fillRef idx="1">
            <a:srgbClr val="4F81BD"/>
          </a:fillRef>
          <a:effectRef idx="0">
            <a:srgbClr val="4F81BD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26" name="Picture 6" descr="A banana with a peeled skin&#10;&#10;AI-generated content may be incorrect.">
            <a:extLst>
              <a:ext uri="{FF2B5EF4-FFF2-40B4-BE49-F238E27FC236}">
                <a16:creationId xmlns:a16="http://schemas.microsoft.com/office/drawing/2014/main" id="{6694DFA3-8E5E-4FCB-DA49-D1247B98E24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1330" r="13443"/>
          <a:stretch>
            <a:fillRect/>
          </a:stretch>
        </p:blipFill>
        <p:spPr>
          <a:xfrm>
            <a:off x="4130832" y="7"/>
            <a:ext cx="3869310" cy="5143492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28" name="Rectangle 10">
            <a:extLst>
              <a:ext uri="{FF2B5EF4-FFF2-40B4-BE49-F238E27FC236}">
                <a16:creationId xmlns:a16="http://schemas.microsoft.com/office/drawing/2014/main" id="{F94AA2BD-2E3F-4B1D-8127-5744B81153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43000" y="0"/>
            <a:ext cx="6858000" cy="5143500"/>
          </a:xfrm>
          <a:prstGeom prst="rect">
            <a:avLst/>
          </a:prstGeom>
          <a:ln>
            <a:noFill/>
          </a:ln>
        </p:spPr>
        <p:style>
          <a:lnRef idx="2">
            <a:srgbClr val="4F81BD">
              <a:shade val="50000"/>
            </a:srgbClr>
          </a:lnRef>
          <a:fillRef idx="1">
            <a:srgbClr val="4F81BD"/>
          </a:fillRef>
          <a:effectRef idx="0">
            <a:srgbClr val="4F81BD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9" name="Title 1"/>
          <p:cNvSpPr>
            <a:spLocks noGrp="1"/>
          </p:cNvSpPr>
          <p:nvPr/>
        </p:nvSpPr>
        <p:spPr>
          <a:xfrm>
            <a:off x="1306794" y="830797"/>
            <a:ext cx="2821985" cy="1461712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3600" b="1" dirty="0"/>
              <a:t>I forgot my umbrella!</a:t>
            </a:r>
          </a:p>
        </p:txBody>
      </p:sp>
      <p:sp>
        <p:nvSpPr>
          <p:cNvPr id="1130" name="Rectangle 12">
            <a:extLst>
              <a:ext uri="{FF2B5EF4-FFF2-40B4-BE49-F238E27FC236}">
                <a16:creationId xmlns:a16="http://schemas.microsoft.com/office/drawing/2014/main" id="{4BD02261-2DC8-4AA8-9E16-7751AE8924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501329" y="342389"/>
            <a:ext cx="54864" cy="308610"/>
          </a:xfrm>
          <a:prstGeom prst="rect">
            <a:avLst/>
          </a:prstGeom>
          <a:solidFill>
            <a:srgbClr val="C0504D"/>
          </a:solidFill>
          <a:ln>
            <a:noFill/>
          </a:ln>
        </p:spPr>
        <p:style>
          <a:lnRef idx="2">
            <a:srgbClr val="4F81BD">
              <a:shade val="50000"/>
            </a:srgbClr>
          </a:lnRef>
          <a:fillRef idx="1">
            <a:srgbClr val="4F81BD"/>
          </a:fillRef>
          <a:effectRef idx="0">
            <a:srgbClr val="4F81BD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131" name="Rectangle 14">
            <a:extLst>
              <a:ext uri="{FF2B5EF4-FFF2-40B4-BE49-F238E27FC236}">
                <a16:creationId xmlns:a16="http://schemas.microsoft.com/office/drawing/2014/main" id="{3D752CF2-2291-40B5-B462-C17B174C10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74457" y="1714500"/>
            <a:ext cx="2468880" cy="13716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rgbClr val="4F81BD">
              <a:shade val="50000"/>
            </a:srgbClr>
          </a:lnRef>
          <a:fillRef idx="1">
            <a:srgbClr val="4F81BD"/>
          </a:fillRef>
          <a:effectRef idx="0">
            <a:srgbClr val="4F81BD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132" name="TextBox 3"/>
          <p:cNvSpPr txBox="1"/>
          <p:nvPr/>
        </p:nvSpPr>
        <p:spPr>
          <a:xfrm>
            <a:off x="1370589" y="2599182"/>
            <a:ext cx="2530602" cy="26883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defTabSz="914400">
              <a:lnSpc>
                <a:spcPct val="90000"/>
              </a:lnSpc>
              <a:spcAft>
                <a:spcPts val="600"/>
              </a:spcAft>
            </a:pPr>
            <a:r>
              <a:rPr lang="en-US" sz="1800" dirty="0"/>
              <a:t>schwa: </a:t>
            </a:r>
            <a:br>
              <a:rPr lang="en-US" sz="3300" dirty="0"/>
            </a:br>
            <a:r>
              <a:rPr lang="en-US" sz="3300" dirty="0"/>
              <a:t>uhm-BREL-uh</a:t>
            </a:r>
          </a:p>
        </p:txBody>
      </p:sp>
      <p:pic>
        <p:nvPicPr>
          <p:cNvPr id="1133" name="Picture 5">
            <a:extLst>
              <a:ext uri="{FF2B5EF4-FFF2-40B4-BE49-F238E27FC236}">
                <a16:creationId xmlns:a16="http://schemas.microsoft.com/office/drawing/2014/main" id="{2605530D-DF52-917A-AF3F-A5A2BD5A624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" b="11669"/>
          <a:stretch>
            <a:fillRect/>
          </a:stretch>
        </p:blipFill>
        <p:spPr>
          <a:xfrm>
            <a:off x="4128779" y="7"/>
            <a:ext cx="3872220" cy="5143492"/>
          </a:xfrm>
          <a:custGeom>
            <a:avLst/>
            <a:gdLst/>
            <a:ahLst/>
            <a:cxnLst/>
            <a:rect l="l" t="t" r="r" b="b"/>
            <a:pathLst>
              <a:path w="6883948" h="6858000">
                <a:moveTo>
                  <a:pt x="365648" y="0"/>
                </a:moveTo>
                <a:lnTo>
                  <a:pt x="6883948" y="0"/>
                </a:lnTo>
                <a:lnTo>
                  <a:pt x="6883948" y="6858000"/>
                </a:lnTo>
                <a:lnTo>
                  <a:pt x="365648" y="6858000"/>
                </a:lnTo>
                <a:lnTo>
                  <a:pt x="360213" y="6835050"/>
                </a:lnTo>
                <a:cubicBezTo>
                  <a:pt x="128263" y="5788167"/>
                  <a:pt x="0" y="4637179"/>
                  <a:pt x="0" y="3429001"/>
                </a:cubicBezTo>
                <a:cubicBezTo>
                  <a:pt x="0" y="2220824"/>
                  <a:pt x="128263" y="1069835"/>
                  <a:pt x="360213" y="22952"/>
                </a:cubicBezTo>
                <a:close/>
              </a:path>
            </a:pathLst>
          </a:custGeom>
          <a:effectLst>
            <a:outerShdw blurRad="50800" dist="38100" dir="10800000" algn="r" rotWithShape="0">
              <a:srgbClr val="FFFFFF">
                <a:lumMod val="85000"/>
                <a:alpha val="30000"/>
              </a:srgbClr>
            </a:outerShdw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5" name="TextBox 1"/>
          <p:cNvSpPr txBox="1"/>
          <p:nvPr/>
        </p:nvSpPr>
        <p:spPr>
          <a:xfrm>
            <a:off x="5088139" y="2571750"/>
            <a:ext cx="2331408" cy="14542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000"/>
            </a:pPr>
            <a:r>
              <a:rPr lang="en-US" dirty="0"/>
              <a:t>a </a:t>
            </a:r>
            <a:r>
              <a:rPr dirty="0"/>
              <a:t>doctor </a:t>
            </a:r>
            <a:endParaRPr lang="en-US" dirty="0"/>
          </a:p>
          <a:p>
            <a:pPr algn="ctr">
              <a:defRPr sz="3000"/>
            </a:pPr>
            <a:endParaRPr lang="en-US" dirty="0"/>
          </a:p>
          <a:p>
            <a:pPr algn="ctr">
              <a:defRPr sz="3000"/>
            </a:pPr>
            <a:r>
              <a:rPr dirty="0"/>
              <a:t>→ </a:t>
            </a:r>
            <a:r>
              <a:rPr lang="en-US" dirty="0"/>
              <a:t>uh </a:t>
            </a:r>
            <a:r>
              <a:rPr dirty="0"/>
              <a:t>DAHK-ter</a:t>
            </a:r>
          </a:p>
        </p:txBody>
      </p:sp>
      <p:pic>
        <p:nvPicPr>
          <p:cNvPr id="1136" name="Picture 3" descr="A person doctor in front of a hospital&#10;&#10;AI-generated content may be incorrect.">
            <a:extLst>
              <a:ext uri="{FF2B5EF4-FFF2-40B4-BE49-F238E27FC236}">
                <a16:creationId xmlns:a16="http://schemas.microsoft.com/office/drawing/2014/main" id="{7B689E80-0BC0-4A97-5D07-FC58EFEFE5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3429000" cy="5143500"/>
          </a:xfrm>
          <a:prstGeom prst="rect">
            <a:avLst/>
          </a:prstGeom>
        </p:spPr>
      </p:pic>
      <p:sp>
        <p:nvSpPr>
          <p:cNvPr id="1137" name="TextBox 4">
            <a:extLst>
              <a:ext uri="{FF2B5EF4-FFF2-40B4-BE49-F238E27FC236}">
                <a16:creationId xmlns:a16="http://schemas.microsoft.com/office/drawing/2014/main" id="{F7900C34-24E7-6630-EA92-ABEDFD592C72}"/>
              </a:ext>
            </a:extLst>
          </p:cNvPr>
          <p:cNvSpPr txBox="1"/>
          <p:nvPr/>
        </p:nvSpPr>
        <p:spPr>
          <a:xfrm>
            <a:off x="4965734" y="440870"/>
            <a:ext cx="2061621" cy="9925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/>
              <a:t>What’s this?</a:t>
            </a:r>
          </a:p>
          <a:p>
            <a:endParaRPr lang="en-US" sz="3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9" name="TextBox 1"/>
          <p:cNvSpPr txBox="1"/>
          <p:nvPr/>
        </p:nvSpPr>
        <p:spPr>
          <a:xfrm>
            <a:off x="5305023" y="1616528"/>
            <a:ext cx="2256868" cy="14542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3000"/>
            </a:pPr>
            <a:r>
              <a:rPr lang="en-US" dirty="0"/>
              <a:t>a </a:t>
            </a:r>
            <a:r>
              <a:rPr dirty="0"/>
              <a:t>pencil </a:t>
            </a:r>
            <a:endParaRPr lang="en-US" dirty="0"/>
          </a:p>
          <a:p>
            <a:pPr algn="ctr">
              <a:defRPr sz="3000"/>
            </a:pPr>
            <a:endParaRPr lang="en-US" dirty="0"/>
          </a:p>
          <a:p>
            <a:pPr>
              <a:defRPr sz="3000"/>
            </a:pPr>
            <a:r>
              <a:rPr dirty="0"/>
              <a:t>→ uh PEN-suhl</a:t>
            </a:r>
          </a:p>
        </p:txBody>
      </p:sp>
      <p:sp>
        <p:nvSpPr>
          <p:cNvPr id="1140" name="TextBox 2">
            <a:extLst>
              <a:ext uri="{FF2B5EF4-FFF2-40B4-BE49-F238E27FC236}">
                <a16:creationId xmlns:a16="http://schemas.microsoft.com/office/drawing/2014/main" id="{55C0EBE5-3FB9-2A88-0439-D0C270C10827}"/>
              </a:ext>
            </a:extLst>
          </p:cNvPr>
          <p:cNvSpPr txBox="1"/>
          <p:nvPr/>
        </p:nvSpPr>
        <p:spPr>
          <a:xfrm>
            <a:off x="4965734" y="440870"/>
            <a:ext cx="2061621" cy="9925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/>
              <a:t>What’s this?</a:t>
            </a:r>
          </a:p>
          <a:p>
            <a:endParaRPr lang="en-US" sz="3000" dirty="0"/>
          </a:p>
        </p:txBody>
      </p:sp>
      <p:pic>
        <p:nvPicPr>
          <p:cNvPr id="1141" name="Picture 4" descr="A cartoon pencil with a book&#10;&#10;AI-generated content may be incorrect.">
            <a:extLst>
              <a:ext uri="{FF2B5EF4-FFF2-40B4-BE49-F238E27FC236}">
                <a16:creationId xmlns:a16="http://schemas.microsoft.com/office/drawing/2014/main" id="{431AB4D2-1287-1CAD-D934-39E7EC4E8B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0"/>
            <a:ext cx="3429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3" name="TextBox 1"/>
          <p:cNvSpPr txBox="1"/>
          <p:nvPr/>
        </p:nvSpPr>
        <p:spPr>
          <a:xfrm>
            <a:off x="5719863" y="1200150"/>
            <a:ext cx="2047676" cy="992579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000"/>
            </a:pPr>
            <a:r>
              <a:rPr dirty="0"/>
              <a:t>I saw an </a:t>
            </a:r>
            <a:endParaRPr lang="en-US" dirty="0"/>
          </a:p>
          <a:p>
            <a:pPr algn="ctr">
              <a:defRPr sz="3000"/>
            </a:pPr>
            <a:r>
              <a:rPr dirty="0"/>
              <a:t>uhm-BREL-uh.</a:t>
            </a:r>
          </a:p>
        </p:txBody>
      </p:sp>
      <p:pic>
        <p:nvPicPr>
          <p:cNvPr id="1144" name="Picture 3" descr="A cartoon of a umbrella&#10;&#10;AI-generated content may be incorrect.">
            <a:extLst>
              <a:ext uri="{FF2B5EF4-FFF2-40B4-BE49-F238E27FC236}">
                <a16:creationId xmlns:a16="http://schemas.microsoft.com/office/drawing/2014/main" id="{EEE769A1-8858-3141-D0E9-0894E3D55A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8131" y="81642"/>
            <a:ext cx="3422661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13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"/>
          <p:cNvSpPr/>
          <p:nvPr/>
        </p:nvSpPr>
        <p:spPr>
          <a:xfrm>
            <a:off x="822960" y="548640"/>
            <a:ext cx="73152" cy="73152"/>
          </a:xfrm>
          <a:prstGeom prst="ellipse">
            <a:avLst/>
          </a:prstGeom>
          <a:solidFill>
            <a:srgbClr val="FFFFFF">
              <a:alpha val="65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6" name="e"/>
          <p:cNvSpPr/>
          <p:nvPr/>
        </p:nvSpPr>
        <p:spPr>
          <a:xfrm>
            <a:off x="7955279" y="4480560"/>
            <a:ext cx="73152" cy="73152"/>
          </a:xfrm>
          <a:prstGeom prst="ellipse">
            <a:avLst/>
          </a:prstGeom>
          <a:solidFill>
            <a:srgbClr val="FFFFFF">
              <a:alpha val="54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7" name="e"/>
          <p:cNvSpPr/>
          <p:nvPr/>
        </p:nvSpPr>
        <p:spPr>
          <a:xfrm>
            <a:off x="457200" y="3931920"/>
            <a:ext cx="73152" cy="73152"/>
          </a:xfrm>
          <a:prstGeom prst="ellipse">
            <a:avLst/>
          </a:prstGeom>
          <a:solidFill>
            <a:srgbClr val="FFFFFF">
              <a:alpha val="34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8" name="e"/>
          <p:cNvSpPr/>
          <p:nvPr/>
        </p:nvSpPr>
        <p:spPr>
          <a:xfrm>
            <a:off x="5212080" y="365760"/>
            <a:ext cx="73152" cy="73152"/>
          </a:xfrm>
          <a:prstGeom prst="ellipse">
            <a:avLst/>
          </a:prstGeom>
          <a:solidFill>
            <a:srgbClr val="FFFFFF">
              <a:alpha val="44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9" name="e"/>
          <p:cNvSpPr/>
          <p:nvPr/>
        </p:nvSpPr>
        <p:spPr>
          <a:xfrm>
            <a:off x="7498079" y="822960"/>
            <a:ext cx="54864" cy="54864"/>
          </a:xfrm>
          <a:prstGeom prst="ellipse">
            <a:avLst/>
          </a:prstGeom>
          <a:solidFill>
            <a:srgbClr val="FFFFFF">
              <a:alpha val="72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" name="e"/>
          <p:cNvSpPr/>
          <p:nvPr/>
        </p:nvSpPr>
        <p:spPr>
          <a:xfrm>
            <a:off x="1920240" y="4572000"/>
            <a:ext cx="45720" cy="45720"/>
          </a:xfrm>
          <a:prstGeom prst="ellipse">
            <a:avLst/>
          </a:prstGeom>
          <a:solidFill>
            <a:srgbClr val="FFFFFF">
              <a:alpha val="31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1" name="e"/>
          <p:cNvSpPr/>
          <p:nvPr/>
        </p:nvSpPr>
        <p:spPr>
          <a:xfrm>
            <a:off x="8503920" y="2377440"/>
            <a:ext cx="64008" cy="64008"/>
          </a:xfrm>
          <a:prstGeom prst="ellipse">
            <a:avLst/>
          </a:prstGeom>
          <a:solidFill>
            <a:srgbClr val="FFFFFF">
              <a:alpha val="27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2" name="e"/>
          <p:cNvSpPr/>
          <p:nvPr/>
        </p:nvSpPr>
        <p:spPr>
          <a:xfrm>
            <a:off x="365760" y="2011680"/>
            <a:ext cx="45720" cy="45720"/>
          </a:xfrm>
          <a:prstGeom prst="ellipse">
            <a:avLst/>
          </a:prstGeom>
          <a:solidFill>
            <a:srgbClr val="FFFFFF">
              <a:alpha val="40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2" name="TextBox 1"/>
          <p:cNvSpPr txBox="1"/>
          <p:nvPr/>
        </p:nvSpPr>
        <p:spPr>
          <a:xfrm>
            <a:off x="0" y="292608"/>
            <a:ext cx="91440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000" b="1">
                <a:solidFill>
                  <a:srgbClr val="9B8CFF"/>
                </a:solidFill>
                <a:latin typeface="Arial Rounded MT Bold"/>
              </a:rPr>
              <a:t>👏  CLAP THE ALPHABET!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960120"/>
            <a:ext cx="9144000" cy="1828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400" b="1">
                <a:solidFill>
                  <a:srgbClr val="FFD23F"/>
                </a:solidFill>
                <a:latin typeface="Arial Rounded MT Bold"/>
              </a:rPr>
              <a:t>A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B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C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D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D23F"/>
                </a:solidFill>
                <a:latin typeface="Arial Rounded MT Bold"/>
              </a:rPr>
              <a:t>E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F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2971800"/>
            <a:ext cx="9144000" cy="1828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400" b="1">
                <a:solidFill>
                  <a:srgbClr val="FFFFFF"/>
                </a:solidFill>
                <a:latin typeface="Arial Rounded MT Bold"/>
              </a:rPr>
              <a:t>H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D23F"/>
                </a:solidFill>
                <a:latin typeface="Arial Rounded MT Bold"/>
              </a:rPr>
              <a:t>I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J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K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L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M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N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D23F"/>
                </a:solidFill>
                <a:latin typeface="Arial Rounded MT Bold"/>
              </a:rPr>
              <a:t>O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P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t"/>
          <p:cNvSpPr/>
          <p:nvPr/>
        </p:nvSpPr>
        <p:spPr>
          <a:xfrm>
            <a:off x="1143000" y="360045"/>
            <a:ext cx="6858000" cy="874395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255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It's an umbrella!</a:t>
            </a:r>
          </a:p>
        </p:txBody>
      </p:sp>
      <p:sp>
        <p:nvSpPr>
          <p:cNvPr id="1147" name="rr"/>
          <p:cNvSpPr/>
          <p:nvPr/>
        </p:nvSpPr>
        <p:spPr>
          <a:xfrm>
            <a:off x="3406140" y="1285875"/>
            <a:ext cx="2331720" cy="2160270"/>
          </a:xfrm>
          <a:prstGeom prst="roundRect">
            <a:avLst>
              <a:gd name="adj" fmla="val 7000"/>
            </a:avLst>
          </a:prstGeom>
          <a:solidFill>
            <a:srgbClr val="FFFFFF"/>
          </a:solidFill>
          <a:ln w="19050">
            <a:solidFill>
              <a:srgbClr val="E7E0FF"/>
            </a:solidFill>
          </a:ln>
          <a:effectLst>
            <a:outerShdw blurRad="50800" dist="25400" dir="5400000" rotWithShape="0">
              <a:srgbClr val="000000">
                <a:alpha val="18000"/>
              </a:srgbClr>
            </a:outerShdw>
          </a:effectLst>
        </p:spPr>
        <p:txBody>
          <a:bodyPr/>
          <a:lstStyle/>
          <a:p>
            <a:endParaRPr/>
          </a:p>
        </p:txBody>
      </p:sp>
      <p:sp>
        <p:nvSpPr>
          <p:cNvPr id="1148" name="t"/>
          <p:cNvSpPr/>
          <p:nvPr/>
        </p:nvSpPr>
        <p:spPr>
          <a:xfrm>
            <a:off x="3406140" y="1415490"/>
            <a:ext cx="2331720" cy="1252956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ctr"/>
            <a:r>
              <a:rPr lang="en-US" sz="7824" b="0" dirty="0">
                <a:solidFill>
                  <a:srgbClr val="161339"/>
                </a:solidFill>
                <a:latin typeface="Arial Rounded MT Bold"/>
                <a:cs typeface="Arial Rounded MT Bold"/>
              </a:rPr>
              <a:t>☂️</a:t>
            </a:r>
          </a:p>
        </p:txBody>
      </p:sp>
      <p:sp>
        <p:nvSpPr>
          <p:cNvPr id="1149" name="t"/>
          <p:cNvSpPr/>
          <p:nvPr/>
        </p:nvSpPr>
        <p:spPr>
          <a:xfrm>
            <a:off x="3406140" y="2754858"/>
            <a:ext cx="2331720" cy="561669"/>
          </a:xfrm>
          <a:prstGeom prst="rect">
            <a:avLst/>
          </a:prstGeom>
          <a:noFill/>
        </p:spPr>
        <p:txBody>
          <a:bodyPr wrap="square" anchor="ctr">
            <a:normAutofit/>
          </a:bodyPr>
          <a:lstStyle/>
          <a:p>
            <a:pPr algn="ctr"/>
            <a:r>
              <a:rPr lang="en-US" sz="1650" b="1" dirty="0">
                <a:solidFill>
                  <a:srgbClr val="161339"/>
                </a:solidFill>
                <a:latin typeface="Arial Rounded MT Bold"/>
                <a:cs typeface="Arial Rounded MT Bold"/>
              </a:rPr>
              <a:t>umbrella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13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e"/>
          <p:cNvSpPr/>
          <p:nvPr/>
        </p:nvSpPr>
        <p:spPr>
          <a:xfrm>
            <a:off x="923973" y="644262"/>
            <a:ext cx="69718" cy="69718"/>
          </a:xfrm>
          <a:prstGeom prst="ellipse">
            <a:avLst/>
          </a:prstGeom>
          <a:solidFill>
            <a:srgbClr val="FFFFFF">
              <a:alpha val="65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2" name="e"/>
          <p:cNvSpPr/>
          <p:nvPr/>
        </p:nvSpPr>
        <p:spPr>
          <a:xfrm>
            <a:off x="7997297" y="4500000"/>
            <a:ext cx="55491" cy="55491"/>
          </a:xfrm>
          <a:prstGeom prst="ellipse">
            <a:avLst/>
          </a:prstGeom>
          <a:solidFill>
            <a:srgbClr val="FFFFFF">
              <a:alpha val="54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3" name="e"/>
          <p:cNvSpPr/>
          <p:nvPr/>
        </p:nvSpPr>
        <p:spPr>
          <a:xfrm>
            <a:off x="470726" y="3900000"/>
            <a:ext cx="69416" cy="69416"/>
          </a:xfrm>
          <a:prstGeom prst="ellipse">
            <a:avLst/>
          </a:prstGeom>
          <a:solidFill>
            <a:srgbClr val="FFFFFF">
              <a:alpha val="34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4" name="e"/>
          <p:cNvSpPr/>
          <p:nvPr/>
        </p:nvSpPr>
        <p:spPr>
          <a:xfrm>
            <a:off x="231115" y="460032"/>
            <a:ext cx="61134" cy="61134"/>
          </a:xfrm>
          <a:prstGeom prst="ellipse">
            <a:avLst/>
          </a:prstGeom>
          <a:solidFill>
            <a:srgbClr val="FFFFFF">
              <a:alpha val="25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5" name="e"/>
          <p:cNvSpPr/>
          <p:nvPr/>
        </p:nvSpPr>
        <p:spPr>
          <a:xfrm>
            <a:off x="5220726" y="290807"/>
            <a:ext cx="50355" cy="50355"/>
          </a:xfrm>
          <a:prstGeom prst="ellipse">
            <a:avLst/>
          </a:prstGeom>
          <a:solidFill>
            <a:srgbClr val="FFFFFF">
              <a:alpha val="44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6" name="e"/>
          <p:cNvSpPr/>
          <p:nvPr/>
        </p:nvSpPr>
        <p:spPr>
          <a:xfrm>
            <a:off x="1953122" y="4200000"/>
            <a:ext cx="45485" cy="45485"/>
          </a:xfrm>
          <a:prstGeom prst="ellipse">
            <a:avLst/>
          </a:prstGeom>
          <a:solidFill>
            <a:srgbClr val="FFFFFF">
              <a:alpha val="31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7" name="e"/>
          <p:cNvSpPr/>
          <p:nvPr/>
        </p:nvSpPr>
        <p:spPr>
          <a:xfrm>
            <a:off x="7526406" y="241204"/>
            <a:ext cx="48724" cy="48724"/>
          </a:xfrm>
          <a:prstGeom prst="ellipse">
            <a:avLst/>
          </a:prstGeom>
          <a:solidFill>
            <a:srgbClr val="FFFFFF">
              <a:alpha val="72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8" name="e"/>
          <p:cNvSpPr/>
          <p:nvPr/>
        </p:nvSpPr>
        <p:spPr>
          <a:xfrm>
            <a:off x="1070720" y="174151"/>
            <a:ext cx="33216" cy="33216"/>
          </a:xfrm>
          <a:prstGeom prst="ellipse">
            <a:avLst/>
          </a:prstGeom>
          <a:solidFill>
            <a:srgbClr val="FFFFFF">
              <a:alpha val="27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9" name="TextBox 108"/>
          <p:cNvSpPr txBox="1"/>
          <p:nvPr/>
        </p:nvSpPr>
        <p:spPr>
          <a:xfrm>
            <a:off x="0" y="822960"/>
            <a:ext cx="9144000" cy="402336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500" b="1">
                <a:solidFill>
                  <a:srgbClr val="FFD23F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0" y="4599432"/>
            <a:ext cx="9144000" cy="32004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300" b="1">
                <a:solidFill>
                  <a:srgbClr val="5A548A"/>
                </a:solidFill>
                <a:latin typeface="Helvetica Neue"/>
              </a:rPr>
              <a:t>murraycohen.com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0" y="1298448"/>
            <a:ext cx="9144000" cy="996696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4600" b="1">
                <a:solidFill>
                  <a:srgbClr val="FFFFFF"/>
                </a:solidFill>
                <a:latin typeface="Arial Rounded MT Bold"/>
              </a:rPr>
              <a:t>You found the lazy uh! 😴👏</a:t>
            </a:r>
          </a:p>
        </p:txBody>
      </p:sp>
      <p:sp>
        <p:nvSpPr>
          <p:cNvPr id="112" name="TextBox 111"/>
          <p:cNvSpPr txBox="1"/>
          <p:nvPr/>
        </p:nvSpPr>
        <p:spPr>
          <a:xfrm>
            <a:off x="0" y="2450592"/>
            <a:ext cx="9144000" cy="50292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2000" b="1">
                <a:solidFill>
                  <a:srgbClr val="9B8CFF"/>
                </a:solidFill>
                <a:latin typeface="Helvetica Neue"/>
              </a:rPr>
              <a:t>Today: FAST English — gonna, wanna! 🏃</a:t>
            </a:r>
          </a:p>
        </p:txBody>
      </p:sp>
      <p:sp>
        <p:nvSpPr>
          <p:cNvPr id="113" name="Rounded Rectangle 112"/>
          <p:cNvSpPr/>
          <p:nvPr/>
        </p:nvSpPr>
        <p:spPr>
          <a:xfrm>
            <a:off x="3291840" y="3429000"/>
            <a:ext cx="2560320" cy="557784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" name="Rounded Rectangle 112"/>
          <p:cNvSpPr/>
          <p:nvPr/>
        </p:nvSpPr>
        <p:spPr>
          <a:xfrm>
            <a:off x="292608" y="274320"/>
            <a:ext cx="1463040" cy="45720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14" name="TextBox 113"/>
          <p:cNvSpPr txBox="1"/>
          <p:nvPr/>
        </p:nvSpPr>
        <p:spPr>
          <a:xfrm>
            <a:off x="3291840" y="3429000"/>
            <a:ext cx="2560320" cy="557784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800" b="1">
                <a:solidFill>
                  <a:srgbClr val="241F4E"/>
                </a:solidFill>
                <a:latin typeface="Arial Rounded MT Bold"/>
              </a:rPr>
              <a:t>let's go!</a:t>
            </a:r>
          </a:p>
        </p:txBody>
      </p:sp>
      <p:sp>
        <p:nvSpPr>
          <p:cNvPr id="3" name="TextBox 113"/>
          <p:cNvSpPr txBox="1"/>
          <p:nvPr/>
        </p:nvSpPr>
        <p:spPr>
          <a:xfrm>
            <a:off x="292608" y="274320"/>
            <a:ext cx="1463040" cy="45720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500" b="1">
                <a:solidFill>
                  <a:srgbClr val="241F4E"/>
                </a:solidFill>
                <a:latin typeface="Arial Rounded MT Bold"/>
              </a:rPr>
              <a:t>DAY 10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13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"/>
          <p:cNvSpPr/>
          <p:nvPr/>
        </p:nvSpPr>
        <p:spPr>
          <a:xfrm>
            <a:off x="822960" y="548640"/>
            <a:ext cx="73152" cy="73152"/>
          </a:xfrm>
          <a:prstGeom prst="ellipse">
            <a:avLst/>
          </a:prstGeom>
          <a:solidFill>
            <a:srgbClr val="FFFFFF">
              <a:alpha val="65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6" name="e"/>
          <p:cNvSpPr/>
          <p:nvPr/>
        </p:nvSpPr>
        <p:spPr>
          <a:xfrm>
            <a:off x="7955279" y="4480560"/>
            <a:ext cx="73152" cy="73152"/>
          </a:xfrm>
          <a:prstGeom prst="ellipse">
            <a:avLst/>
          </a:prstGeom>
          <a:solidFill>
            <a:srgbClr val="FFFFFF">
              <a:alpha val="54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7" name="e"/>
          <p:cNvSpPr/>
          <p:nvPr/>
        </p:nvSpPr>
        <p:spPr>
          <a:xfrm>
            <a:off x="457200" y="3931920"/>
            <a:ext cx="73152" cy="73152"/>
          </a:xfrm>
          <a:prstGeom prst="ellipse">
            <a:avLst/>
          </a:prstGeom>
          <a:solidFill>
            <a:srgbClr val="FFFFFF">
              <a:alpha val="34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8" name="e"/>
          <p:cNvSpPr/>
          <p:nvPr/>
        </p:nvSpPr>
        <p:spPr>
          <a:xfrm>
            <a:off x="5212080" y="365760"/>
            <a:ext cx="73152" cy="73152"/>
          </a:xfrm>
          <a:prstGeom prst="ellipse">
            <a:avLst/>
          </a:prstGeom>
          <a:solidFill>
            <a:srgbClr val="FFFFFF">
              <a:alpha val="44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9" name="e"/>
          <p:cNvSpPr/>
          <p:nvPr/>
        </p:nvSpPr>
        <p:spPr>
          <a:xfrm>
            <a:off x="7498079" y="822960"/>
            <a:ext cx="54864" cy="54864"/>
          </a:xfrm>
          <a:prstGeom prst="ellipse">
            <a:avLst/>
          </a:prstGeom>
          <a:solidFill>
            <a:srgbClr val="FFFFFF">
              <a:alpha val="72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" name="e"/>
          <p:cNvSpPr/>
          <p:nvPr/>
        </p:nvSpPr>
        <p:spPr>
          <a:xfrm>
            <a:off x="1920240" y="4572000"/>
            <a:ext cx="45720" cy="45720"/>
          </a:xfrm>
          <a:prstGeom prst="ellipse">
            <a:avLst/>
          </a:prstGeom>
          <a:solidFill>
            <a:srgbClr val="FFFFFF">
              <a:alpha val="31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1" name="e"/>
          <p:cNvSpPr/>
          <p:nvPr/>
        </p:nvSpPr>
        <p:spPr>
          <a:xfrm>
            <a:off x="8503920" y="2377440"/>
            <a:ext cx="64008" cy="64008"/>
          </a:xfrm>
          <a:prstGeom prst="ellipse">
            <a:avLst/>
          </a:prstGeom>
          <a:solidFill>
            <a:srgbClr val="FFFFFF">
              <a:alpha val="27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2" name="e"/>
          <p:cNvSpPr/>
          <p:nvPr/>
        </p:nvSpPr>
        <p:spPr>
          <a:xfrm>
            <a:off x="365760" y="2011680"/>
            <a:ext cx="45720" cy="45720"/>
          </a:xfrm>
          <a:prstGeom prst="ellipse">
            <a:avLst/>
          </a:prstGeom>
          <a:solidFill>
            <a:srgbClr val="FFFFFF">
              <a:alpha val="40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2" name="TextBox 1"/>
          <p:cNvSpPr txBox="1"/>
          <p:nvPr/>
        </p:nvSpPr>
        <p:spPr>
          <a:xfrm>
            <a:off x="0" y="292608"/>
            <a:ext cx="91440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000" b="1">
                <a:solidFill>
                  <a:srgbClr val="9B8CFF"/>
                </a:solidFill>
                <a:latin typeface="Arial Rounded MT Bold"/>
              </a:rPr>
              <a:t>👏  CLAP THE ALPHABET!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960120"/>
            <a:ext cx="9144000" cy="1828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400" b="1">
                <a:solidFill>
                  <a:srgbClr val="FFFFFF"/>
                </a:solidFill>
                <a:latin typeface="Arial Rounded MT Bold"/>
              </a:rPr>
              <a:t>Q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R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S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9B8CFF"/>
                </a:solidFill>
                <a:latin typeface="Arial Rounded MT Bold"/>
              </a:rPr>
              <a:t>·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T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D23F"/>
                </a:solidFill>
                <a:latin typeface="Arial Rounded MT Bold"/>
              </a:rPr>
              <a:t>U</a:t>
            </a:r>
            <a:r>
              <a:rPr sz="4200" b="1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>
                <a:solidFill>
                  <a:srgbClr val="FFFFFF"/>
                </a:solidFill>
                <a:latin typeface="Arial Rounded MT Bold"/>
              </a:rPr>
              <a:t>V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50453" y="2971800"/>
            <a:ext cx="4043094" cy="138499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8400" b="1" dirty="0">
                <a:solidFill>
                  <a:srgbClr val="FFFFFF"/>
                </a:solidFill>
                <a:latin typeface="Arial Rounded MT Bold"/>
              </a:rPr>
              <a:t>W</a:t>
            </a:r>
            <a:r>
              <a:rPr sz="4200" b="1" dirty="0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 dirty="0">
                <a:solidFill>
                  <a:srgbClr val="FFFFFF"/>
                </a:solidFill>
                <a:latin typeface="Arial Rounded MT Bold"/>
              </a:rPr>
              <a:t>X</a:t>
            </a:r>
            <a:r>
              <a:rPr sz="4200" b="1" dirty="0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 dirty="0">
                <a:solidFill>
                  <a:srgbClr val="9B8CFF"/>
                </a:solidFill>
                <a:latin typeface="Arial Rounded MT Bold"/>
              </a:rPr>
              <a:t>·</a:t>
            </a:r>
            <a:r>
              <a:rPr sz="4200" b="1" dirty="0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 dirty="0">
                <a:solidFill>
                  <a:srgbClr val="FFFFFF"/>
                </a:solidFill>
                <a:latin typeface="Arial Rounded MT Bold"/>
              </a:rPr>
              <a:t>Y</a:t>
            </a:r>
            <a:r>
              <a:rPr sz="4200" b="1" dirty="0">
                <a:solidFill>
                  <a:srgbClr val="FFFFFF"/>
                </a:solidFill>
                <a:latin typeface="Arial Rounded MT Bold"/>
              </a:rPr>
              <a:t> </a:t>
            </a:r>
            <a:r>
              <a:rPr sz="8400" b="1" dirty="0">
                <a:solidFill>
                  <a:srgbClr val="FFFFFF"/>
                </a:solidFill>
                <a:latin typeface="Arial Rounded MT Bold"/>
              </a:rPr>
              <a:t>Z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13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e"/>
          <p:cNvSpPr/>
          <p:nvPr/>
        </p:nvSpPr>
        <p:spPr>
          <a:xfrm>
            <a:off x="923973" y="644262"/>
            <a:ext cx="69718" cy="69718"/>
          </a:xfrm>
          <a:prstGeom prst="ellipse">
            <a:avLst/>
          </a:prstGeom>
          <a:solidFill>
            <a:srgbClr val="FFFFFF">
              <a:alpha val="65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2" name="e"/>
          <p:cNvSpPr/>
          <p:nvPr/>
        </p:nvSpPr>
        <p:spPr>
          <a:xfrm>
            <a:off x="7997297" y="4500000"/>
            <a:ext cx="55491" cy="55491"/>
          </a:xfrm>
          <a:prstGeom prst="ellipse">
            <a:avLst/>
          </a:prstGeom>
          <a:solidFill>
            <a:srgbClr val="FFFFFF">
              <a:alpha val="54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3" name="e"/>
          <p:cNvSpPr/>
          <p:nvPr/>
        </p:nvSpPr>
        <p:spPr>
          <a:xfrm>
            <a:off x="470726" y="3900000"/>
            <a:ext cx="69416" cy="69416"/>
          </a:xfrm>
          <a:prstGeom prst="ellipse">
            <a:avLst/>
          </a:prstGeom>
          <a:solidFill>
            <a:srgbClr val="FFFFFF">
              <a:alpha val="34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4" name="e"/>
          <p:cNvSpPr/>
          <p:nvPr/>
        </p:nvSpPr>
        <p:spPr>
          <a:xfrm>
            <a:off x="231115" y="460032"/>
            <a:ext cx="61134" cy="61134"/>
          </a:xfrm>
          <a:prstGeom prst="ellipse">
            <a:avLst/>
          </a:prstGeom>
          <a:solidFill>
            <a:srgbClr val="FFFFFF">
              <a:alpha val="25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5" name="e"/>
          <p:cNvSpPr/>
          <p:nvPr/>
        </p:nvSpPr>
        <p:spPr>
          <a:xfrm>
            <a:off x="5220726" y="290807"/>
            <a:ext cx="50355" cy="50355"/>
          </a:xfrm>
          <a:prstGeom prst="ellipse">
            <a:avLst/>
          </a:prstGeom>
          <a:solidFill>
            <a:srgbClr val="FFFFFF">
              <a:alpha val="44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6" name="e"/>
          <p:cNvSpPr/>
          <p:nvPr/>
        </p:nvSpPr>
        <p:spPr>
          <a:xfrm>
            <a:off x="1953122" y="4200000"/>
            <a:ext cx="45485" cy="45485"/>
          </a:xfrm>
          <a:prstGeom prst="ellipse">
            <a:avLst/>
          </a:prstGeom>
          <a:solidFill>
            <a:srgbClr val="FFFFFF">
              <a:alpha val="31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7" name="e"/>
          <p:cNvSpPr/>
          <p:nvPr/>
        </p:nvSpPr>
        <p:spPr>
          <a:xfrm>
            <a:off x="7526406" y="241204"/>
            <a:ext cx="48724" cy="48724"/>
          </a:xfrm>
          <a:prstGeom prst="ellipse">
            <a:avLst/>
          </a:prstGeom>
          <a:solidFill>
            <a:srgbClr val="FFFFFF">
              <a:alpha val="72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8" name="e"/>
          <p:cNvSpPr/>
          <p:nvPr/>
        </p:nvSpPr>
        <p:spPr>
          <a:xfrm>
            <a:off x="1070720" y="174151"/>
            <a:ext cx="33216" cy="33216"/>
          </a:xfrm>
          <a:prstGeom prst="ellipse">
            <a:avLst/>
          </a:prstGeom>
          <a:solidFill>
            <a:srgbClr val="FFFFFF">
              <a:alpha val="27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9" name="TextBox 108"/>
          <p:cNvSpPr txBox="1"/>
          <p:nvPr/>
        </p:nvSpPr>
        <p:spPr>
          <a:xfrm>
            <a:off x="0" y="822960"/>
            <a:ext cx="9144000" cy="402336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500" b="1">
                <a:solidFill>
                  <a:srgbClr val="FFD23F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0" y="4599432"/>
            <a:ext cx="9144000" cy="32004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300" b="1">
                <a:solidFill>
                  <a:srgbClr val="5A548A"/>
                </a:solidFill>
                <a:latin typeface="Helvetica Neue"/>
              </a:rPr>
              <a:t>murraycohen.com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0" y="1298448"/>
            <a:ext cx="9144000" cy="996696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4600" b="1">
                <a:solidFill>
                  <a:srgbClr val="FFFFFF"/>
                </a:solidFill>
                <a:latin typeface="Arial Rounded MT Bold"/>
              </a:rPr>
              <a:t>📍 Where we are</a:t>
            </a:r>
          </a:p>
        </p:txBody>
      </p:sp>
      <p:sp>
        <p:nvSpPr>
          <p:cNvPr id="112" name="TextBox 111"/>
          <p:cNvSpPr txBox="1"/>
          <p:nvPr/>
        </p:nvSpPr>
        <p:spPr>
          <a:xfrm>
            <a:off x="0" y="2450592"/>
            <a:ext cx="9144000" cy="50292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2000" b="1">
                <a:solidFill>
                  <a:srgbClr val="9B8CFF"/>
                </a:solidFill>
                <a:latin typeface="Helvetica Neue"/>
              </a:rPr>
              <a:t>Yesterday: the lazy 'uh' 😴   →   Today: FAST English</a:t>
            </a:r>
          </a:p>
        </p:txBody>
      </p:sp>
      <p:sp>
        <p:nvSpPr>
          <p:cNvPr id="113" name="Rounded Rectangle 112"/>
          <p:cNvSpPr/>
          <p:nvPr/>
        </p:nvSpPr>
        <p:spPr>
          <a:xfrm>
            <a:off x="2642615" y="3429000"/>
            <a:ext cx="3858768" cy="557784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" name="Rounded Rectangle 112"/>
          <p:cNvSpPr/>
          <p:nvPr/>
        </p:nvSpPr>
        <p:spPr>
          <a:xfrm>
            <a:off x="292608" y="274320"/>
            <a:ext cx="1463040" cy="45720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14" name="TextBox 113"/>
          <p:cNvSpPr txBox="1"/>
          <p:nvPr/>
        </p:nvSpPr>
        <p:spPr>
          <a:xfrm>
            <a:off x="2642615" y="3429000"/>
            <a:ext cx="3858768" cy="557784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800" b="1">
                <a:solidFill>
                  <a:srgbClr val="241F4E"/>
                </a:solidFill>
                <a:latin typeface="Arial Rounded MT Bold"/>
              </a:rPr>
              <a:t>Missed a day? Full replay!</a:t>
            </a:r>
          </a:p>
        </p:txBody>
      </p:sp>
      <p:sp>
        <p:nvSpPr>
          <p:cNvPr id="3" name="TextBox 113"/>
          <p:cNvSpPr txBox="1"/>
          <p:nvPr/>
        </p:nvSpPr>
        <p:spPr>
          <a:xfrm>
            <a:off x="292608" y="274320"/>
            <a:ext cx="1463040" cy="45720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500" b="1">
                <a:solidFill>
                  <a:srgbClr val="241F4E"/>
                </a:solidFill>
                <a:latin typeface="Arial Rounded MT Bold"/>
              </a:rPr>
              <a:t>DAY 10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13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e"/>
          <p:cNvSpPr/>
          <p:nvPr/>
        </p:nvSpPr>
        <p:spPr>
          <a:xfrm>
            <a:off x="923973" y="644262"/>
            <a:ext cx="69718" cy="69718"/>
          </a:xfrm>
          <a:prstGeom prst="ellipse">
            <a:avLst/>
          </a:prstGeom>
          <a:solidFill>
            <a:srgbClr val="FFFFFF">
              <a:alpha val="65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2" name="e"/>
          <p:cNvSpPr/>
          <p:nvPr/>
        </p:nvSpPr>
        <p:spPr>
          <a:xfrm>
            <a:off x="7997297" y="4500000"/>
            <a:ext cx="55491" cy="55491"/>
          </a:xfrm>
          <a:prstGeom prst="ellipse">
            <a:avLst/>
          </a:prstGeom>
          <a:solidFill>
            <a:srgbClr val="FFFFFF">
              <a:alpha val="54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3" name="e"/>
          <p:cNvSpPr/>
          <p:nvPr/>
        </p:nvSpPr>
        <p:spPr>
          <a:xfrm>
            <a:off x="470726" y="3900000"/>
            <a:ext cx="69416" cy="69416"/>
          </a:xfrm>
          <a:prstGeom prst="ellipse">
            <a:avLst/>
          </a:prstGeom>
          <a:solidFill>
            <a:srgbClr val="FFFFFF">
              <a:alpha val="34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4" name="e"/>
          <p:cNvSpPr/>
          <p:nvPr/>
        </p:nvSpPr>
        <p:spPr>
          <a:xfrm>
            <a:off x="231115" y="460032"/>
            <a:ext cx="61134" cy="61134"/>
          </a:xfrm>
          <a:prstGeom prst="ellipse">
            <a:avLst/>
          </a:prstGeom>
          <a:solidFill>
            <a:srgbClr val="FFFFFF">
              <a:alpha val="25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5" name="e"/>
          <p:cNvSpPr/>
          <p:nvPr/>
        </p:nvSpPr>
        <p:spPr>
          <a:xfrm>
            <a:off x="5220726" y="290807"/>
            <a:ext cx="50355" cy="50355"/>
          </a:xfrm>
          <a:prstGeom prst="ellipse">
            <a:avLst/>
          </a:prstGeom>
          <a:solidFill>
            <a:srgbClr val="FFFFFF">
              <a:alpha val="44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6" name="e"/>
          <p:cNvSpPr/>
          <p:nvPr/>
        </p:nvSpPr>
        <p:spPr>
          <a:xfrm>
            <a:off x="1953122" y="4200000"/>
            <a:ext cx="45485" cy="45485"/>
          </a:xfrm>
          <a:prstGeom prst="ellipse">
            <a:avLst/>
          </a:prstGeom>
          <a:solidFill>
            <a:srgbClr val="FFFFFF">
              <a:alpha val="31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7" name="e"/>
          <p:cNvSpPr/>
          <p:nvPr/>
        </p:nvSpPr>
        <p:spPr>
          <a:xfrm>
            <a:off x="7526406" y="241204"/>
            <a:ext cx="48724" cy="48724"/>
          </a:xfrm>
          <a:prstGeom prst="ellipse">
            <a:avLst/>
          </a:prstGeom>
          <a:solidFill>
            <a:srgbClr val="FFFFFF">
              <a:alpha val="72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8" name="e"/>
          <p:cNvSpPr/>
          <p:nvPr/>
        </p:nvSpPr>
        <p:spPr>
          <a:xfrm>
            <a:off x="1070720" y="174151"/>
            <a:ext cx="33216" cy="33216"/>
          </a:xfrm>
          <a:prstGeom prst="ellipse">
            <a:avLst/>
          </a:prstGeom>
          <a:solidFill>
            <a:srgbClr val="FFFFFF">
              <a:alpha val="27000"/>
            </a:srgbClr>
          </a:solidFill>
          <a:ln/>
        </p:spPr>
        <p:txBody>
          <a:bodyPr/>
          <a:lstStyle/>
          <a:p>
            <a:endParaRPr/>
          </a:p>
        </p:txBody>
      </p:sp>
      <p:sp>
        <p:nvSpPr>
          <p:cNvPr id="109" name="TextBox 108"/>
          <p:cNvSpPr txBox="1"/>
          <p:nvPr/>
        </p:nvSpPr>
        <p:spPr>
          <a:xfrm>
            <a:off x="0" y="822960"/>
            <a:ext cx="9144000" cy="402336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500" b="1">
                <a:solidFill>
                  <a:srgbClr val="FFD23F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0" y="4599432"/>
            <a:ext cx="9144000" cy="32004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300" b="1">
                <a:solidFill>
                  <a:srgbClr val="5A548A"/>
                </a:solidFill>
                <a:latin typeface="Helvetica Neue"/>
              </a:rPr>
              <a:t>murraycohen.com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0" y="1298448"/>
            <a:ext cx="9144000" cy="996696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4600" b="1">
                <a:solidFill>
                  <a:srgbClr val="FFFFFF"/>
                </a:solidFill>
                <a:latin typeface="Arial Rounded MT Bold"/>
              </a:rPr>
              <a:t>yesterday: the lazy 'uh'</a:t>
            </a:r>
          </a:p>
        </p:txBody>
      </p:sp>
      <p:sp>
        <p:nvSpPr>
          <p:cNvPr id="112" name="TextBox 111"/>
          <p:cNvSpPr txBox="1"/>
          <p:nvPr/>
        </p:nvSpPr>
        <p:spPr>
          <a:xfrm>
            <a:off x="0" y="2450592"/>
            <a:ext cx="9144000" cy="50292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2000" b="1">
                <a:solidFill>
                  <a:srgbClr val="9B8CFF"/>
                </a:solidFill>
                <a:latin typeface="Helvetica Neue"/>
              </a:rPr>
              <a:t>the schwa 😴 · about · banana · the jaw trick</a:t>
            </a:r>
          </a:p>
        </p:txBody>
      </p:sp>
      <p:sp>
        <p:nvSpPr>
          <p:cNvPr id="113" name="Rounded Rectangle 112"/>
          <p:cNvSpPr/>
          <p:nvPr/>
        </p:nvSpPr>
        <p:spPr>
          <a:xfrm>
            <a:off x="2862072" y="3429000"/>
            <a:ext cx="3419856" cy="557784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2" name="Rounded Rectangle 112"/>
          <p:cNvSpPr/>
          <p:nvPr/>
        </p:nvSpPr>
        <p:spPr>
          <a:xfrm>
            <a:off x="292608" y="274320"/>
            <a:ext cx="1463040" cy="45720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14" name="TextBox 113"/>
          <p:cNvSpPr txBox="1"/>
          <p:nvPr/>
        </p:nvSpPr>
        <p:spPr>
          <a:xfrm>
            <a:off x="2862072" y="3429000"/>
            <a:ext cx="3419856" cy="557784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800" b="1">
                <a:solidFill>
                  <a:srgbClr val="241F4E"/>
                </a:solidFill>
                <a:latin typeface="Arial Rounded MT Bold"/>
              </a:rPr>
              <a:t>let's do it all again!</a:t>
            </a:r>
          </a:p>
        </p:txBody>
      </p:sp>
      <p:sp>
        <p:nvSpPr>
          <p:cNvPr id="3" name="TextBox 113"/>
          <p:cNvSpPr txBox="1"/>
          <p:nvPr/>
        </p:nvSpPr>
        <p:spPr>
          <a:xfrm>
            <a:off x="292608" y="274320"/>
            <a:ext cx="1463040" cy="457200"/>
          </a:xfrm>
          <a:prstGeom prst="rect">
            <a:avLst/>
          </a:prstGeom>
          <a:noFill/>
          <a:ln>
            <a:noFill/>
          </a:ln>
        </p:spPr>
        <p:txBody>
          <a:bodyPr wrap="square" anchor="ctr"/>
          <a:lstStyle/>
          <a:p>
            <a:pPr algn="ctr"/>
            <a:r>
              <a:rPr sz="1500" b="1">
                <a:solidFill>
                  <a:srgbClr val="241F4E"/>
                </a:solidFill>
                <a:latin typeface="Arial Rounded MT Bold"/>
              </a:rPr>
              <a:t>DAY 10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3" name="Rectangle 1"/>
          <p:cNvSpPr/>
          <p:nvPr/>
        </p:nvSpPr>
        <p:spPr>
          <a:xfrm>
            <a:off x="1143000" y="0"/>
            <a:ext cx="6858000" cy="5143500"/>
          </a:xfrm>
          <a:prstGeom prst="rect">
            <a:avLst/>
          </a:prstGeom>
          <a:solidFill>
            <a:srgbClr val="FFF9EF"/>
          </a:solidFill>
          <a:ln>
            <a:noFill/>
          </a:ln>
        </p:spPr>
        <p:style>
          <a:lnRef idx="1">
            <a:srgbClr val="4F81BD"/>
          </a:lnRef>
          <a:fillRef idx="3">
            <a:srgbClr val="4F81BD"/>
          </a:fillRef>
          <a:effectRef idx="2">
            <a:srgbClr val="4F81BD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24" name="Rounded Rectangle 2"/>
          <p:cNvSpPr/>
          <p:nvPr/>
        </p:nvSpPr>
        <p:spPr>
          <a:xfrm>
            <a:off x="1383030" y="205740"/>
            <a:ext cx="925830" cy="342900"/>
          </a:xfrm>
          <a:prstGeom prst="roundRect">
            <a:avLst/>
          </a:prstGeom>
          <a:solidFill>
            <a:srgbClr val="FF5D5D"/>
          </a:solidFill>
          <a:ln>
            <a:noFill/>
          </a:ln>
        </p:spPr>
        <p:style>
          <a:lnRef idx="1">
            <a:srgbClr val="4F81BD"/>
          </a:lnRef>
          <a:fillRef idx="3">
            <a:srgbClr val="4F81BD"/>
          </a:fillRef>
          <a:effectRef idx="2">
            <a:srgbClr val="4F81BD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25" name="TextBox 3"/>
          <p:cNvSpPr txBox="1"/>
          <p:nvPr/>
        </p:nvSpPr>
        <p:spPr>
          <a:xfrm>
            <a:off x="1383030" y="205740"/>
            <a:ext cx="925830" cy="3429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350" b="1">
                <a:solidFill>
                  <a:srgbClr val="FFFFFF"/>
                </a:solidFill>
                <a:latin typeface="Arial Rounded MT Bold"/>
              </a:rPr>
              <a:t>DAY 9</a:t>
            </a:r>
          </a:p>
        </p:txBody>
      </p:sp>
      <p:sp>
        <p:nvSpPr>
          <p:cNvPr id="1026" name="Rounded Rectangle 4"/>
          <p:cNvSpPr/>
          <p:nvPr/>
        </p:nvSpPr>
        <p:spPr>
          <a:xfrm>
            <a:off x="6732270" y="205740"/>
            <a:ext cx="1028700" cy="342900"/>
          </a:xfrm>
          <a:prstGeom prst="roundRect">
            <a:avLst/>
          </a:prstGeom>
          <a:solidFill>
            <a:srgbClr val="241F4E"/>
          </a:solidFill>
          <a:ln>
            <a:noFill/>
          </a:ln>
        </p:spPr>
        <p:style>
          <a:lnRef idx="1">
            <a:srgbClr val="4F81BD"/>
          </a:lnRef>
          <a:fillRef idx="3">
            <a:srgbClr val="4F81BD"/>
          </a:fillRef>
          <a:effectRef idx="2">
            <a:srgbClr val="4F81BD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27" name="TextBox 5"/>
          <p:cNvSpPr txBox="1"/>
          <p:nvPr/>
        </p:nvSpPr>
        <p:spPr>
          <a:xfrm>
            <a:off x="6732270" y="205740"/>
            <a:ext cx="1028700" cy="3429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50" b="1">
                <a:solidFill>
                  <a:srgbClr val="FFFFFF"/>
                </a:solidFill>
                <a:latin typeface="Arial Rounded MT Bold"/>
              </a:rPr>
              <a:t>TEACH</a:t>
            </a:r>
          </a:p>
        </p:txBody>
      </p:sp>
      <p:sp>
        <p:nvSpPr>
          <p:cNvPr id="1028" name="TextBox 6"/>
          <p:cNvSpPr txBox="1"/>
          <p:nvPr/>
        </p:nvSpPr>
        <p:spPr>
          <a:xfrm>
            <a:off x="1143000" y="868680"/>
            <a:ext cx="6858000" cy="4457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2250" b="1">
                <a:solidFill>
                  <a:srgbClr val="241F4E"/>
                </a:solidFill>
                <a:latin typeface="Arial Rounded MT Bold"/>
              </a:rPr>
              <a:t>So… what IS the schwa?</a:t>
            </a:r>
          </a:p>
        </p:txBody>
      </p:sp>
      <p:sp>
        <p:nvSpPr>
          <p:cNvPr id="1029" name="Rounded Rectangle 7"/>
          <p:cNvSpPr/>
          <p:nvPr/>
        </p:nvSpPr>
        <p:spPr>
          <a:xfrm>
            <a:off x="1520190" y="1737360"/>
            <a:ext cx="1828800" cy="2743200"/>
          </a:xfrm>
          <a:prstGeom prst="roundRect">
            <a:avLst/>
          </a:prstGeom>
          <a:solidFill>
            <a:srgbClr val="FFFFFF"/>
          </a:solidFill>
          <a:ln w="38100">
            <a:solidFill>
              <a:srgbClr val="9B8CFF"/>
            </a:solidFill>
          </a:ln>
        </p:spPr>
        <p:style>
          <a:lnRef idx="1">
            <a:srgbClr val="4F81BD"/>
          </a:lnRef>
          <a:fillRef idx="3">
            <a:srgbClr val="4F81BD"/>
          </a:fillRef>
          <a:effectRef idx="2">
            <a:srgbClr val="4F81BD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30" name="TextBox 8"/>
          <p:cNvSpPr txBox="1"/>
          <p:nvPr/>
        </p:nvSpPr>
        <p:spPr>
          <a:xfrm>
            <a:off x="1520190" y="1874519"/>
            <a:ext cx="1828800" cy="617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300" b="1">
                <a:solidFill>
                  <a:srgbClr val="241F4E"/>
                </a:solidFill>
                <a:latin typeface="Arial Rounded MT Bold"/>
              </a:rPr>
              <a:t>😴</a:t>
            </a:r>
          </a:p>
        </p:txBody>
      </p:sp>
      <p:sp>
        <p:nvSpPr>
          <p:cNvPr id="1031" name="TextBox 9"/>
          <p:cNvSpPr txBox="1"/>
          <p:nvPr/>
        </p:nvSpPr>
        <p:spPr>
          <a:xfrm>
            <a:off x="1520190" y="2788920"/>
            <a:ext cx="18288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25" b="1">
                <a:solidFill>
                  <a:srgbClr val="241F4E"/>
                </a:solidFill>
                <a:latin typeface="Arial Rounded MT Bold"/>
              </a:rPr>
              <a:t>the LAZY uh</a:t>
            </a:r>
          </a:p>
        </p:txBody>
      </p:sp>
      <p:sp>
        <p:nvSpPr>
          <p:cNvPr id="1032" name="TextBox 10"/>
          <p:cNvSpPr txBox="1"/>
          <p:nvPr/>
        </p:nvSpPr>
        <p:spPr>
          <a:xfrm>
            <a:off x="1520190" y="3383280"/>
            <a:ext cx="1828800" cy="617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50" b="0">
                <a:solidFill>
                  <a:srgbClr val="5A548A"/>
                </a:solidFill>
                <a:latin typeface="Helvetica Neue"/>
              </a:rPr>
              <a:t>mouth relaxed, zero effort</a:t>
            </a:r>
          </a:p>
        </p:txBody>
      </p:sp>
      <p:sp>
        <p:nvSpPr>
          <p:cNvPr id="1033" name="Rounded Rectangle 11"/>
          <p:cNvSpPr/>
          <p:nvPr/>
        </p:nvSpPr>
        <p:spPr>
          <a:xfrm>
            <a:off x="3554730" y="1737360"/>
            <a:ext cx="1828800" cy="2743200"/>
          </a:xfrm>
          <a:prstGeom prst="roundRect">
            <a:avLst/>
          </a:prstGeom>
          <a:solidFill>
            <a:srgbClr val="FFFFFF"/>
          </a:solidFill>
          <a:ln w="38100">
            <a:solidFill>
              <a:srgbClr val="9B8CFF"/>
            </a:solidFill>
          </a:ln>
        </p:spPr>
        <p:style>
          <a:lnRef idx="1">
            <a:srgbClr val="4F81BD"/>
          </a:lnRef>
          <a:fillRef idx="3">
            <a:srgbClr val="4F81BD"/>
          </a:fillRef>
          <a:effectRef idx="2">
            <a:srgbClr val="4F81BD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34" name="TextBox 12"/>
          <p:cNvSpPr txBox="1"/>
          <p:nvPr/>
        </p:nvSpPr>
        <p:spPr>
          <a:xfrm>
            <a:off x="3554730" y="1874519"/>
            <a:ext cx="1828800" cy="617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300" b="1">
                <a:solidFill>
                  <a:srgbClr val="241F4E"/>
                </a:solidFill>
                <a:latin typeface="Arial Rounded MT Bold"/>
              </a:rPr>
              <a:t>👑</a:t>
            </a:r>
          </a:p>
        </p:txBody>
      </p:sp>
      <p:sp>
        <p:nvSpPr>
          <p:cNvPr id="1035" name="TextBox 13"/>
          <p:cNvSpPr txBox="1"/>
          <p:nvPr/>
        </p:nvSpPr>
        <p:spPr>
          <a:xfrm>
            <a:off x="3554730" y="2788920"/>
            <a:ext cx="18288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25" b="1">
                <a:solidFill>
                  <a:srgbClr val="241F4E"/>
                </a:solidFill>
                <a:latin typeface="Arial Rounded MT Bold"/>
              </a:rPr>
              <a:t>never the strong syllable</a:t>
            </a:r>
          </a:p>
        </p:txBody>
      </p:sp>
      <p:sp>
        <p:nvSpPr>
          <p:cNvPr id="1036" name="TextBox 14"/>
          <p:cNvSpPr txBox="1"/>
          <p:nvPr/>
        </p:nvSpPr>
        <p:spPr>
          <a:xfrm>
            <a:off x="3554730" y="3383280"/>
            <a:ext cx="1828800" cy="617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50" b="0">
                <a:solidFill>
                  <a:srgbClr val="5A548A"/>
                </a:solidFill>
                <a:latin typeface="Helvetica Neue"/>
              </a:rPr>
              <a:t>only in NOT-strong beats</a:t>
            </a:r>
          </a:p>
        </p:txBody>
      </p:sp>
      <p:sp>
        <p:nvSpPr>
          <p:cNvPr id="1037" name="Rounded Rectangle 15"/>
          <p:cNvSpPr/>
          <p:nvPr/>
        </p:nvSpPr>
        <p:spPr>
          <a:xfrm>
            <a:off x="5589270" y="1737360"/>
            <a:ext cx="1828800" cy="2743200"/>
          </a:xfrm>
          <a:prstGeom prst="roundRect">
            <a:avLst/>
          </a:prstGeom>
          <a:solidFill>
            <a:srgbClr val="FFFFFF"/>
          </a:solidFill>
          <a:ln w="38100">
            <a:solidFill>
              <a:srgbClr val="9B8CFF"/>
            </a:solidFill>
          </a:ln>
        </p:spPr>
        <p:style>
          <a:lnRef idx="1">
            <a:srgbClr val="4F81BD"/>
          </a:lnRef>
          <a:fillRef idx="3">
            <a:srgbClr val="4F81BD"/>
          </a:fillRef>
          <a:effectRef idx="2">
            <a:srgbClr val="4F81BD"/>
          </a:effectRef>
          <a:fontRef idx="minor">
            <a:srgbClr val="FFFFFF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38" name="TextBox 16"/>
          <p:cNvSpPr txBox="1"/>
          <p:nvPr/>
        </p:nvSpPr>
        <p:spPr>
          <a:xfrm>
            <a:off x="5589270" y="1874519"/>
            <a:ext cx="1828800" cy="617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300" b="1">
                <a:solidFill>
                  <a:srgbClr val="241F4E"/>
                </a:solidFill>
                <a:latin typeface="Arial Rounded MT Bold"/>
              </a:rPr>
              <a:t>🅰️</a:t>
            </a:r>
          </a:p>
        </p:txBody>
      </p:sp>
      <p:sp>
        <p:nvSpPr>
          <p:cNvPr id="1039" name="TextBox 17"/>
          <p:cNvSpPr txBox="1"/>
          <p:nvPr/>
        </p:nvSpPr>
        <p:spPr>
          <a:xfrm>
            <a:off x="5589270" y="2788920"/>
            <a:ext cx="18288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425" b="1">
                <a:solidFill>
                  <a:srgbClr val="241F4E"/>
                </a:solidFill>
                <a:latin typeface="Arial Rounded MT Bold"/>
              </a:rPr>
              <a:t>Any letter can hide it</a:t>
            </a:r>
          </a:p>
        </p:txBody>
      </p:sp>
      <p:sp>
        <p:nvSpPr>
          <p:cNvPr id="1040" name="TextBox 18"/>
          <p:cNvSpPr txBox="1"/>
          <p:nvPr/>
        </p:nvSpPr>
        <p:spPr>
          <a:xfrm>
            <a:off x="5589270" y="3383280"/>
            <a:ext cx="1828800" cy="617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50" b="0">
                <a:solidFill>
                  <a:srgbClr val="5A548A"/>
                </a:solidFill>
                <a:latin typeface="Helvetica Neue"/>
              </a:rPr>
              <a:t>a · e · i · o · u — all can say uh!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1440"/>
            <a:ext cx="91440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00" b="1">
                <a:solidFill>
                  <a:srgbClr val="5A548A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320040" y="384048"/>
            <a:ext cx="1188720" cy="402336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DAY 9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589520" y="384048"/>
            <a:ext cx="1234440" cy="402336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TEACH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4846320"/>
            <a:ext cx="914400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00" b="1">
                <a:solidFill>
                  <a:srgbClr val="5A548A"/>
                </a:solidFill>
                <a:latin typeface="Arial Rounded MT Bold"/>
              </a:rPr>
              <a:t>murraycohen.com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1097280"/>
            <a:ext cx="3794760" cy="338328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2268" y="1261872"/>
            <a:ext cx="2036064" cy="305409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526280" y="1234440"/>
            <a:ext cx="420624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4400" b="1">
                <a:solidFill>
                  <a:srgbClr val="241F4E"/>
                </a:solidFill>
                <a:latin typeface="Arial Rounded MT Bold"/>
              </a:rPr>
              <a:t>about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26280" y="2331720"/>
            <a:ext cx="42062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200" b="1">
                <a:solidFill>
                  <a:srgbClr val="5A548A"/>
                </a:solidFill>
                <a:latin typeface="Arial Rounded MT Bold"/>
              </a:rPr>
              <a:t>formal:   a-BOUT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26280" y="2880360"/>
            <a:ext cx="4206240" cy="31089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1">
                <a:solidFill>
                  <a:srgbClr val="5A548A"/>
                </a:solidFill>
                <a:latin typeface="Arial Rounded MT Bold"/>
              </a:rPr>
              <a:t>↓   the real way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26280" y="3273552"/>
            <a:ext cx="420624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600" b="1">
                <a:solidFill>
                  <a:srgbClr val="241F4E"/>
                </a:solidFill>
                <a:latin typeface="Arial Rounded MT Bold"/>
              </a:rPr>
              <a:t>schwa:   uh-</a:t>
            </a:r>
            <a:r>
              <a:rPr sz="2600" b="1">
                <a:solidFill>
                  <a:srgbClr val="FF5D5D"/>
                </a:solidFill>
                <a:latin typeface="Arial Rounded MT Bold"/>
              </a:rPr>
              <a:t>BOUT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526280" y="4160520"/>
            <a:ext cx="4023360" cy="438912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241F4E"/>
                </a:solidFill>
                <a:latin typeface="Arial Rounded MT Bold"/>
              </a:rPr>
              <a:t>The little “uh” is the schwa 😌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1440"/>
            <a:ext cx="91440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00" b="1">
                <a:solidFill>
                  <a:srgbClr val="5A548A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320040" y="384048"/>
            <a:ext cx="1188720" cy="402336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DAY 9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589520" y="384048"/>
            <a:ext cx="1234440" cy="402336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TEACH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4846320"/>
            <a:ext cx="914400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00" b="1">
                <a:solidFill>
                  <a:srgbClr val="5A548A"/>
                </a:solidFill>
                <a:latin typeface="Arial Rounded MT Bold"/>
              </a:rPr>
              <a:t>murraycohen.com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1097280"/>
            <a:ext cx="3794760" cy="338328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3252" y="1261872"/>
            <a:ext cx="3054096" cy="305409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526280" y="1234440"/>
            <a:ext cx="420624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4400" b="1">
                <a:solidFill>
                  <a:srgbClr val="241F4E"/>
                </a:solidFill>
                <a:latin typeface="Arial Rounded MT Bold"/>
              </a:rPr>
              <a:t>banana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26280" y="2331720"/>
            <a:ext cx="42062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200" b="1">
                <a:solidFill>
                  <a:srgbClr val="5A548A"/>
                </a:solidFill>
                <a:latin typeface="Arial Rounded MT Bold"/>
              </a:rPr>
              <a:t>formal:   ba-NAN-a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26280" y="2880360"/>
            <a:ext cx="4206240" cy="31089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1">
                <a:solidFill>
                  <a:srgbClr val="5A548A"/>
                </a:solidFill>
                <a:latin typeface="Arial Rounded MT Bold"/>
              </a:rPr>
              <a:t>↓   the real way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26280" y="3273552"/>
            <a:ext cx="420624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600" b="1">
                <a:solidFill>
                  <a:srgbClr val="241F4E"/>
                </a:solidFill>
                <a:latin typeface="Arial Rounded MT Bold"/>
              </a:rPr>
              <a:t>schwa:   buh-</a:t>
            </a:r>
            <a:r>
              <a:rPr sz="2600" b="1">
                <a:solidFill>
                  <a:srgbClr val="FF5D5D"/>
                </a:solidFill>
                <a:latin typeface="Arial Rounded MT Bold"/>
              </a:rPr>
              <a:t>NAN</a:t>
            </a:r>
            <a:r>
              <a:rPr sz="2600" b="1">
                <a:solidFill>
                  <a:srgbClr val="241F4E"/>
                </a:solidFill>
                <a:latin typeface="Arial Rounded MT Bold"/>
              </a:rPr>
              <a:t>-uh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526280" y="4160520"/>
            <a:ext cx="4023360" cy="438912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241F4E"/>
                </a:solidFill>
                <a:latin typeface="Arial Rounded MT Bold"/>
              </a:rPr>
              <a:t>The little “uh” is the schwa 😌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1440"/>
            <a:ext cx="91440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00" b="1">
                <a:solidFill>
                  <a:srgbClr val="5A548A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320040" y="384048"/>
            <a:ext cx="1188720" cy="402336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DAY 9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589520" y="384048"/>
            <a:ext cx="1234440" cy="402336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TEACH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4846320"/>
            <a:ext cx="914400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00" b="1">
                <a:solidFill>
                  <a:srgbClr val="5A548A"/>
                </a:solidFill>
                <a:latin typeface="Arial Rounded MT Bold"/>
              </a:rPr>
              <a:t>murraycohen.com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02920" y="1097280"/>
            <a:ext cx="3794760" cy="338328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4526280" y="1234440"/>
            <a:ext cx="420624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4400" b="1">
                <a:solidFill>
                  <a:srgbClr val="241F4E"/>
                </a:solidFill>
                <a:latin typeface="Arial Rounded MT Bold"/>
              </a:rPr>
              <a:t>sofa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26280" y="2331720"/>
            <a:ext cx="42062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200" b="1">
                <a:solidFill>
                  <a:srgbClr val="5A548A"/>
                </a:solidFill>
                <a:latin typeface="Arial Rounded MT Bold"/>
              </a:rPr>
              <a:t>formal:   SO-fa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26280" y="2880360"/>
            <a:ext cx="4206240" cy="31089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1">
                <a:solidFill>
                  <a:srgbClr val="5A548A"/>
                </a:solidFill>
                <a:latin typeface="Arial Rounded MT Bold"/>
              </a:rPr>
              <a:t>↓   the real way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26280" y="3273552"/>
            <a:ext cx="4206240" cy="6400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600" b="1">
                <a:solidFill>
                  <a:srgbClr val="241F4E"/>
                </a:solidFill>
                <a:latin typeface="Arial Rounded MT Bold"/>
              </a:rPr>
              <a:t>schwa:   </a:t>
            </a:r>
            <a:r>
              <a:rPr sz="2600" b="1">
                <a:solidFill>
                  <a:srgbClr val="FF5D5D"/>
                </a:solidFill>
                <a:latin typeface="Arial Rounded MT Bold"/>
              </a:rPr>
              <a:t>SOH</a:t>
            </a:r>
            <a:r>
              <a:rPr sz="2600" b="1">
                <a:solidFill>
                  <a:srgbClr val="241F4E"/>
                </a:solidFill>
                <a:latin typeface="Arial Rounded MT Bold"/>
              </a:rPr>
              <a:t>-fuh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526280" y="4160520"/>
            <a:ext cx="4023360" cy="438912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241F4E"/>
                </a:solidFill>
                <a:latin typeface="Arial Rounded MT Bold"/>
              </a:rPr>
              <a:t>The little “uh” is the schwa 😌</a:t>
            </a:r>
          </a:p>
        </p:txBody>
      </p:sp>
      <p:pic>
        <p:nvPicPr>
          <p:cNvPr id="13" name="Picture 12" descr="sofa_fina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3252" y="1261872"/>
            <a:ext cx="3054096" cy="305409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744</Words>
  <Application>Microsoft Macintosh PowerPoint</Application>
  <PresentationFormat>On-screen Show (16:9)</PresentationFormat>
  <Paragraphs>136</Paragraphs>
  <Slides>21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Arial</vt:lpstr>
      <vt:lpstr>Arial Rounded MT Bold</vt:lpstr>
      <vt:lpstr>Calibri</vt:lpstr>
      <vt:lpstr>Helvetica Neue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Mary Beth Fielder</cp:lastModifiedBy>
  <cp:revision>4</cp:revision>
  <dcterms:created xsi:type="dcterms:W3CDTF">2013-01-27T09:14:16Z</dcterms:created>
  <dcterms:modified xsi:type="dcterms:W3CDTF">2026-07-07T17:38:12Z</dcterms:modified>
  <cp:category/>
</cp:coreProperties>
</file>