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Day 10. Two tricks of fast English. One: some words MELT — the sound changes (wanna). Two: words HOLD HANDS — the spaces disappear (turnitoff). This is not sloppy English. It is real, correct English. Today we learn to hear it and say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PART 2: Linking. Nothing melts here — every sound stays. The SPACES disappear: the last consonant of one word glues to the vowel of the next. turn-it-off → turnitoff. Works with any words.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bridge case: did you → didja. Linking with a twist — d and y squeeze together and make a NEW sound, j. Say slow, then linked. 'Didja eat?' Echo.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Pure linking: turn-it-off → turnitoff. Every sound is still there. Trace the arcs with your finger as you say it — one smooth piece. Echo.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pick-it-up → pickitup. Smooth, no stops. Echo.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get-in-line → getinline. Link the words. Echo.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give-it-to-me → giveittome. Four words, one piece. Echo.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zip-it-up → zipitup. One smooth piece. Echo, then move to the recap.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Recap. Left: reductions — the sound changes (wanna, gonna, hafta). Right: linking — the spaces disappear, every sound stays (turnitoff, pickitup, zipitup). Say all six together once more. That's real, correct English.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PART 1: Reductions. A small club of words melts when we talk fast: wanna, gonna, hafta. The SOUND actually changes. Set the frame, then work the examples.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want to → wanna. The underlined words are the ones that melt. Say the slow line, then the fast line. 'Do you wanna eat?' Class echoes the fast version.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want to → wanna again. Echo it. Then ask a student directly: 'Do you wanna dance?'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going to → gonna. Note 'I am' also melts to 'I'm'. 'I'm gonna go now.' Very common. Class echoes.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going to → gonna. 'She's gonna call me.' Echo, then a student uses gonna in their own sentence.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have to → hafta. SAME two words, just lazy — the v relaxes to f. NOT 'gotta' (that comes from 'got to', which we don't know yet). 'I hafta go.' Echo.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have to → hafta. 'I hafta sleep.' Echo.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have to → hafta. 'I hafta finish this.' Echo, then students try their own 'I hafta ___.'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635240" y="384048"/>
            <a:ext cx="118872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FAST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417320"/>
            <a:ext cx="9144000" cy="8686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Reductions &amp; Linking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331720"/>
            <a:ext cx="9144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241F4E"/>
                </a:solidFill>
                <a:latin typeface="Arial Rounded MT Bold"/>
              </a:rPr>
              <a:t>How fast English really sounds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325880" y="3246120"/>
            <a:ext cx="3017520" cy="56692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want to → </a:t>
            </a:r>
            <a:r>
              <a:rPr sz="1700" b="1">
                <a:solidFill>
                  <a:srgbClr val="FF5D5D"/>
                </a:solidFill>
                <a:latin typeface="Arial Rounded MT Bold"/>
              </a:rPr>
              <a:t>wanna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09160" y="3246120"/>
            <a:ext cx="3108960" cy="56692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turn it off → </a:t>
            </a:r>
            <a:r>
              <a:rPr sz="1700" b="1">
                <a:solidFill>
                  <a:srgbClr val="FF5D5D"/>
                </a:solidFill>
                <a:latin typeface="Arial Rounded MT Bold"/>
              </a:rPr>
              <a:t>turnitoff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LINKING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645920"/>
            <a:ext cx="914400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PART 2 — Linking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542032"/>
            <a:ext cx="9144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Words hold hands — no spaces, every sound stays.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635758" y="3310128"/>
            <a:ext cx="3872484" cy="56692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turn it off → </a:t>
            </a:r>
            <a:r>
              <a:rPr sz="1800" b="1">
                <a:solidFill>
                  <a:srgbClr val="FF5D5D"/>
                </a:solidFill>
                <a:latin typeface="Arial Rounded MT Bold"/>
              </a:rPr>
              <a:t>turnitoff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LINKING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Did you eat?  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one smooth piece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2059" y="2907792"/>
            <a:ext cx="3374280" cy="82296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4000" b="1">
                <a:solidFill>
                  <a:srgbClr val="FF5D5D"/>
                </a:solidFill>
                <a:latin typeface="Arial Rounded MT Bold"/>
              </a:rPr>
              <a:t>Didja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eat?</a:t>
            </a:r>
          </a:p>
        </p:txBody>
      </p:sp>
      <p:sp>
        <p:nvSpPr>
          <p:cNvPr id="11" name="Arc 10"/>
          <p:cNvSpPr/>
          <p:nvPr/>
        </p:nvSpPr>
        <p:spPr>
          <a:xfrm>
            <a:off x="3977431" y="3639312"/>
            <a:ext cx="1293440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did + you → didja   (d + y = j!)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LINKING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Turn it off.  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one smooth piece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50208" y="2907792"/>
            <a:ext cx="3157983" cy="82296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4000" b="1">
                <a:solidFill>
                  <a:srgbClr val="241F4E"/>
                </a:solidFill>
                <a:latin typeface="Arial Rounded MT Bold"/>
              </a:rPr>
              <a:t>Turn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it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off.</a:t>
            </a:r>
          </a:p>
        </p:txBody>
      </p:sp>
      <p:sp>
        <p:nvSpPr>
          <p:cNvPr id="11" name="Arc 10"/>
          <p:cNvSpPr/>
          <p:nvPr/>
        </p:nvSpPr>
        <p:spPr>
          <a:xfrm>
            <a:off x="4014390" y="3639312"/>
            <a:ext cx="722932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4737323" y="3639312"/>
            <a:ext cx="557609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turn + it + off — no spaces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LINKING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Pick it up.  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one smooth piece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15444" y="2907792"/>
            <a:ext cx="3027511" cy="82296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4000" b="1">
                <a:solidFill>
                  <a:srgbClr val="241F4E"/>
                </a:solidFill>
                <a:latin typeface="Arial Rounded MT Bold"/>
              </a:rPr>
              <a:t>Pick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it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up.</a:t>
            </a:r>
          </a:p>
        </p:txBody>
      </p:sp>
      <p:sp>
        <p:nvSpPr>
          <p:cNvPr id="11" name="Arc 10"/>
          <p:cNvSpPr/>
          <p:nvPr/>
        </p:nvSpPr>
        <p:spPr>
          <a:xfrm>
            <a:off x="4040559" y="3639312"/>
            <a:ext cx="683865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4724424" y="3639312"/>
            <a:ext cx="537765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pick + it + up — no spaces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LINKING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Get in line.  🚶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one smooth piece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98862" y="2907792"/>
            <a:ext cx="3260675" cy="82296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4000" b="1">
                <a:solidFill>
                  <a:srgbClr val="241F4E"/>
                </a:solidFill>
                <a:latin typeface="Arial Rounded MT Bold"/>
              </a:rPr>
              <a:t>Get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in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line.</a:t>
            </a:r>
          </a:p>
        </p:txBody>
      </p:sp>
      <p:sp>
        <p:nvSpPr>
          <p:cNvPr id="11" name="Arc 10"/>
          <p:cNvSpPr/>
          <p:nvPr/>
        </p:nvSpPr>
        <p:spPr>
          <a:xfrm>
            <a:off x="3840881" y="3639312"/>
            <a:ext cx="664269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4505151" y="3639312"/>
            <a:ext cx="731118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get + in + line — no spaces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LINKING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Give it to me.  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one smooth piece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72147" y="2907792"/>
            <a:ext cx="3714105" cy="82296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4000" b="1">
                <a:solidFill>
                  <a:srgbClr val="241F4E"/>
                </a:solidFill>
                <a:latin typeface="Arial Rounded MT Bold"/>
              </a:rPr>
              <a:t>Give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it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to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me.</a:t>
            </a:r>
          </a:p>
        </p:txBody>
      </p:sp>
      <p:sp>
        <p:nvSpPr>
          <p:cNvPr id="11" name="Arc 10"/>
          <p:cNvSpPr/>
          <p:nvPr/>
        </p:nvSpPr>
        <p:spPr>
          <a:xfrm>
            <a:off x="3727400" y="3639312"/>
            <a:ext cx="714002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4441403" y="3639312"/>
            <a:ext cx="402083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Arc 12"/>
          <p:cNvSpPr/>
          <p:nvPr/>
        </p:nvSpPr>
        <p:spPr>
          <a:xfrm>
            <a:off x="4843487" y="3639312"/>
            <a:ext cx="685849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give + it + to + me — no spaces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LINKING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Zip it up.  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one smooth piece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2568" y="2907792"/>
            <a:ext cx="2773263" cy="82296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l"/>
            <a:r>
              <a:rPr sz="4000" b="1">
                <a:solidFill>
                  <a:srgbClr val="241F4E"/>
                </a:solidFill>
                <a:latin typeface="Arial Rounded MT Bold"/>
              </a:rPr>
              <a:t>Zip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it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up.</a:t>
            </a:r>
          </a:p>
        </p:txBody>
      </p:sp>
      <p:sp>
        <p:nvSpPr>
          <p:cNvPr id="11" name="Arc 10"/>
          <p:cNvSpPr/>
          <p:nvPr/>
        </p:nvSpPr>
        <p:spPr>
          <a:xfrm>
            <a:off x="4034234" y="3639312"/>
            <a:ext cx="550416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Arc 11"/>
          <p:cNvSpPr/>
          <p:nvPr/>
        </p:nvSpPr>
        <p:spPr>
          <a:xfrm>
            <a:off x="4584650" y="3639312"/>
            <a:ext cx="537765" cy="164592"/>
          </a:xfrm>
          <a:prstGeom prst="arc">
            <a:avLst>
              <a:gd name="adj1" fmla="val 0"/>
              <a:gd name="adj2" fmla="val 10800000"/>
            </a:avLst>
          </a:prstGeom>
          <a:noFill/>
          <a:ln w="34925">
            <a:solidFill>
              <a:srgbClr val="FF5D5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zip + it + up — no spaces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60120"/>
            <a:ext cx="914400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3200" b="1">
                <a:solidFill>
                  <a:srgbClr val="FF5D5D"/>
                </a:solidFill>
                <a:latin typeface="Arial Rounded MT Bold"/>
              </a:rPr>
              <a:t>Fast English — two tricks!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783080"/>
            <a:ext cx="384048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REDUCTIONS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2176272"/>
            <a:ext cx="384048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the sound changes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1783080"/>
            <a:ext cx="384048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LINKING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176272"/>
            <a:ext cx="384048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5A548A"/>
                </a:solidFill>
                <a:latin typeface="Arial Rounded MT Bold"/>
              </a:rPr>
              <a:t>no spaces — sounds stay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417320" y="2606040"/>
            <a:ext cx="2103120" cy="42062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700" b="1">
                <a:solidFill>
                  <a:srgbClr val="FF5D5D"/>
                </a:solidFill>
                <a:latin typeface="Arial Rounded MT Bold"/>
              </a:rPr>
              <a:t>wanna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417320" y="3118104"/>
            <a:ext cx="2103120" cy="42062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700" b="1">
                <a:solidFill>
                  <a:srgbClr val="FF5D5D"/>
                </a:solidFill>
                <a:latin typeface="Arial Rounded MT Bold"/>
              </a:rPr>
              <a:t>gonna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417320" y="3630168"/>
            <a:ext cx="2103120" cy="42062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700" b="1">
                <a:solidFill>
                  <a:srgbClr val="FF5D5D"/>
                </a:solidFill>
                <a:latin typeface="Arial Rounded MT Bold"/>
              </a:rPr>
              <a:t>hafta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0" y="2606040"/>
            <a:ext cx="2377440" cy="42062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turnitoff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0" y="3118104"/>
            <a:ext cx="2377440" cy="42062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pickitup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0" y="3630168"/>
            <a:ext cx="2377440" cy="420624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700" b="1">
                <a:solidFill>
                  <a:srgbClr val="241F4E"/>
                </a:solidFill>
                <a:latin typeface="Arial Rounded MT Bold"/>
              </a:rPr>
              <a:t>zipitup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606040" y="4315968"/>
            <a:ext cx="393192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That’s real, correct English! 🗣️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645920"/>
            <a:ext cx="914400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PART 1 — Reductions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542032"/>
            <a:ext cx="914400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Some words melt — the sound changes.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166110" y="3310128"/>
            <a:ext cx="2811779" cy="56692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want to → </a:t>
            </a:r>
            <a:r>
              <a:rPr sz="1800" b="1">
                <a:solidFill>
                  <a:srgbClr val="FF5D5D"/>
                </a:solidFill>
                <a:latin typeface="Arial Rounded MT Bold"/>
              </a:rPr>
              <a:t>wanna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Do you </a:t>
            </a:r>
            <a:r>
              <a:rPr sz="2400" b="1" u="sng">
                <a:solidFill>
                  <a:srgbClr val="241F4E"/>
                </a:solidFill>
                <a:latin typeface="Arial Rounded MT Bold"/>
              </a:rPr>
              <a:t>want to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 eat?  🍽️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it melts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907792"/>
            <a:ext cx="91440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Do you </a:t>
            </a:r>
            <a:r>
              <a:rPr sz="4000" b="1">
                <a:solidFill>
                  <a:srgbClr val="FF5D5D"/>
                </a:solidFill>
                <a:latin typeface="Arial Rounded MT Bold"/>
              </a:rPr>
              <a:t>wanna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eat?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want to  →  wanna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Do you </a:t>
            </a:r>
            <a:r>
              <a:rPr sz="2400" b="1" u="sng">
                <a:solidFill>
                  <a:srgbClr val="241F4E"/>
                </a:solidFill>
                <a:latin typeface="Arial Rounded MT Bold"/>
              </a:rPr>
              <a:t>want to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 dance?  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it melts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907792"/>
            <a:ext cx="91440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Do you </a:t>
            </a:r>
            <a:r>
              <a:rPr sz="4000" b="1">
                <a:solidFill>
                  <a:srgbClr val="FF5D5D"/>
                </a:solidFill>
                <a:latin typeface="Arial Rounded MT Bold"/>
              </a:rPr>
              <a:t>wanna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dance?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want to  →  wanna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I am </a:t>
            </a:r>
            <a:r>
              <a:rPr sz="2400" b="1" u="sng">
                <a:solidFill>
                  <a:srgbClr val="241F4E"/>
                </a:solidFill>
                <a:latin typeface="Arial Rounded MT Bold"/>
              </a:rPr>
              <a:t>going to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 go now.  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it melts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907792"/>
            <a:ext cx="91440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I’m </a:t>
            </a:r>
            <a:r>
              <a:rPr sz="4000" b="1">
                <a:solidFill>
                  <a:srgbClr val="FF5D5D"/>
                </a:solidFill>
                <a:latin typeface="Arial Rounded MT Bold"/>
              </a:rPr>
              <a:t>gonna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go now.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going to  →  gonna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She is </a:t>
            </a:r>
            <a:r>
              <a:rPr sz="2400" b="1" u="sng">
                <a:solidFill>
                  <a:srgbClr val="241F4E"/>
                </a:solidFill>
                <a:latin typeface="Arial Rounded MT Bold"/>
              </a:rPr>
              <a:t>going to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 call me.  📞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it melts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907792"/>
            <a:ext cx="91440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She’s </a:t>
            </a:r>
            <a:r>
              <a:rPr sz="4000" b="1">
                <a:solidFill>
                  <a:srgbClr val="FF5D5D"/>
                </a:solidFill>
                <a:latin typeface="Arial Rounded MT Bold"/>
              </a:rPr>
              <a:t>gonna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call me.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going to  →  gonna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2400" b="1" u="sng">
                <a:solidFill>
                  <a:srgbClr val="241F4E"/>
                </a:solidFill>
                <a:latin typeface="Arial Rounded MT Bold"/>
              </a:rPr>
              <a:t>have to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 go.  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it melts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907792"/>
            <a:ext cx="91440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4000" b="1">
                <a:solidFill>
                  <a:srgbClr val="FF5D5D"/>
                </a:solidFill>
                <a:latin typeface="Arial Rounded MT Bold"/>
              </a:rPr>
              <a:t>hafta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go.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have to  →  hafta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2400" b="1" u="sng">
                <a:solidFill>
                  <a:srgbClr val="241F4E"/>
                </a:solidFill>
                <a:latin typeface="Arial Rounded MT Bold"/>
              </a:rPr>
              <a:t>have to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 sleep.  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it melts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907792"/>
            <a:ext cx="91440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4000" b="1">
                <a:solidFill>
                  <a:srgbClr val="FF5D5D"/>
                </a:solidFill>
                <a:latin typeface="Arial Rounded MT Bold"/>
              </a:rPr>
              <a:t>hafta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sleep.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have to  →  hafta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32588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REDUCTIONS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1188720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SLOW — word by word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63040"/>
            <a:ext cx="91440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2400" b="1" u="sng">
                <a:solidFill>
                  <a:srgbClr val="241F4E"/>
                </a:solidFill>
                <a:latin typeface="Arial Rounded MT Bold"/>
              </a:rPr>
              <a:t>have to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 finish this.  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176272"/>
            <a:ext cx="914400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5D5D"/>
                </a:solidFill>
                <a:latin typeface="Arial Rounded MT Bold"/>
              </a:rPr>
              <a:t>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633472"/>
            <a:ext cx="914400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1">
                <a:solidFill>
                  <a:srgbClr val="5A548A"/>
                </a:solidFill>
                <a:latin typeface="Arial Rounded MT Bold"/>
              </a:rPr>
              <a:t>FAST — it melts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2907792"/>
            <a:ext cx="914400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I </a:t>
            </a:r>
            <a:r>
              <a:rPr sz="4000" b="1">
                <a:solidFill>
                  <a:srgbClr val="FF5D5D"/>
                </a:solidFill>
                <a:latin typeface="Arial Rounded MT Bold"/>
              </a:rPr>
              <a:t>hafta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finish this.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041648"/>
            <a:ext cx="91440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5A548A"/>
                </a:solidFill>
                <a:latin typeface="Arial Rounded MT Bold"/>
              </a:rPr>
              <a:t>have to  →  hafta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