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66" r:id="rId18"/>
    <p:sldId id="259" r:id="rId10"/>
    <p:sldId id="267" r:id="rId19"/>
    <p:sldId id="260" r:id="rId11"/>
    <p:sldId id="268" r:id="rId20"/>
    <p:sldId id="261" r:id="rId12"/>
    <p:sldId id="262" r:id="rId13"/>
    <p:sldId id="269" r:id="rId21"/>
    <p:sldId id="263" r:id="rId14"/>
    <p:sldId id="270" r:id="rId22"/>
    <p:sldId id="264" r:id="rId15"/>
    <p:sldId id="271" r:id="rId23"/>
    <p:sldId id="265" r:id="rId16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5.xml"/><Relationship Id="rId11" Type="http://schemas.openxmlformats.org/officeDocument/2006/relationships/slide" Target="slides/slide7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2.xml"/><Relationship Id="rId15" Type="http://schemas.openxmlformats.org/officeDocument/2006/relationships/slide" Target="slides/slide14.xml"/><Relationship Id="rId16" Type="http://schemas.openxmlformats.org/officeDocument/2006/relationships/slide" Target="slides/slide16.xml"/><Relationship Id="rId17" Type="http://schemas.openxmlformats.org/officeDocument/2006/relationships/notesMaster" Target="notesMasters/notesMaster1.xml"/><Relationship Id="rId18" Type="http://schemas.openxmlformats.org/officeDocument/2006/relationships/slide" Target="slides/slide4.xml"/><Relationship Id="rId19" Type="http://schemas.openxmlformats.org/officeDocument/2006/relationships/slide" Target="slides/slide6.xml"/><Relationship Id="rId20" Type="http://schemas.openxmlformats.org/officeDocument/2006/relationships/slide" Target="slides/slide8.xml"/><Relationship Id="rId21" Type="http://schemas.openxmlformats.org/officeDocument/2006/relationships/slide" Target="slides/slide11.xml"/><Relationship Id="rId22" Type="http://schemas.openxmlformats.org/officeDocument/2006/relationships/slide" Target="slides/slide13.xml"/><Relationship Id="rId23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Hey everybody, welcome back! Today we put two sounds together — and you already know them both! Remember the wide "aaa" sound, and the open "ah" sound? Here they are: hat… or hot? Listen carefully, and say the number — one or two.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Wonderful work today, everybody. You took two tricky sounds — "aaa" and "ah" — and you heard the difference. You've come so far. Keep practicing at home: hat, hot. Hat, hot. I'm so proud of you. See you next time!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Let's remember the two sounds. The first is wide: "aaa." Like in hat — hat. The second is open and round: "ah." Like in hot — hot. Feel the difference. Aaa… ah. Wide: aaa. Round: ah. Say them with me. Aaa. (pause) Ah. (pause) You remember these — good!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Look. Number one is hat. Number two is hot. I say one word. You say the number — one or two. Listen… hat. (pause) One or two? (pause) Number one! Hat. Listen… hot. (pause) One or two? (pause) Number two! Hot.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Look. Number one is cop. Number two is cap. I say one word. You say the number — one or two. Listen… cop. (pause) One or two? (pause) Number one! Cop. Listen… cap. (pause) One or two? (pause) Number two! Cap.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Look. Number one is cat. Number two is cot. I say one word. You say the number — one or two. Listen… cat. (pause) One or two? (pause) Number one! Cat. Listen… cot. (pause) One or two? (pause) Number two! Cot.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Now say them all with me. Hat — hot. (pause) Cap — cop. (pause) Cat — cot. (pause) Here are two more to say — black, and block. Black… block. (pause) Feel the wide "aaa" and the round "ah." Hat, hot.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Game time! Number one is hot. Number two is hat. Listen… hat. (pause) Say the number! (pause) Number two — Hat. Again… hot. (pause) What number? (pause) Number one — Hot.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Game time! Number one is cap. Number two is cop. Listen… cop. (pause) Say the number! (pause) Number two — Cop. Again… cap. (pause) What number? (pause) Number one — Cap.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Game time! Number one is cot. Number two is cat. Listen… cat. (pause) Say the number! (pause) Number two — Cat. Again… cot. (pause) What number? (pause) Number one — Cot.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"/>
          <p:cNvSpPr/>
          <p:nvPr/>
        </p:nvSpPr>
        <p:spPr>
          <a:xfrm>
            <a:off x="0" y="82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spc="400" b="0" dirty="0">
                <a:solidFill>
                  <a:srgbClr val="FFD23F"/>
                </a:solidFill>
                <a:latin typeface="Arial Rounded MT Bold"/>
                <a:cs typeface="Arial Rounded MT Bold"/>
              </a:rPr>
              <a:t>M U R R A Y ' S   E N G L I S H</a:t>
            </a:r>
          </a:p>
        </p:txBody>
      </p:sp>
      <p:sp>
        <p:nvSpPr>
          <p:cNvPr id="110" name="t"/>
          <p:cNvSpPr/>
          <p:nvPr/>
        </p:nvSpPr>
        <p:spPr>
          <a:xfrm>
            <a:off x="0" y="13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Hat or Hot?  🎩🔥</a:t>
            </a:r>
          </a:p>
        </p:txBody>
      </p:sp>
      <p:sp>
        <p:nvSpPr>
          <p:cNvPr id="111" name="t"/>
          <p:cNvSpPr/>
          <p:nvPr/>
        </p:nvSpPr>
        <p:spPr>
          <a:xfrm>
            <a:off x="0" y="2450000"/>
            <a:ext cx="9144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Listen. Say 1 or 2!</a:t>
            </a:r>
          </a:p>
        </p:txBody>
      </p:sp>
      <p:sp>
        <p:nvSpPr>
          <p:cNvPr id="112" name="rr"/>
          <p:cNvSpPr/>
          <p:nvPr/>
        </p:nvSpPr>
        <p:spPr>
          <a:xfrm>
            <a:off x="3272040" y="3170000"/>
            <a:ext cx="2600000" cy="56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13" name="t"/>
          <p:cNvSpPr/>
          <p:nvPr/>
        </p:nvSpPr>
        <p:spPr>
          <a:xfrm>
            <a:off x="3272040" y="3170000"/>
            <a:ext cx="260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14" name="t"/>
          <p:cNvSpPr/>
          <p:nvPr/>
        </p:nvSpPr>
        <p:spPr>
          <a:xfrm>
            <a:off x="0" y="4600000"/>
            <a:ext cx="9144000" cy="3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300" b="0" dirty="0">
                <a:solidFill>
                  <a:srgbClr val="5A548A"/>
                </a:solidFill>
                <a:latin typeface="Helvetica Neue"/>
                <a:cs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8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8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9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🔥</a:t>
            </a:r>
          </a:p>
        </p:txBody>
      </p:sp>
      <p:sp>
        <p:nvSpPr>
          <p:cNvPr id="190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hot</a:t>
            </a:r>
          </a:p>
        </p:txBody>
      </p:sp>
      <p:sp>
        <p:nvSpPr>
          <p:cNvPr id="191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2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3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94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95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2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🎩</a:t>
            </a:r>
          </a:p>
        </p:txBody>
      </p:sp>
      <p:sp>
        <p:nvSpPr>
          <p:cNvPr id="196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hat</a:t>
            </a:r>
          </a:p>
        </p:txBody>
      </p:sp>
      <p:sp>
        <p:nvSpPr>
          <p:cNvPr id="197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8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9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8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8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9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🔥</a:t>
            </a:r>
          </a:p>
        </p:txBody>
      </p:sp>
      <p:sp>
        <p:nvSpPr>
          <p:cNvPr id="190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hot</a:t>
            </a:r>
          </a:p>
        </p:txBody>
      </p:sp>
      <p:sp>
        <p:nvSpPr>
          <p:cNvPr id="191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2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3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94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95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2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🎩</a:t>
            </a:r>
          </a:p>
        </p:txBody>
      </p:sp>
      <p:sp>
        <p:nvSpPr>
          <p:cNvPr id="196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hat</a:t>
            </a:r>
          </a:p>
        </p:txBody>
      </p:sp>
      <p:sp>
        <p:nvSpPr>
          <p:cNvPr id="197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8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9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HAT!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0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20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0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0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0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8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🧢</a:t>
            </a:r>
          </a:p>
        </p:txBody>
      </p:sp>
      <p:sp>
        <p:nvSpPr>
          <p:cNvPr id="20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cap</a:t>
            </a:r>
          </a:p>
        </p:txBody>
      </p:sp>
      <p:sp>
        <p:nvSpPr>
          <p:cNvPr id="20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0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0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0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1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21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21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1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1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0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20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0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0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0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8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🧢</a:t>
            </a:r>
          </a:p>
        </p:txBody>
      </p:sp>
      <p:sp>
        <p:nvSpPr>
          <p:cNvPr id="20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cap</a:t>
            </a:r>
          </a:p>
        </p:txBody>
      </p:sp>
      <p:sp>
        <p:nvSpPr>
          <p:cNvPr id="20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0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0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0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1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21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21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1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1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COP!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2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1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1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19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cot</a:t>
            </a:r>
          </a:p>
        </p:txBody>
      </p:sp>
      <p:sp>
        <p:nvSpPr>
          <p:cNvPr id="220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1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22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23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24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cat</a:t>
            </a:r>
          </a:p>
        </p:txBody>
      </p:sp>
      <p:sp>
        <p:nvSpPr>
          <p:cNvPr id="225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6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27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228" name="Picture 227" descr="c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45" y="1390000"/>
            <a:ext cx="3570309" cy="2220000"/>
          </a:xfrm>
          <a:prstGeom prst="rect">
            <a:avLst/>
          </a:prstGeom>
        </p:spPr>
      </p:pic>
      <p:pic>
        <p:nvPicPr>
          <p:cNvPr id="229" name="Picture 228" descr="c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651" y="1390000"/>
            <a:ext cx="1552697" cy="2220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2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21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21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19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cot</a:t>
            </a:r>
          </a:p>
        </p:txBody>
      </p:sp>
      <p:sp>
        <p:nvSpPr>
          <p:cNvPr id="220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1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22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223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224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cat</a:t>
            </a:r>
          </a:p>
        </p:txBody>
      </p:sp>
      <p:sp>
        <p:nvSpPr>
          <p:cNvPr id="225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6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227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228" name="Picture 227" descr="c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45" y="1390000"/>
            <a:ext cx="3570309" cy="2220000"/>
          </a:xfrm>
          <a:prstGeom prst="rect">
            <a:avLst/>
          </a:prstGeom>
        </p:spPr>
      </p:pic>
      <p:pic>
        <p:nvPicPr>
          <p:cNvPr id="229" name="Picture 228" descr="c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651" y="1390000"/>
            <a:ext cx="1552697" cy="2220000"/>
          </a:xfrm>
          <a:prstGeom prst="rect">
            <a:avLst/>
          </a:prstGeom>
        </p:spPr>
      </p:pic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COT!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22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3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3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3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3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3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3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36" name="t"/>
          <p:cNvSpPr/>
          <p:nvPr/>
        </p:nvSpPr>
        <p:spPr>
          <a:xfrm>
            <a:off x="0" y="17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Great job!  🎉</a:t>
            </a:r>
          </a:p>
        </p:txBody>
      </p:sp>
      <p:sp>
        <p:nvSpPr>
          <p:cNvPr id="237" name="t"/>
          <p:cNvSpPr/>
          <p:nvPr/>
        </p:nvSpPr>
        <p:spPr>
          <a:xfrm>
            <a:off x="0" y="290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0" dirty="0">
                <a:solidFill>
                  <a:srgbClr val="9B8CFF"/>
                </a:solidFill>
                <a:latin typeface="Helvetica Neue"/>
                <a:cs typeface="Helvetica Neue"/>
              </a:rPr>
              <a:t>Say them again with 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17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18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19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120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/æ/  as in hat</a:t>
            </a:r>
          </a:p>
        </p:txBody>
      </p:sp>
      <p:sp>
        <p:nvSpPr>
          <p:cNvPr id="121" name="e"/>
          <p:cNvSpPr/>
          <p:nvPr/>
        </p:nvSpPr>
        <p:spPr>
          <a:xfrm>
            <a:off x="1310000" y="2820000"/>
            <a:ext cx="2300000" cy="46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22" name="rr"/>
          <p:cNvSpPr/>
          <p:nvPr/>
        </p:nvSpPr>
        <p:spPr>
          <a:xfrm>
            <a:off x="1560000" y="2980000"/>
            <a:ext cx="1800000" cy="15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/>
        </p:txBody>
      </p:sp>
      <p:sp>
        <p:nvSpPr>
          <p:cNvPr id="123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Wide, bright 'aaa'.</a:t>
            </a:r>
          </a:p>
        </p:txBody>
      </p:sp>
      <p:sp>
        <p:nvSpPr>
          <p:cNvPr id="124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🎩  hat</a:t>
            </a:r>
          </a:p>
        </p:txBody>
      </p:sp>
      <p:sp>
        <p:nvSpPr>
          <p:cNvPr id="125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26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27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/ɑ/  as in hot</a:t>
            </a:r>
          </a:p>
        </p:txBody>
      </p:sp>
      <p:sp>
        <p:nvSpPr>
          <p:cNvPr id="128" name="e"/>
          <p:cNvSpPr/>
          <p:nvPr/>
        </p:nvSpPr>
        <p:spPr>
          <a:xfrm>
            <a:off x="6382512" y="2743200"/>
            <a:ext cx="603504" cy="603504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29" name="e"/>
          <p:cNvSpPr/>
          <p:nvPr/>
        </p:nvSpPr>
        <p:spPr>
          <a:xfrm>
            <a:off x="6522611" y="2883299"/>
            <a:ext cx="323305" cy="323305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p/>
        </p:txBody>
      </p:sp>
      <p:sp>
        <p:nvSpPr>
          <p:cNvPr id="130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Open 'ah'.</a:t>
            </a:r>
          </a:p>
        </p:txBody>
      </p:sp>
      <p:sp>
        <p:nvSpPr>
          <p:cNvPr id="131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🔥  hot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3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34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3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36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2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🎩</a:t>
            </a:r>
          </a:p>
        </p:txBody>
      </p:sp>
      <p:sp>
        <p:nvSpPr>
          <p:cNvPr id="13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hat</a:t>
            </a:r>
          </a:p>
        </p:txBody>
      </p:sp>
      <p:sp>
        <p:nvSpPr>
          <p:cNvPr id="138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39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40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41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42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🔥</a:t>
            </a:r>
          </a:p>
        </p:txBody>
      </p:sp>
      <p:sp>
        <p:nvSpPr>
          <p:cNvPr id="143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hot</a:t>
            </a:r>
          </a:p>
        </p:txBody>
      </p:sp>
      <p:sp>
        <p:nvSpPr>
          <p:cNvPr id="144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45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46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3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34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3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36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2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🎩</a:t>
            </a:r>
          </a:p>
        </p:txBody>
      </p:sp>
      <p:sp>
        <p:nvSpPr>
          <p:cNvPr id="13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hat</a:t>
            </a:r>
          </a:p>
        </p:txBody>
      </p:sp>
      <p:sp>
        <p:nvSpPr>
          <p:cNvPr id="138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39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40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41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42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🔥</a:t>
            </a:r>
          </a:p>
        </p:txBody>
      </p:sp>
      <p:sp>
        <p:nvSpPr>
          <p:cNvPr id="143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hot</a:t>
            </a:r>
          </a:p>
        </p:txBody>
      </p:sp>
      <p:sp>
        <p:nvSpPr>
          <p:cNvPr id="144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45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46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HOT!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7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48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49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50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51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152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153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54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55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56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57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8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🧢</a:t>
            </a:r>
          </a:p>
        </p:txBody>
      </p:sp>
      <p:sp>
        <p:nvSpPr>
          <p:cNvPr id="158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cap</a:t>
            </a:r>
          </a:p>
        </p:txBody>
      </p:sp>
      <p:sp>
        <p:nvSpPr>
          <p:cNvPr id="159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0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1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7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48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49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50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51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👮</a:t>
            </a:r>
          </a:p>
        </p:txBody>
      </p:sp>
      <p:sp>
        <p:nvSpPr>
          <p:cNvPr id="152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cop</a:t>
            </a:r>
          </a:p>
        </p:txBody>
      </p:sp>
      <p:sp>
        <p:nvSpPr>
          <p:cNvPr id="153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54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55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56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57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8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🧢</a:t>
            </a:r>
          </a:p>
        </p:txBody>
      </p:sp>
      <p:sp>
        <p:nvSpPr>
          <p:cNvPr id="158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cap</a:t>
            </a:r>
          </a:p>
        </p:txBody>
      </p:sp>
      <p:sp>
        <p:nvSpPr>
          <p:cNvPr id="159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0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1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CAP!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6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64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6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cat</a:t>
            </a:r>
          </a:p>
        </p:txBody>
      </p:sp>
      <p:sp>
        <p:nvSpPr>
          <p:cNvPr id="167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8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9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0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cot</a:t>
            </a:r>
          </a:p>
        </p:txBody>
      </p:sp>
      <p:sp>
        <p:nvSpPr>
          <p:cNvPr id="17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75" name="Picture 174" descr="c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51" y="1390000"/>
            <a:ext cx="1552697" cy="2220000"/>
          </a:xfrm>
          <a:prstGeom prst="rect">
            <a:avLst/>
          </a:prstGeom>
        </p:spPr>
      </p:pic>
      <p:pic>
        <p:nvPicPr>
          <p:cNvPr id="176" name="Picture 175" descr="c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845" y="1390000"/>
            <a:ext cx="3570309" cy="222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2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6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64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6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cat</a:t>
            </a:r>
          </a:p>
        </p:txBody>
      </p:sp>
      <p:sp>
        <p:nvSpPr>
          <p:cNvPr id="167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8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9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0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cot</a:t>
            </a:r>
          </a:p>
        </p:txBody>
      </p:sp>
      <p:sp>
        <p:nvSpPr>
          <p:cNvPr id="17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75" name="Picture 174" descr="c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51" y="1390000"/>
            <a:ext cx="1552697" cy="2220000"/>
          </a:xfrm>
          <a:prstGeom prst="rect">
            <a:avLst/>
          </a:prstGeom>
        </p:spPr>
      </p:pic>
      <p:pic>
        <p:nvPicPr>
          <p:cNvPr id="176" name="Picture 175" descr="c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845" y="1390000"/>
            <a:ext cx="3570309" cy="2220000"/>
          </a:xfrm>
          <a:prstGeom prst="rect">
            <a:avLst/>
          </a:prstGeom>
        </p:spPr>
      </p:pic>
      <p:sp>
        <p:nvSpPr>
          <p:cNvPr id="9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CAT!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5" name="rr"/>
          <p:cNvSpPr/>
          <p:nvPr/>
        </p:nvSpPr>
        <p:spPr>
          <a:xfrm>
            <a:off x="320040" y="300000"/>
            <a:ext cx="260000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TRICKY VOWELS</a:t>
            </a:r>
          </a:p>
        </p:txBody>
      </p:sp>
      <p:sp>
        <p:nvSpPr>
          <p:cNvPr id="177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78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/>
        </p:txBody>
      </p:sp>
      <p:sp>
        <p:nvSpPr>
          <p:cNvPr id="179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180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hat · cap · cat · black</a:t>
            </a:r>
          </a:p>
        </p:txBody>
      </p:sp>
      <p:sp>
        <p:nvSpPr>
          <p:cNvPr id="181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/>
        </p:txBody>
      </p:sp>
      <p:sp>
        <p:nvSpPr>
          <p:cNvPr id="182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ah</a:t>
            </a:r>
          </a:p>
        </p:txBody>
      </p:sp>
      <p:sp>
        <p:nvSpPr>
          <p:cNvPr id="183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hot · cop · cot · block</a:t>
            </a:r>
          </a:p>
        </p:txBody>
      </p:sp>
      <p:sp>
        <p:nvSpPr>
          <p:cNvPr id="184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